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523" r:id="rId2"/>
    <p:sldId id="375" r:id="rId3"/>
    <p:sldId id="498" r:id="rId4"/>
    <p:sldId id="497" r:id="rId5"/>
    <p:sldId id="515" r:id="rId6"/>
    <p:sldId id="516" r:id="rId7"/>
    <p:sldId id="525" r:id="rId8"/>
    <p:sldId id="517" r:id="rId9"/>
    <p:sldId id="524" r:id="rId10"/>
    <p:sldId id="519" r:id="rId11"/>
    <p:sldId id="521" r:id="rId12"/>
    <p:sldId id="350" r:id="rId13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00FF"/>
    <a:srgbClr val="996633"/>
    <a:srgbClr val="CC9900"/>
    <a:srgbClr val="CC0000"/>
    <a:srgbClr val="3366FF"/>
    <a:srgbClr val="6666FF"/>
    <a:srgbClr val="CCFFCC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2" autoAdjust="0"/>
    <p:restoredTop sz="9466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017274472168934E-2"/>
          <c:y val="1.8975583975437176E-2"/>
          <c:w val="0.91458733205374276"/>
          <c:h val="0.73592020435470162"/>
        </c:manualLayout>
      </c:layout>
      <c:lineChart>
        <c:grouping val="standard"/>
        <c:varyColors val="0"/>
        <c:ser>
          <c:idx val="1"/>
          <c:order val="0"/>
          <c:tx>
            <c:v>рождаемость</c:v>
          </c:tx>
          <c:spPr>
            <a:ln w="50800">
              <a:solidFill>
                <a:srgbClr val="8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numFmt formatCode="0.00" sourceLinked="0"/>
            <c:spPr>
              <a:noFill/>
              <a:ln w="2166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форма_2п!$C$13:$I$13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(оценка) </c:v>
                </c:pt>
                <c:pt idx="4">
                  <c:v>2015 (прогноз)</c:v>
                </c:pt>
                <c:pt idx="5">
                  <c:v>2016 (прогноз)</c:v>
                </c:pt>
                <c:pt idx="6">
                  <c:v>2017 (прогноз)</c:v>
                </c:pt>
              </c:strCache>
            </c:strRef>
          </c:cat>
          <c:val>
            <c:numRef>
              <c:f>форма_2п!$C$14:$I$14</c:f>
              <c:numCache>
                <c:formatCode>0.00</c:formatCode>
                <c:ptCount val="7"/>
                <c:pt idx="0">
                  <c:v>11.02</c:v>
                </c:pt>
                <c:pt idx="1">
                  <c:v>10.8</c:v>
                </c:pt>
                <c:pt idx="2">
                  <c:v>11.94</c:v>
                </c:pt>
                <c:pt idx="3">
                  <c:v>11.83</c:v>
                </c:pt>
                <c:pt idx="4">
                  <c:v>11.72</c:v>
                </c:pt>
                <c:pt idx="5">
                  <c:v>11.56</c:v>
                </c:pt>
                <c:pt idx="6">
                  <c:v>11.15</c:v>
                </c:pt>
              </c:numCache>
            </c:numRef>
          </c:val>
          <c:smooth val="0"/>
        </c:ser>
        <c:ser>
          <c:idx val="0"/>
          <c:order val="1"/>
          <c:tx>
            <c:v>смертность</c:v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2166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33CC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форма_2п!$C$13:$I$13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(оценка) </c:v>
                </c:pt>
                <c:pt idx="4">
                  <c:v>2015 (прогноз)</c:v>
                </c:pt>
                <c:pt idx="5">
                  <c:v>2016 (прогноз)</c:v>
                </c:pt>
                <c:pt idx="6">
                  <c:v>2017 (прогноз)</c:v>
                </c:pt>
              </c:strCache>
            </c:strRef>
          </c:cat>
          <c:val>
            <c:numRef>
              <c:f>форма_2п!$C$16:$I$16</c:f>
              <c:numCache>
                <c:formatCode>0.00</c:formatCode>
                <c:ptCount val="7"/>
                <c:pt idx="0">
                  <c:v>13.42</c:v>
                </c:pt>
                <c:pt idx="1">
                  <c:v>13.3</c:v>
                </c:pt>
                <c:pt idx="2">
                  <c:v>12.9</c:v>
                </c:pt>
                <c:pt idx="3">
                  <c:v>12.47</c:v>
                </c:pt>
                <c:pt idx="4">
                  <c:v>12.34</c:v>
                </c:pt>
                <c:pt idx="5">
                  <c:v>12.29</c:v>
                </c:pt>
                <c:pt idx="6">
                  <c:v>12.25</c:v>
                </c:pt>
              </c:numCache>
            </c:numRef>
          </c:val>
          <c:smooth val="0"/>
        </c:ser>
        <c:ser>
          <c:idx val="2"/>
          <c:order val="2"/>
          <c:tx>
            <c:v>рождаемость1</c:v>
          </c:tx>
          <c:spPr>
            <a:ln w="50800">
              <a:solidFill>
                <a:srgbClr val="800000"/>
              </a:solidFill>
              <a:prstDash val="lgDash"/>
            </a:ln>
          </c:spPr>
          <c:marker>
            <c:symbol val="square"/>
            <c:size val="8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51551312762224E-2"/>
                  <c:y val="3.0097437596735024E-2"/>
                </c:manualLayout>
              </c:layout>
              <c:spPr>
                <a:noFill/>
                <a:ln w="2166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3844704463440109E-3"/>
                  <c:y val="-3.9153303776283614E-2"/>
                </c:manualLayout>
              </c:layout>
              <c:spPr>
                <a:noFill/>
                <a:ln w="2166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форма_2п!$C$15:$I$15</c:f>
              <c:numCache>
                <c:formatCode>0.00</c:formatCode>
                <c:ptCount val="7"/>
                <c:pt idx="0">
                  <c:v>11.02</c:v>
                </c:pt>
                <c:pt idx="1">
                  <c:v>10.8</c:v>
                </c:pt>
                <c:pt idx="2">
                  <c:v>11.94</c:v>
                </c:pt>
                <c:pt idx="3">
                  <c:v>11.83</c:v>
                </c:pt>
                <c:pt idx="4">
                  <c:v>12.04</c:v>
                </c:pt>
                <c:pt idx="5">
                  <c:v>11.67</c:v>
                </c:pt>
                <c:pt idx="6">
                  <c:v>11.25</c:v>
                </c:pt>
              </c:numCache>
            </c:numRef>
          </c:val>
          <c:smooth val="0"/>
        </c:ser>
        <c:ser>
          <c:idx val="3"/>
          <c:order val="3"/>
          <c:tx>
            <c:v>смертность1</c:v>
          </c:tx>
          <c:spPr>
            <a:ln w="50800">
              <a:solidFill>
                <a:srgbClr val="0000FF"/>
              </a:solidFill>
              <a:prstDash val="lgDash"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4.2147047227985471E-2"/>
                  <c:y val="-5.14053580192023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6292560096249216E-2"/>
                  <c:y val="4.52793308977429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5155131276222289E-2"/>
                  <c:y val="3.1162833617858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6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форма_2п!$C$17:$I$17</c:f>
              <c:numCache>
                <c:formatCode>0.00</c:formatCode>
                <c:ptCount val="7"/>
                <c:pt idx="0">
                  <c:v>13.42</c:v>
                </c:pt>
                <c:pt idx="1">
                  <c:v>13.3</c:v>
                </c:pt>
                <c:pt idx="2">
                  <c:v>12.9</c:v>
                </c:pt>
                <c:pt idx="3">
                  <c:v>12.47</c:v>
                </c:pt>
                <c:pt idx="4">
                  <c:v>12.18</c:v>
                </c:pt>
                <c:pt idx="5">
                  <c:v>12.16</c:v>
                </c:pt>
                <c:pt idx="6">
                  <c:v>12.15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384512"/>
        <c:axId val="98386304"/>
      </c:lineChart>
      <c:catAx>
        <c:axId val="9838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3863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8386304"/>
        <c:scaling>
          <c:orientation val="minMax"/>
          <c:max val="13.5"/>
          <c:min val="10.5"/>
        </c:scaling>
        <c:delete val="0"/>
        <c:axPos val="l"/>
        <c:title>
          <c:tx>
            <c:rich>
              <a:bodyPr/>
              <a:lstStyle/>
              <a:p>
                <a:pPr>
                  <a:defRPr sz="13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dirty="0"/>
                  <a:t>на 1000 человек населения</a:t>
                </a:r>
              </a:p>
            </c:rich>
          </c:tx>
          <c:layout>
            <c:manualLayout>
              <c:xMode val="edge"/>
              <c:yMode val="edge"/>
              <c:x val="0"/>
              <c:y val="0.17406758909163186"/>
            </c:manualLayout>
          </c:layout>
          <c:overlay val="0"/>
          <c:spPr>
            <a:noFill/>
            <a:ln w="2166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27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8384512"/>
        <c:crosses val="autoZero"/>
        <c:crossBetween val="between"/>
        <c:majorUnit val="1"/>
      </c:valAx>
      <c:spPr>
        <a:noFill/>
        <a:ln w="2166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600" b="1" i="0" u="none" strike="noStrike" baseline="0">
                <a:solidFill>
                  <a:srgbClr val="8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085838639029093"/>
          <c:y val="0.91029805921756313"/>
          <c:w val="0.59596924941643048"/>
          <c:h val="6.0390719178541011E-2"/>
        </c:manualLayout>
      </c:layout>
      <c:overlay val="0"/>
      <c:spPr>
        <a:noFill/>
        <a:ln w="21660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396866349918023E-2"/>
          <c:y val="2.3835159192057514E-2"/>
          <c:w val="0.88713631471847443"/>
          <c:h val="0.77638148473451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 w="50800">
              <a:solidFill>
                <a:srgbClr val="C00000"/>
              </a:solidFill>
            </a:ln>
          </c:spPr>
          <c:invertIfNegative val="0"/>
          <c:dLbls>
            <c:dLbl>
              <c:idx val="0"/>
              <c:layout>
                <c:manualLayout>
                  <c:x val="1.2094874051922683E-2"/>
                  <c:y val="-2.40065474152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59185346854617E-2"/>
                  <c:y val="-2.9597954467648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978126394231407E-2"/>
                  <c:y val="-3.6681573091407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791537543258869E-3"/>
                  <c:y val="-3.0905939746662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469972319737577E-2"/>
                  <c:y val="-1.723737868925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9532502924117669E-3"/>
                  <c:y val="-3.0463454296473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00"/>
              </a:solidFill>
              <a:ln w="20651">
                <a:solidFill>
                  <a:srgbClr val="C00000"/>
                </a:solidFill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форма_2п!$C$3:$I$4</c:f>
              <c:multiLvlStrCache>
                <c:ptCount val="7"/>
                <c:lvl>
                  <c:pt idx="4">
                    <c:v>В1    В2</c:v>
                  </c:pt>
                  <c:pt idx="5">
                    <c:v>В1    В2</c:v>
                  </c:pt>
                  <c:pt idx="6">
                    <c:v>В1    В2</c:v>
                  </c:pt>
                </c:lvl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2014 (оценка) </c:v>
                  </c:pt>
                  <c:pt idx="4">
                    <c:v>2015 (прогноз)</c:v>
                  </c:pt>
                  <c:pt idx="5">
                    <c:v>2016 (прогноз)</c:v>
                  </c:pt>
                  <c:pt idx="6">
                    <c:v>2017 (прогноз)</c:v>
                  </c:pt>
                </c:lvl>
              </c:multiLvlStrCache>
            </c:multiLvlStrRef>
          </c:cat>
          <c:val>
            <c:numRef>
              <c:f>форма_2п!$C$6:$I$6</c:f>
              <c:numCache>
                <c:formatCode>0.0</c:formatCode>
                <c:ptCount val="7"/>
                <c:pt idx="0">
                  <c:v>92.6</c:v>
                </c:pt>
                <c:pt idx="1">
                  <c:v>92</c:v>
                </c:pt>
                <c:pt idx="2">
                  <c:v>91.5</c:v>
                </c:pt>
                <c:pt idx="3">
                  <c:v>91.1</c:v>
                </c:pt>
                <c:pt idx="4">
                  <c:v>90.7</c:v>
                </c:pt>
                <c:pt idx="5">
                  <c:v>90.3</c:v>
                </c:pt>
                <c:pt idx="6">
                  <c:v>90</c:v>
                </c:pt>
              </c:numCache>
            </c:numRef>
          </c:val>
        </c:ser>
        <c:ser>
          <c:idx val="1"/>
          <c:order val="1"/>
          <c:spPr>
            <a:solidFill>
              <a:srgbClr val="C00000"/>
            </a:solidFill>
            <a:ln w="50800"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1.1610977800822372E-2"/>
                  <c:y val="-3.989622560766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489193418770884E-3"/>
                  <c:y val="-1.1362676890984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847603472016618E-2"/>
                  <c:y val="-2.6313051828258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428804391245816E-2"/>
                  <c:y val="-3.7067389890776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C00000"/>
              </a:solidFill>
              <a:ln w="20651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форма_2п!$C$3:$I$4</c:f>
              <c:multiLvlStrCache>
                <c:ptCount val="7"/>
                <c:lvl>
                  <c:pt idx="4">
                    <c:v>В1    В2</c:v>
                  </c:pt>
                  <c:pt idx="5">
                    <c:v>В1    В2</c:v>
                  </c:pt>
                  <c:pt idx="6">
                    <c:v>В1    В2</c:v>
                  </c:pt>
                </c:lvl>
                <c:lvl>
                  <c:pt idx="0">
                    <c:v>2011</c:v>
                  </c:pt>
                  <c:pt idx="1">
                    <c:v>2012</c:v>
                  </c:pt>
                  <c:pt idx="2">
                    <c:v>2013</c:v>
                  </c:pt>
                  <c:pt idx="3">
                    <c:v>2014 (оценка) </c:v>
                  </c:pt>
                  <c:pt idx="4">
                    <c:v>2015 (прогноз)</c:v>
                  </c:pt>
                  <c:pt idx="5">
                    <c:v>2016 (прогноз)</c:v>
                  </c:pt>
                  <c:pt idx="6">
                    <c:v>2017 (прогноз)</c:v>
                  </c:pt>
                </c:lvl>
              </c:multiLvlStrCache>
            </c:multiLvlStrRef>
          </c:cat>
          <c:val>
            <c:numRef>
              <c:f>форма_2п!$C$9:$I$9</c:f>
              <c:numCache>
                <c:formatCode>General</c:formatCode>
                <c:ptCount val="7"/>
                <c:pt idx="4" formatCode="0.0">
                  <c:v>90.8</c:v>
                </c:pt>
                <c:pt idx="5" formatCode="0.0">
                  <c:v>90.4</c:v>
                </c:pt>
                <c:pt idx="6" formatCode="0.0">
                  <c:v>90.1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6"/>
        <c:axId val="99076352"/>
        <c:axId val="117989376"/>
      </c:barChart>
      <c:catAx>
        <c:axId val="9907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17989376"/>
        <c:crosses val="autoZero"/>
        <c:auto val="1"/>
        <c:lblAlgn val="ctr"/>
        <c:lblOffset val="100"/>
        <c:noMultiLvlLbl val="0"/>
      </c:catAx>
      <c:valAx>
        <c:axId val="117989376"/>
        <c:scaling>
          <c:orientation val="minMax"/>
          <c:max val="95.5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400" dirty="0"/>
                  <a:t>тыс. человек</a:t>
                </a:r>
              </a:p>
            </c:rich>
          </c:tx>
          <c:layout>
            <c:manualLayout>
              <c:xMode val="edge"/>
              <c:yMode val="edge"/>
              <c:x val="8.0467791735397344E-4"/>
              <c:y val="0.3160676711276097"/>
            </c:manualLayout>
          </c:layout>
          <c:overlay val="0"/>
          <c:spPr>
            <a:noFill/>
            <a:ln w="20651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5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076352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8250403326508"/>
          <c:y val="2.8436018957345981E-2"/>
          <c:w val="0.79557209692750186"/>
          <c:h val="0.6998503452624095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Среднегодовая численность занятых в экономике</c:v>
                </c:pt>
              </c:strCache>
            </c:strRef>
          </c:tx>
          <c:spPr>
            <a:gradFill rotWithShape="0">
              <a:gsLst>
                <a:gs pos="0">
                  <a:srgbClr val="CCFFCC">
                    <a:gamma/>
                    <a:shade val="46275"/>
                    <a:invGamma/>
                  </a:srgbClr>
                </a:gs>
                <a:gs pos="50000">
                  <a:srgbClr val="CCFFCC"/>
                </a:gs>
                <a:gs pos="100000">
                  <a:srgbClr val="CCFF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50800">
              <a:solidFill>
                <a:srgbClr val="006600"/>
              </a:solidFill>
            </a:ln>
          </c:spPr>
          <c:invertIfNegative val="0"/>
          <c:dLbls>
            <c:dLbl>
              <c:idx val="0"/>
              <c:layout>
                <c:manualLayout>
                  <c:x val="6.4216674559362114E-3"/>
                  <c:y val="-7.08161549186301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14498981181211E-3"/>
                  <c:y val="8.8149748958498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9289357808525903E-4"/>
                  <c:y val="-1.947213488554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85355083101301E-3"/>
                  <c:y val="2.002209428319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4997918827737886E-4"/>
                  <c:y val="1.310977127701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1800759079950282E-3"/>
                  <c:y val="-6.2258814473584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0724420933286616E-3"/>
                  <c:y val="-2.8289399093734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44323288399837779"/>
                  <c:y val="-0.265926707012531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66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В2  2015 (прогноз) </c:v>
                </c:pt>
                <c:pt idx="5">
                  <c:v>В1    В2  2016 (прогноз) </c:v>
                </c:pt>
                <c:pt idx="6">
                  <c:v>В1    В2  2017 (прогноз) </c:v>
                </c:pt>
              </c:strCache>
            </c:strRef>
          </c:cat>
          <c:val>
            <c:numRef>
              <c:f>Data!$D$5:$J$5</c:f>
              <c:numCache>
                <c:formatCode>#,##0.00</c:formatCode>
                <c:ptCount val="7"/>
                <c:pt idx="0">
                  <c:v>39.5</c:v>
                </c:pt>
                <c:pt idx="1">
                  <c:v>39.5</c:v>
                </c:pt>
                <c:pt idx="2">
                  <c:v>39.200000000000003</c:v>
                </c:pt>
                <c:pt idx="3">
                  <c:v>39</c:v>
                </c:pt>
                <c:pt idx="4">
                  <c:v>38.799999999999997</c:v>
                </c:pt>
                <c:pt idx="5">
                  <c:v>38.5</c:v>
                </c:pt>
                <c:pt idx="6">
                  <c:v>38.299999999999997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val="FFC000"/>
                </a:gs>
                <a:gs pos="50000">
                  <a:srgbClr val="CC9900"/>
                </a:gs>
                <a:gs pos="100000">
                  <a:srgbClr val="FFCC00"/>
                </a:gs>
              </a:gsLst>
              <a:lin ang="0" scaled="1"/>
            </a:gradFill>
            <a:ln w="50800">
              <a:solidFill>
                <a:srgbClr val="800000"/>
              </a:solidFill>
            </a:ln>
          </c:spPr>
          <c:invertIfNegative val="0"/>
          <c:dLbls>
            <c:dLbl>
              <c:idx val="5"/>
              <c:layout>
                <c:manualLayout>
                  <c:x val="-7.1652769825194017E-3"/>
                  <c:y val="-5.74326333573923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36907200244596E-2"/>
                  <c:y val="-1.21401993036715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47865157194486141"/>
                  <c:y val="-0.21569034326253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8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В2  2015 (прогноз) </c:v>
                </c:pt>
                <c:pt idx="5">
                  <c:v>В1    В2  2016 (прогноз) </c:v>
                </c:pt>
                <c:pt idx="6">
                  <c:v>В1    В2  2017 (прогноз) </c:v>
                </c:pt>
              </c:strCache>
            </c:strRef>
          </c:cat>
          <c:val>
            <c:numRef>
              <c:f>Data!$D$6:$J$6</c:f>
              <c:numCache>
                <c:formatCode>#,##0.00</c:formatCode>
                <c:ptCount val="7"/>
                <c:pt idx="4">
                  <c:v>38.9</c:v>
                </c:pt>
                <c:pt idx="5">
                  <c:v>38.6</c:v>
                </c:pt>
                <c:pt idx="6">
                  <c:v>38.4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70"/>
        <c:axId val="130280064"/>
        <c:axId val="111948160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Уровень зарегистрированной безработицы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2696153418850904E-2"/>
                  <c:y val="-4.07151085163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73863872675127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96153418850848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81293721400388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159004175224597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81293721400388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263022057378242E-2"/>
                  <c:y val="-4.52789581198520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В2  2015 (прогноз) </c:v>
                </c:pt>
                <c:pt idx="5">
                  <c:v>В1    В2  2016 (прогноз) </c:v>
                </c:pt>
                <c:pt idx="6">
                  <c:v>В1    В2  2017 (прогноз) </c:v>
                </c:pt>
              </c:strCache>
            </c:strRef>
          </c:cat>
          <c:val>
            <c:numRef>
              <c:f>Data!$D$7:$J$7</c:f>
              <c:numCache>
                <c:formatCode>0.0</c:formatCode>
                <c:ptCount val="7"/>
                <c:pt idx="0">
                  <c:v>2.2999999999999998</c:v>
                </c:pt>
                <c:pt idx="1">
                  <c:v>2</c:v>
                </c:pt>
                <c:pt idx="2">
                  <c:v>2.1</c:v>
                </c:pt>
                <c:pt idx="3">
                  <c:v>1.7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Data!$C$8</c:f>
              <c:strCache>
                <c:ptCount val="1"/>
              </c:strCache>
            </c:strRef>
          </c:tx>
          <c:spPr>
            <a:ln w="50800">
              <a:solidFill>
                <a:srgbClr val="0000FF"/>
              </a:solidFill>
              <a:prstDash val="lgDash"/>
            </a:ln>
          </c:spPr>
          <c:marker>
            <c:symbol val="x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365157432649934E-2"/>
                  <c:y val="5.668876180783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9681293721400388E-2"/>
                  <c:y val="4.07151085163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725872813751935E-2"/>
                  <c:y val="4.07151085163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В2  2015 (прогноз) </c:v>
                </c:pt>
                <c:pt idx="5">
                  <c:v>В1    В2  2016 (прогноз) </c:v>
                </c:pt>
                <c:pt idx="6">
                  <c:v>В1    В2  2017 (прогноз) </c:v>
                </c:pt>
              </c:strCache>
            </c:strRef>
          </c:cat>
          <c:val>
            <c:numRef>
              <c:f>Data!$D$8:$J$8</c:f>
              <c:numCache>
                <c:formatCode>0.0</c:formatCode>
                <c:ptCount val="7"/>
                <c:pt idx="3">
                  <c:v>1.7</c:v>
                </c:pt>
                <c:pt idx="4">
                  <c:v>2</c:v>
                </c:pt>
                <c:pt idx="5">
                  <c:v>2</c:v>
                </c:pt>
                <c:pt idx="6">
                  <c:v>1.9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50080"/>
        <c:axId val="111951872"/>
      </c:lineChart>
      <c:catAx>
        <c:axId val="13028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11948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1948160"/>
        <c:scaling>
          <c:orientation val="minMax"/>
          <c:max val="40.5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тыс. человек</a:t>
                </a:r>
              </a:p>
            </c:rich>
          </c:tx>
          <c:layout>
            <c:manualLayout>
              <c:xMode val="edge"/>
              <c:yMode val="edge"/>
              <c:x val="7.7854597352430945E-3"/>
              <c:y val="0.30097548857981987"/>
            </c:manualLayout>
          </c:layout>
          <c:overlay val="0"/>
          <c:spPr>
            <a:noFill/>
            <a:ln w="16294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0280064"/>
        <c:crosses val="autoZero"/>
        <c:crossBetween val="between"/>
      </c:valAx>
      <c:catAx>
        <c:axId val="111950080"/>
        <c:scaling>
          <c:orientation val="minMax"/>
        </c:scaling>
        <c:delete val="1"/>
        <c:axPos val="b"/>
        <c:majorTickMark val="out"/>
        <c:minorTickMark val="none"/>
        <c:tickLblPos val="none"/>
        <c:crossAx val="111951872"/>
        <c:crossesAt val="60"/>
        <c:auto val="0"/>
        <c:lblAlgn val="ctr"/>
        <c:lblOffset val="100"/>
        <c:noMultiLvlLbl val="0"/>
      </c:catAx>
      <c:valAx>
        <c:axId val="1119518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 процентов</a:t>
                </a:r>
              </a:p>
            </c:rich>
          </c:tx>
          <c:layout>
            <c:manualLayout>
              <c:xMode val="edge"/>
              <c:yMode val="edge"/>
              <c:x val="0.9569519578546356"/>
              <c:y val="0.30301050565836501"/>
            </c:manualLayout>
          </c:layout>
          <c:overlay val="0"/>
          <c:spPr>
            <a:noFill/>
            <a:ln w="16294">
              <a:noFill/>
            </a:ln>
          </c:spPr>
        </c:title>
        <c:numFmt formatCode="0.0" sourceLinked="0"/>
        <c:majorTickMark val="cross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11950080"/>
        <c:crosses val="max"/>
        <c:crossBetween val="between"/>
      </c:valAx>
      <c:spPr>
        <a:noFill/>
        <a:ln w="162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5.7472246673446539E-2"/>
          <c:y val="0.87866143369202698"/>
          <c:w val="0.87266680720185885"/>
          <c:h val="0.12133864019426067"/>
        </c:manualLayout>
      </c:layout>
      <c:overlay val="0"/>
      <c:spPr>
        <a:noFill/>
        <a:ln w="16294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2633979475486"/>
          <c:y val="6.0998151571164491E-2"/>
          <c:w val="0.78648336319706158"/>
          <c:h val="0.64499038546720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объем отгруженных товаров собственного производства, выполненных работ, услуг</c:v>
                </c:pt>
              </c:strCache>
            </c:strRef>
          </c:tx>
          <c:spPr>
            <a:solidFill>
              <a:srgbClr val="FFFF00"/>
            </a:solidFill>
            <a:ln w="50800">
              <a:solidFill>
                <a:srgbClr val="800000"/>
              </a:solidFill>
            </a:ln>
          </c:spPr>
          <c:invertIfNegative val="0"/>
          <c:dLbls>
            <c:numFmt formatCode="0" sourceLinked="0"/>
            <c:spPr>
              <a:noFill/>
              <a:ln w="23710">
                <a:noFill/>
              </a:ln>
            </c:spPr>
            <c:txPr>
              <a:bodyPr rot="-5400000" vert="horz" anchor="t" anchorCtr="1"/>
              <a:lstStyle/>
              <a:p>
                <a:pPr>
                  <a:defRPr sz="1600" b="1" i="0" u="none" strike="noStrike" baseline="0">
                    <a:solidFill>
                      <a:srgbClr val="8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Data!$D$5:$J$5</c:f>
              <c:numCache>
                <c:formatCode>#,##0.0</c:formatCode>
                <c:ptCount val="7"/>
                <c:pt idx="0">
                  <c:v>15554.7</c:v>
                </c:pt>
                <c:pt idx="1">
                  <c:v>15994</c:v>
                </c:pt>
                <c:pt idx="2">
                  <c:v>17014</c:v>
                </c:pt>
                <c:pt idx="3" formatCode="0.0">
                  <c:v>19335</c:v>
                </c:pt>
                <c:pt idx="4" formatCode="0.0">
                  <c:v>21729</c:v>
                </c:pt>
                <c:pt idx="5" formatCode="0.0">
                  <c:v>23670</c:v>
                </c:pt>
                <c:pt idx="6" formatCode="0.0">
                  <c:v>25296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объем отгруженных товаров собственного производства, выполненных работ, услуг</c:v>
                </c:pt>
              </c:strCache>
            </c:strRef>
          </c:tx>
          <c:spPr>
            <a:solidFill>
              <a:srgbClr val="800000"/>
            </a:solidFill>
            <a:ln w="50800">
              <a:solidFill>
                <a:schemeClr val="tx1"/>
              </a:solidFill>
            </a:ln>
          </c:spPr>
          <c:invertIfNegative val="0"/>
          <c:dLbls>
            <c:numFmt formatCode="0" sourceLinked="0"/>
            <c:spPr>
              <a:noFill/>
              <a:ln w="23710">
                <a:noFill/>
              </a:ln>
            </c:spPr>
            <c:txPr>
              <a:bodyPr rot="-5400000" vert="horz" anchor="b" anchorCtr="1"/>
              <a:lstStyle/>
              <a:p>
                <a:pPr>
                  <a:defRPr sz="1600" b="1" i="0" u="none" strike="noStrike" baseline="0">
                    <a:solidFill>
                      <a:srgbClr val="FFFF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Data!$D$6:$J$6</c:f>
              <c:numCache>
                <c:formatCode>General</c:formatCode>
                <c:ptCount val="7"/>
                <c:pt idx="4" formatCode="0.0">
                  <c:v>21731</c:v>
                </c:pt>
                <c:pt idx="5" formatCode="0.0">
                  <c:v>23681</c:v>
                </c:pt>
                <c:pt idx="6" formatCode="0.0">
                  <c:v>25318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31"/>
        <c:axId val="134414336"/>
        <c:axId val="134415872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индекс промышленного производства, в % к предыдущему году в сопоставимых ценах</c:v>
                </c:pt>
              </c:strCache>
            </c:strRef>
          </c:tx>
          <c:spPr>
            <a:ln w="25400">
              <a:solidFill>
                <a:srgbClr val="0033CC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33CC"/>
              </a:solidFill>
              <a:ln w="22225"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3770184129588656E-2"/>
                  <c:y val="-6.4668233479418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8489949359848E-2"/>
                  <c:y val="-6.272927664319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6589239372255E-2"/>
                  <c:y val="-5.2341412320150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spPr>
              <a:solidFill>
                <a:srgbClr val="0033CC"/>
              </a:solidFill>
              <a:ln w="2371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Data!$D$7:$J$7</c:f>
              <c:numCache>
                <c:formatCode>0.0</c:formatCode>
                <c:ptCount val="7"/>
                <c:pt idx="0">
                  <c:v>107</c:v>
                </c:pt>
                <c:pt idx="1">
                  <c:v>98.7</c:v>
                </c:pt>
                <c:pt idx="2">
                  <c:v>100.48</c:v>
                </c:pt>
                <c:pt idx="3">
                  <c:v>100.4</c:v>
                </c:pt>
                <c:pt idx="4">
                  <c:v>104.51</c:v>
                </c:pt>
                <c:pt idx="5">
                  <c:v>108.95</c:v>
                </c:pt>
                <c:pt idx="6">
                  <c:v>100.06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Data!$C$8</c:f>
              <c:strCache>
                <c:ptCount val="1"/>
              </c:strCache>
            </c:strRef>
          </c:tx>
          <c:spPr>
            <a:ln w="25400">
              <a:solidFill>
                <a:srgbClr val="0033CC"/>
              </a:solidFill>
              <a:prstDash val="lgDash"/>
            </a:ln>
          </c:spPr>
          <c:marker>
            <c:symbol val="circle"/>
            <c:size val="9"/>
            <c:spPr>
              <a:solidFill>
                <a:srgbClr val="0033CC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2"/>
              <c:delete val="1"/>
            </c:dLbl>
            <c:dLbl>
              <c:idx val="3"/>
              <c:layout>
                <c:manualLayout>
                  <c:x val="-1.958436242126943E-2"/>
                  <c:y val="-8.4482851578582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5954533067076225E-2"/>
                  <c:y val="-4.6256298319794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384171939110183E-2"/>
                  <c:y val="-5.80450971093868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Mode val="edge"/>
                  <c:yMode val="edge"/>
                  <c:x val="0.60433295324971492"/>
                  <c:y val="0.168207024029574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33CC"/>
              </a:solidFill>
              <a:ln w="2371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Data!$D$8:$J$8</c:f>
              <c:numCache>
                <c:formatCode>General</c:formatCode>
                <c:ptCount val="7"/>
                <c:pt idx="3" formatCode="0.0">
                  <c:v>100.4</c:v>
                </c:pt>
                <c:pt idx="4" formatCode="0.0">
                  <c:v>104.55</c:v>
                </c:pt>
                <c:pt idx="5" formatCode="0.0">
                  <c:v>108.99</c:v>
                </c:pt>
                <c:pt idx="6" formatCode="0.0">
                  <c:v>100.1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17792"/>
        <c:axId val="134440064"/>
      </c:lineChart>
      <c:catAx>
        <c:axId val="134414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441587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4415872"/>
        <c:scaling>
          <c:orientation val="minMax"/>
          <c:min val="5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 dirty="0" smtClean="0"/>
                  <a:t>млн. </a:t>
                </a:r>
                <a:r>
                  <a:rPr lang="ru-RU" sz="1400" dirty="0"/>
                  <a:t>рублей</a:t>
                </a:r>
              </a:p>
            </c:rich>
          </c:tx>
          <c:layout>
            <c:manualLayout>
              <c:xMode val="edge"/>
              <c:yMode val="edge"/>
              <c:x val="4.8344580896519575E-3"/>
              <c:y val="0.2188765848345727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4414336"/>
        <c:crosses val="autoZero"/>
        <c:crossBetween val="between"/>
        <c:majorUnit val="2000"/>
      </c:valAx>
      <c:catAx>
        <c:axId val="134417792"/>
        <c:scaling>
          <c:orientation val="minMax"/>
        </c:scaling>
        <c:delete val="1"/>
        <c:axPos val="b"/>
        <c:majorTickMark val="out"/>
        <c:minorTickMark val="none"/>
        <c:tickLblPos val="none"/>
        <c:crossAx val="134440064"/>
        <c:crosses val="autoZero"/>
        <c:auto val="0"/>
        <c:lblAlgn val="ctr"/>
        <c:lblOffset val="100"/>
        <c:noMultiLvlLbl val="0"/>
      </c:catAx>
      <c:valAx>
        <c:axId val="134440064"/>
        <c:scaling>
          <c:orientation val="minMax"/>
          <c:max val="130"/>
          <c:min val="97"/>
        </c:scaling>
        <c:delete val="0"/>
        <c:axPos val="r"/>
        <c:title>
          <c:tx>
            <c:rich>
              <a:bodyPr/>
              <a:lstStyle/>
              <a:p>
                <a:pPr>
                  <a:defRPr sz="1307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/>
                  <a:t>процентов</a:t>
                </a:r>
              </a:p>
            </c:rich>
          </c:tx>
          <c:layout>
            <c:manualLayout>
              <c:xMode val="edge"/>
              <c:yMode val="edge"/>
              <c:x val="0.96009122006841552"/>
              <c:y val="0.25323475046210708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4417792"/>
        <c:crosses val="max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6165682445540256E-2"/>
          <c:y val="0.88642865703997464"/>
          <c:w val="0.90632344269440168"/>
          <c:h val="9.8783826740386785E-2"/>
        </c:manualLayout>
      </c:layout>
      <c:overlay val="0"/>
      <c:spPr>
        <a:noFill/>
        <a:ln w="2371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3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2636943473518"/>
          <c:y val="6.0998124391407491E-2"/>
          <c:w val="0.78648336319706158"/>
          <c:h val="0.64499038546720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Оборот малых предприятий</c:v>
                </c:pt>
              </c:strCache>
            </c:strRef>
          </c:tx>
          <c:spPr>
            <a:solidFill>
              <a:srgbClr val="FFFF00"/>
            </a:solidFill>
            <a:ln w="50800">
              <a:solidFill>
                <a:srgbClr val="800000"/>
              </a:solidFill>
            </a:ln>
          </c:spPr>
          <c:invertIfNegative val="0"/>
          <c:dLbls>
            <c:numFmt formatCode="0" sourceLinked="0"/>
            <c:spPr>
              <a:noFill/>
              <a:ln w="23710">
                <a:noFill/>
              </a:ln>
            </c:spPr>
            <c:txPr>
              <a:bodyPr rot="-5400000" vert="horz" anchor="t" anchorCtr="1"/>
              <a:lstStyle/>
              <a:p>
                <a:pPr>
                  <a:defRPr sz="1600" b="1" i="0" u="none" strike="noStrike" baseline="0">
                    <a:solidFill>
                      <a:srgbClr val="8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Data!$D$5:$J$5</c:f>
              <c:numCache>
                <c:formatCode>#,##0.0</c:formatCode>
                <c:ptCount val="7"/>
                <c:pt idx="0">
                  <c:v>5080.7</c:v>
                </c:pt>
                <c:pt idx="1">
                  <c:v>5240</c:v>
                </c:pt>
                <c:pt idx="2">
                  <c:v>5585</c:v>
                </c:pt>
                <c:pt idx="3" formatCode="0.0">
                  <c:v>5937.5</c:v>
                </c:pt>
                <c:pt idx="4" formatCode="0.0">
                  <c:v>6259.6</c:v>
                </c:pt>
                <c:pt idx="5" formatCode="0.0">
                  <c:v>6552.7</c:v>
                </c:pt>
                <c:pt idx="6" formatCode="0.0">
                  <c:v>6832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Оборот малых предприятий</c:v>
                </c:pt>
              </c:strCache>
            </c:strRef>
          </c:tx>
          <c:spPr>
            <a:solidFill>
              <a:srgbClr val="800000"/>
            </a:solidFill>
            <a:ln w="50800">
              <a:solidFill>
                <a:schemeClr val="tx1"/>
              </a:solidFill>
            </a:ln>
          </c:spPr>
          <c:invertIfNegative val="0"/>
          <c:dLbls>
            <c:numFmt formatCode="0" sourceLinked="0"/>
            <c:spPr>
              <a:noFill/>
              <a:ln w="23710">
                <a:noFill/>
              </a:ln>
            </c:spPr>
            <c:txPr>
              <a:bodyPr rot="-5400000" vert="horz" anchor="b" anchorCtr="1"/>
              <a:lstStyle/>
              <a:p>
                <a:pPr>
                  <a:defRPr sz="1600" b="1" i="0" u="none" strike="noStrike" baseline="0">
                    <a:solidFill>
                      <a:srgbClr val="FFFF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Data!$D$6:$J$6</c:f>
              <c:numCache>
                <c:formatCode>General</c:formatCode>
                <c:ptCount val="7"/>
                <c:pt idx="4" formatCode="0.0">
                  <c:v>6306.6</c:v>
                </c:pt>
                <c:pt idx="5" formatCode="0.0">
                  <c:v>6602.7</c:v>
                </c:pt>
                <c:pt idx="6" formatCode="0.0">
                  <c:v>6888.7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31"/>
        <c:axId val="136891776"/>
        <c:axId val="136893568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Среднесписочная численность работников</c:v>
                </c:pt>
              </c:strCache>
            </c:strRef>
          </c:tx>
          <c:spPr>
            <a:ln w="50800">
              <a:solidFill>
                <a:srgbClr val="0033CC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0033CC"/>
              </a:solidFill>
              <a:ln w="22225"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3770184129588656E-2"/>
                  <c:y val="-6.4668233479418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778489949359848E-2"/>
                  <c:y val="-6.272927664319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6589239372255E-2"/>
                  <c:y val="-5.2341412320150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5626307428329425E-2"/>
                  <c:y val="-5.9654319454701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41167125779948E-2"/>
                  <c:y val="-5.44669873282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148596974505205E-2"/>
                  <c:y val="-4.9279655201709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0033CC"/>
              </a:solidFill>
              <a:ln w="2371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Data!$D$7:$J$7</c:f>
              <c:numCache>
                <c:formatCode>0.0</c:formatCode>
                <c:ptCount val="7"/>
                <c:pt idx="0">
                  <c:v>5</c:v>
                </c:pt>
                <c:pt idx="1">
                  <c:v>5.07</c:v>
                </c:pt>
                <c:pt idx="2">
                  <c:v>5.3</c:v>
                </c:pt>
                <c:pt idx="3">
                  <c:v>5.35</c:v>
                </c:pt>
                <c:pt idx="4">
                  <c:v>5.4</c:v>
                </c:pt>
                <c:pt idx="5">
                  <c:v>5.45</c:v>
                </c:pt>
                <c:pt idx="6">
                  <c:v>5.6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895488"/>
        <c:axId val="134488832"/>
      </c:lineChart>
      <c:catAx>
        <c:axId val="1368917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68935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6893568"/>
        <c:scaling>
          <c:orientation val="minMax"/>
          <c:min val="2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 dirty="0" smtClean="0"/>
                  <a:t>млн. </a:t>
                </a:r>
                <a:r>
                  <a:rPr lang="ru-RU" sz="1400" dirty="0"/>
                  <a:t>рублей</a:t>
                </a:r>
              </a:p>
            </c:rich>
          </c:tx>
          <c:layout>
            <c:manualLayout>
              <c:xMode val="edge"/>
              <c:yMode val="edge"/>
              <c:x val="4.8344580896519575E-3"/>
              <c:y val="0.2188765848345727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6891776"/>
        <c:crosses val="autoZero"/>
        <c:crossBetween val="between"/>
        <c:majorUnit val="2000"/>
      </c:valAx>
      <c:catAx>
        <c:axId val="136895488"/>
        <c:scaling>
          <c:orientation val="minMax"/>
        </c:scaling>
        <c:delete val="1"/>
        <c:axPos val="b"/>
        <c:majorTickMark val="out"/>
        <c:minorTickMark val="none"/>
        <c:tickLblPos val="none"/>
        <c:crossAx val="134488832"/>
        <c:crosses val="autoZero"/>
        <c:auto val="0"/>
        <c:lblAlgn val="ctr"/>
        <c:lblOffset val="100"/>
        <c:noMultiLvlLbl val="0"/>
      </c:catAx>
      <c:valAx>
        <c:axId val="134488832"/>
        <c:scaling>
          <c:orientation val="minMax"/>
          <c:max val="6.5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307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 smtClean="0"/>
                  <a:t>Тыс. чел.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6009122006841552"/>
              <c:y val="0.25323475046210708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6895488"/>
        <c:crosses val="max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7.6165682445540256E-2"/>
          <c:y val="0.88642865703997464"/>
          <c:w val="0.90632344269440168"/>
          <c:h val="9.8783826740386785E-2"/>
        </c:manualLayout>
      </c:layout>
      <c:overlay val="0"/>
      <c:spPr>
        <a:noFill/>
        <a:ln w="2371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3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77418183832986"/>
          <c:y val="3.9210030794299217E-2"/>
          <c:w val="0.81108914996016412"/>
          <c:h val="0.678815779728178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объем инвестиций в основной капитал в действующих ценах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C00000"/>
              </a:solidFill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 rot="-5400000" vert="horz"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Data!$D$5:$J$5</c:f>
              <c:numCache>
                <c:formatCode>0.0</c:formatCode>
                <c:ptCount val="7"/>
                <c:pt idx="0">
                  <c:v>6105.3</c:v>
                </c:pt>
                <c:pt idx="1">
                  <c:v>4415.2</c:v>
                </c:pt>
                <c:pt idx="2">
                  <c:v>5709.2</c:v>
                </c:pt>
                <c:pt idx="3">
                  <c:v>8396.1</c:v>
                </c:pt>
                <c:pt idx="4">
                  <c:v>6300.6</c:v>
                </c:pt>
                <c:pt idx="5">
                  <c:v>5168.3</c:v>
                </c:pt>
                <c:pt idx="6">
                  <c:v>5535.5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Объем инвестиций в основной капитал</c:v>
                </c:pt>
              </c:strCache>
            </c:strRef>
          </c:tx>
          <c:spPr>
            <a:solidFill>
              <a:srgbClr val="CC0000"/>
            </a:solidFill>
            <a:ln w="50800">
              <a:solidFill>
                <a:srgbClr val="C00000"/>
              </a:solidFill>
            </a:ln>
          </c:spPr>
          <c:invertIfNegative val="0"/>
          <c:dLbls>
            <c:numFmt formatCode="0.0" sourceLinked="0"/>
            <c:spPr>
              <a:noFill/>
              <a:ln w="27965">
                <a:noFill/>
              </a:ln>
            </c:spPr>
            <c:txPr>
              <a:bodyPr rot="-5400000" vert="horz"/>
              <a:lstStyle/>
              <a:p>
                <a:pPr algn="ctr" rtl="0">
                  <a:defRPr sz="16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Data!$D$6:$J$6</c:f>
              <c:numCache>
                <c:formatCode>General</c:formatCode>
                <c:ptCount val="7"/>
                <c:pt idx="4" formatCode="0.0">
                  <c:v>6559</c:v>
                </c:pt>
                <c:pt idx="5" formatCode="0.0">
                  <c:v>5582.2</c:v>
                </c:pt>
                <c:pt idx="6" formatCode="0.0">
                  <c:v>6154.4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1"/>
        <c:axId val="136967680"/>
        <c:axId val="136969216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41275">
              <a:solidFill>
                <a:srgbClr val="008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933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696705572612872E-2"/>
                  <c:y val="-4.214969704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38189411901818E-2"/>
                  <c:y val="4.5145624845102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330460126977698E-2"/>
                  <c:y val="-3.415236626129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339876461361211E-2"/>
                  <c:y val="4.2355870715219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177825139138593E-2"/>
                  <c:y val="5.857967348357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6961505467148393E-2"/>
                  <c:y val="2.8981288403852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577864115139807E-2"/>
                  <c:y val="6.8280518688806663E-2"/>
                </c:manualLayout>
              </c:layout>
              <c:spPr>
                <a:solidFill>
                  <a:schemeClr val="bg1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71259842519685035"/>
                  <c:y val="0.33595800524934416"/>
                </c:manualLayout>
              </c:layout>
              <c:spPr>
                <a:solidFill>
                  <a:schemeClr val="bg1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27965">
                <a:solidFill>
                  <a:srgbClr val="008000"/>
                </a:solidFill>
              </a:ln>
            </c:spPr>
            <c:txPr>
              <a:bodyPr/>
              <a:lstStyle/>
              <a:p>
                <a:pPr>
                  <a:defRPr sz="1321" b="1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Data!$D$7:$J$7</c:f>
              <c:numCache>
                <c:formatCode>0.0</c:formatCode>
                <c:ptCount val="7"/>
                <c:pt idx="0">
                  <c:v>132</c:v>
                </c:pt>
                <c:pt idx="1">
                  <c:v>67.7</c:v>
                </c:pt>
                <c:pt idx="2">
                  <c:v>122.6</c:v>
                </c:pt>
                <c:pt idx="3">
                  <c:v>141</c:v>
                </c:pt>
                <c:pt idx="4">
                  <c:v>71.400000000000006</c:v>
                </c:pt>
                <c:pt idx="5">
                  <c:v>77.900000000000006</c:v>
                </c:pt>
                <c:pt idx="6">
                  <c:v>102.2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Data!$C$8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41275">
              <a:solidFill>
                <a:srgbClr val="008000"/>
              </a:solidFill>
              <a:prstDash val="lgDash"/>
            </a:ln>
          </c:spPr>
          <c:marker>
            <c:symbol val="circle"/>
            <c:size val="5"/>
            <c:spPr>
              <a:solidFill>
                <a:srgbClr val="9933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6105819842987857E-2"/>
                  <c:y val="-4.6646882540116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77239448298526E-2"/>
                  <c:y val="-5.0795638091494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910804185716819E-2"/>
                  <c:y val="-9.108656730448754E-2"/>
                </c:manualLayout>
              </c:layout>
              <c:spPr>
                <a:solidFill>
                  <a:srgbClr val="FFFFFF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74934383202099775"/>
                  <c:y val="0.25984251968503935"/>
                </c:manualLayout>
              </c:layout>
              <c:spPr>
                <a:solidFill>
                  <a:srgbClr val="FFFFFF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FF"/>
              </a:solidFill>
              <a:ln w="27965">
                <a:solidFill>
                  <a:srgbClr val="008000"/>
                </a:solidFill>
              </a:ln>
            </c:spPr>
            <c:txPr>
              <a:bodyPr/>
              <a:lstStyle/>
              <a:p>
                <a:pPr>
                  <a:defRPr sz="1321" b="1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Data!$D$3:$J$3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     В1      В2    2015 (прогноз) </c:v>
                </c:pt>
                <c:pt idx="5">
                  <c:v>     В1      В2    2016 (прогноз) </c:v>
                </c:pt>
                <c:pt idx="6">
                  <c:v>     В1      В2    2017 (прогноз) </c:v>
                </c:pt>
              </c:strCache>
            </c:strRef>
          </c:cat>
          <c:val>
            <c:numRef>
              <c:f>Data!$D$8:$J$8</c:f>
              <c:numCache>
                <c:formatCode>General</c:formatCode>
                <c:ptCount val="7"/>
                <c:pt idx="3" formatCode="0.0">
                  <c:v>141</c:v>
                </c:pt>
                <c:pt idx="4" formatCode="0.0">
                  <c:v>74.400000000000006</c:v>
                </c:pt>
                <c:pt idx="5" formatCode="0.0">
                  <c:v>80.900000000000006</c:v>
                </c:pt>
                <c:pt idx="6" formatCode="0.0">
                  <c:v>105.2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79584"/>
        <c:axId val="136981120"/>
      </c:lineChart>
      <c:catAx>
        <c:axId val="1369676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69692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69692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2.6246719160105E-3"/>
              <c:y val="0.18635170603674542"/>
            </c:manualLayout>
          </c:layout>
          <c:overlay val="0"/>
          <c:spPr>
            <a:noFill/>
            <a:ln w="27965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6967680"/>
        <c:crosses val="autoZero"/>
        <c:crossBetween val="between"/>
        <c:minorUnit val="20"/>
      </c:valAx>
      <c:catAx>
        <c:axId val="136979584"/>
        <c:scaling>
          <c:orientation val="minMax"/>
        </c:scaling>
        <c:delete val="1"/>
        <c:axPos val="b"/>
        <c:majorTickMark val="out"/>
        <c:minorTickMark val="none"/>
        <c:tickLblPos val="none"/>
        <c:crossAx val="136981120"/>
        <c:crossesAt val="70"/>
        <c:auto val="0"/>
        <c:lblAlgn val="ctr"/>
        <c:lblOffset val="100"/>
        <c:noMultiLvlLbl val="0"/>
      </c:catAx>
      <c:valAx>
        <c:axId val="13698112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процентов</a:t>
                </a:r>
              </a:p>
            </c:rich>
          </c:tx>
          <c:layout>
            <c:manualLayout>
              <c:xMode val="edge"/>
              <c:yMode val="edge"/>
              <c:x val="0.96587926509186361"/>
              <c:y val="0.22834645669291345"/>
            </c:manualLayout>
          </c:layout>
          <c:overlay val="0"/>
          <c:spPr>
            <a:noFill/>
            <a:ln w="27965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6979584"/>
        <c:crosses val="max"/>
        <c:crossBetween val="between"/>
      </c:valAx>
      <c:spPr>
        <a:noFill/>
        <a:ln w="27965">
          <a:noFill/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5.2493438320209987E-2"/>
          <c:y val="0.88717006127307951"/>
          <c:w val="0.93569553805774275"/>
          <c:h val="8.8272189166042042E-2"/>
        </c:manualLayout>
      </c:layout>
      <c:overlay val="0"/>
      <c:spPr>
        <a:noFill/>
        <a:ln w="27965">
          <a:noFill/>
        </a:ln>
      </c:spPr>
      <c:txPr>
        <a:bodyPr/>
        <a:lstStyle/>
        <a:p>
          <a:pPr>
            <a:defRPr sz="1415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88250403326508"/>
          <c:y val="2.8436018957345981E-2"/>
          <c:w val="0.79557209692750186"/>
          <c:h val="0.69985034526240952"/>
        </c:manualLayout>
      </c:layout>
      <c:lineChart>
        <c:grouping val="standar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Введено общей площади жилья за год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141269203706709E-2"/>
                  <c:y val="-5.824194897865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088578002254262E-2"/>
                  <c:y val="-5.124307885130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871176706861635E-2"/>
                  <c:y val="-5.310769274960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064621499795372E-2"/>
                  <c:y val="-6.2561947269223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4945528369592361E-3"/>
                  <c:y val="-2.582891335535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1938801671609137E-2"/>
                  <c:y val="7.659366602253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79871942053922E-3"/>
                  <c:y val="-2.6007388046539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21212173006418E-2"/>
                  <c:y val="6.1844195272680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148715669768775E-2"/>
                  <c:y val="-5.254196826233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Data!$D$3:$K$4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
(оценка)</c:v>
                </c:pt>
                <c:pt idx="5">
                  <c:v>2015
прогноз</c:v>
                </c:pt>
                <c:pt idx="6">
                  <c:v>2016
прогноз</c:v>
                </c:pt>
                <c:pt idx="7">
                  <c:v>2017
прогноз</c:v>
                </c:pt>
              </c:strCache>
            </c:strRef>
          </c:cat>
          <c:val>
            <c:numRef>
              <c:f>Data!$D$5:$K$5</c:f>
              <c:numCache>
                <c:formatCode>#,##0.00</c:formatCode>
                <c:ptCount val="8"/>
                <c:pt idx="0">
                  <c:v>4056</c:v>
                </c:pt>
                <c:pt idx="1">
                  <c:v>807</c:v>
                </c:pt>
                <c:pt idx="2">
                  <c:v>11337</c:v>
                </c:pt>
                <c:pt idx="3">
                  <c:v>994</c:v>
                </c:pt>
                <c:pt idx="4">
                  <c:v>11800</c:v>
                </c:pt>
                <c:pt idx="5">
                  <c:v>62900</c:v>
                </c:pt>
                <c:pt idx="6">
                  <c:v>72800</c:v>
                </c:pt>
                <c:pt idx="7">
                  <c:v>49200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32768"/>
        <c:axId val="137274880"/>
      </c:lineChart>
      <c:lineChart>
        <c:grouping val="standard"/>
        <c:varyColors val="0"/>
        <c:ser>
          <c:idx val="2"/>
          <c:order val="1"/>
          <c:tx>
            <c:strRef>
              <c:f>Data!$C$6</c:f>
              <c:strCache>
                <c:ptCount val="1"/>
                <c:pt idx="0">
                  <c:v>Площадь жилья в среднем на 1 жителя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2696153418850904E-2"/>
                  <c:y val="-4.07151085163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173863872675127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2696153418850848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681293721400388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159004175224597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7367039939531886E-2"/>
                  <c:y val="-2.7484051561145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8313492233056727E-3"/>
                  <c:y val="2.481849088877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317129055935857E-2"/>
                  <c:y val="4.9286512830473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Data!$D$3:$K$4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
(оценка)</c:v>
                </c:pt>
                <c:pt idx="5">
                  <c:v>2015
прогноз</c:v>
                </c:pt>
                <c:pt idx="6">
                  <c:v>2016
прогноз</c:v>
                </c:pt>
                <c:pt idx="7">
                  <c:v>2017
прогноз</c:v>
                </c:pt>
              </c:strCache>
            </c:strRef>
          </c:cat>
          <c:val>
            <c:numRef>
              <c:f>Data!$D$6:$K$6</c:f>
              <c:numCache>
                <c:formatCode>0.0</c:formatCode>
                <c:ptCount val="8"/>
                <c:pt idx="0">
                  <c:v>23.14</c:v>
                </c:pt>
                <c:pt idx="1">
                  <c:v>23.3</c:v>
                </c:pt>
                <c:pt idx="2">
                  <c:v>23.6</c:v>
                </c:pt>
                <c:pt idx="3">
                  <c:v>23.7</c:v>
                </c:pt>
                <c:pt idx="4">
                  <c:v>23.9</c:v>
                </c:pt>
                <c:pt idx="5">
                  <c:v>24.7</c:v>
                </c:pt>
                <c:pt idx="6">
                  <c:v>25.6</c:v>
                </c:pt>
                <c:pt idx="7">
                  <c:v>26.3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479424"/>
        <c:axId val="137276416"/>
      </c:lineChart>
      <c:catAx>
        <c:axId val="137232768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37274880"/>
        <c:crossesAt val="-10"/>
        <c:auto val="0"/>
        <c:lblAlgn val="ctr"/>
        <c:lblOffset val="100"/>
        <c:tickLblSkip val="1"/>
        <c:tickMarkSkip val="1"/>
        <c:noMultiLvlLbl val="0"/>
      </c:catAx>
      <c:valAx>
        <c:axId val="137274880"/>
        <c:scaling>
          <c:orientation val="minMax"/>
          <c:max val="120000"/>
          <c:min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 panose="020B0604020202020204" pitchFamily="34" charset="0"/>
                <a:ea typeface="Tahoma"/>
                <a:cs typeface="Tahoma"/>
              </a:defRPr>
            </a:pPr>
            <a:endParaRPr lang="ru-RU"/>
          </a:p>
        </c:txPr>
        <c:crossAx val="137232768"/>
        <c:crosses val="autoZero"/>
        <c:crossBetween val="between"/>
      </c:valAx>
      <c:valAx>
        <c:axId val="13727641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crossAx val="129479424"/>
        <c:crosses val="max"/>
        <c:crossBetween val="between"/>
      </c:valAx>
      <c:catAx>
        <c:axId val="129479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276416"/>
        <c:crosses val="autoZero"/>
        <c:auto val="0"/>
        <c:lblAlgn val="ctr"/>
        <c:lblOffset val="100"/>
        <c:noMultiLvlLbl val="0"/>
      </c:catAx>
      <c:spPr>
        <a:noFill/>
        <a:ln w="162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5.7472246673446539E-2"/>
          <c:y val="0.87866143369202698"/>
          <c:w val="0.84781629201693642"/>
          <c:h val="0.12133861973383626"/>
        </c:manualLayout>
      </c:layout>
      <c:overlay val="0"/>
      <c:spPr>
        <a:noFill/>
        <a:ln w="16294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2432277639653"/>
          <c:y val="5.2141527001862184E-2"/>
          <c:w val="0.77616818916672081"/>
          <c:h val="0.6717607765803801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номинальная среднемесячная заработная плата</c:v>
                </c:pt>
              </c:strCache>
            </c:strRef>
          </c:tx>
          <c:spPr>
            <a:gradFill rotWithShape="0">
              <a:gsLst>
                <a:gs pos="0">
                  <a:srgbClr val="FFFFCC">
                    <a:gamma/>
                    <a:shade val="76471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76471"/>
                    <a:invGamma/>
                  </a:srgbClr>
                </a:gs>
              </a:gsLst>
              <a:lin ang="0" scaled="1"/>
            </a:gradFill>
            <a:ln w="50800">
              <a:solidFill>
                <a:srgbClr val="996633"/>
              </a:solidFill>
            </a:ln>
          </c:spPr>
          <c:invertIfNegative val="0"/>
          <c:dLbls>
            <c:spPr>
              <a:noFill/>
              <a:ln w="24817">
                <a:noFill/>
              </a:ln>
            </c:spPr>
            <c:txPr>
              <a:bodyPr rot="-5400000" vert="horz" anchor="t" anchorCtr="0"/>
              <a:lstStyle/>
              <a:p>
                <a:pPr>
                  <a:defRPr sz="1600" b="1" i="0" u="none" strike="noStrike" baseline="0">
                    <a:solidFill>
                      <a:srgbClr val="996633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  В2    2015 (прогноз) </c:v>
                </c:pt>
                <c:pt idx="5">
                  <c:v>В1      В2    2016 (прогноз) </c:v>
                </c:pt>
                <c:pt idx="6">
                  <c:v>В1      В2    2017 (прогноз) </c:v>
                </c:pt>
              </c:strCache>
            </c:strRef>
          </c:cat>
          <c:val>
            <c:numRef>
              <c:f>Data!$D$5:$J$5</c:f>
              <c:numCache>
                <c:formatCode>#,##0</c:formatCode>
                <c:ptCount val="7"/>
                <c:pt idx="0">
                  <c:v>23262</c:v>
                </c:pt>
                <c:pt idx="1">
                  <c:v>26166</c:v>
                </c:pt>
                <c:pt idx="2">
                  <c:v>30259</c:v>
                </c:pt>
                <c:pt idx="3">
                  <c:v>33526</c:v>
                </c:pt>
                <c:pt idx="4">
                  <c:v>35741</c:v>
                </c:pt>
                <c:pt idx="5">
                  <c:v>38387</c:v>
                </c:pt>
                <c:pt idx="6">
                  <c:v>41222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номинальная среднемесячная заработная плата</c:v>
                </c:pt>
              </c:strCache>
            </c:strRef>
          </c:tx>
          <c:spPr>
            <a:gradFill rotWithShape="0">
              <a:gsLst>
                <a:gs pos="0">
                  <a:srgbClr val="FFFFCC">
                    <a:gamma/>
                    <a:shade val="4823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8235"/>
                    <a:invGamma/>
                  </a:srgbClr>
                </a:gs>
              </a:gsLst>
              <a:lin ang="0" scaled="1"/>
            </a:gradFill>
            <a:ln w="50800"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-4.5380175595810916E-3"/>
                  <c:y val="0.278793413932079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507525215581959E-3"/>
                  <c:y val="0.26711899616467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9.7842062108616668E-3"/>
                  <c:y val="0.3065044870922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4817">
                <a:noFill/>
              </a:ln>
            </c:spPr>
            <c:txPr>
              <a:bodyPr rot="-5400000" vert="horz"/>
              <a:lstStyle/>
              <a:p>
                <a:pPr algn="ctr" rtl="0">
                  <a:defRPr sz="16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  В2    2015 (прогноз) </c:v>
                </c:pt>
                <c:pt idx="5">
                  <c:v>В1      В2    2016 (прогноз) </c:v>
                </c:pt>
                <c:pt idx="6">
                  <c:v>В1      В2    2017 (прогноз) </c:v>
                </c:pt>
              </c:strCache>
            </c:strRef>
          </c:cat>
          <c:val>
            <c:numRef>
              <c:f>Data!$D$6:$J$6</c:f>
              <c:numCache>
                <c:formatCode>General</c:formatCode>
                <c:ptCount val="7"/>
                <c:pt idx="4" formatCode="#,##0">
                  <c:v>36327</c:v>
                </c:pt>
                <c:pt idx="5" formatCode="#,##0">
                  <c:v>40089</c:v>
                </c:pt>
                <c:pt idx="6" formatCode="#,##0">
                  <c:v>44249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29597440"/>
        <c:axId val="129599360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Темп роста номинальной среднемесячной заработной платы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0000FF"/>
              </a:solidFill>
              <a:ln w="50800"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8633245731317207E-2"/>
                  <c:y val="4.8317895233862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205507817139097E-2"/>
                  <c:y val="-3.7672376680368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6277305395185965E-2"/>
                  <c:y val="-4.22709976669258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810119756808685E-2"/>
                  <c:y val="-4.42230377180313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599603875431463E-2"/>
                  <c:y val="-5.1426577602488616E-2"/>
                </c:manualLayout>
              </c:layout>
              <c:spPr>
                <a:solidFill>
                  <a:schemeClr val="bg1"/>
                </a:solidFill>
                <a:ln w="24817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647484570679888E-2"/>
                  <c:y val="-3.9740723252971892E-2"/>
                </c:manualLayout>
              </c:layout>
              <c:spPr>
                <a:solidFill>
                  <a:schemeClr val="bg1"/>
                </a:solidFill>
                <a:ln w="24817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7004480345095754"/>
                  <c:y val="-7.4617403621819803E-2"/>
                </c:manualLayout>
              </c:layout>
              <c:spPr>
                <a:solidFill>
                  <a:schemeClr val="bg1"/>
                </a:solidFill>
                <a:ln w="24817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0000FF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Mode val="edge"/>
                  <c:yMode val="edge"/>
                  <c:x val="0.65738498789346245"/>
                  <c:y val="0.2383612662942272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817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  В2    2015 (прогноз) </c:v>
                </c:pt>
                <c:pt idx="5">
                  <c:v>В1      В2    2016 (прогноз) </c:v>
                </c:pt>
                <c:pt idx="6">
                  <c:v>В1      В2    2017 (прогноз) </c:v>
                </c:pt>
              </c:strCache>
            </c:strRef>
          </c:cat>
          <c:val>
            <c:numRef>
              <c:f>Data!$D$7:$J$7</c:f>
              <c:numCache>
                <c:formatCode>0.0</c:formatCode>
                <c:ptCount val="7"/>
                <c:pt idx="0">
                  <c:v>108.1</c:v>
                </c:pt>
                <c:pt idx="1">
                  <c:v>112.5</c:v>
                </c:pt>
                <c:pt idx="2">
                  <c:v>115.6</c:v>
                </c:pt>
                <c:pt idx="3">
                  <c:v>110.8</c:v>
                </c:pt>
                <c:pt idx="4">
                  <c:v>106.6</c:v>
                </c:pt>
                <c:pt idx="5">
                  <c:v>107.4</c:v>
                </c:pt>
                <c:pt idx="6">
                  <c:v>107.4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Data!$C$8</c:f>
              <c:strCache>
                <c:ptCount val="1"/>
                <c:pt idx="0">
                  <c:v>Темп роста номинальной среднемесячной заработной платы</c:v>
                </c:pt>
              </c:strCache>
            </c:strRef>
          </c:tx>
          <c:spPr>
            <a:ln w="50800">
              <a:solidFill>
                <a:srgbClr val="0000FF"/>
              </a:solidFill>
              <a:prstDash val="lgDash"/>
            </a:ln>
          </c:spPr>
          <c:marker>
            <c:symbol val="circle"/>
            <c:size val="4"/>
            <c:spPr>
              <a:solidFill>
                <a:srgbClr val="0000FF"/>
              </a:solidFill>
              <a:ln w="50800">
                <a:solidFill>
                  <a:srgbClr val="0000FF"/>
                </a:solidFill>
                <a:prstDash val="solid"/>
              </a:ln>
            </c:spPr>
          </c:marker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  В2    2015 (прогноз) </c:v>
                </c:pt>
                <c:pt idx="5">
                  <c:v>В1      В2    2016 (прогноз) </c:v>
                </c:pt>
                <c:pt idx="6">
                  <c:v>В1      В2    2017 (прогноз) </c:v>
                </c:pt>
              </c:strCache>
            </c:strRef>
          </c:cat>
          <c:val>
            <c:numRef>
              <c:f>Data!$D$8:$J$8</c:f>
              <c:numCache>
                <c:formatCode>General</c:formatCode>
                <c:ptCount val="7"/>
              </c:numCache>
            </c:numRef>
          </c:val>
          <c:smooth val="1"/>
        </c:ser>
        <c:ser>
          <c:idx val="4"/>
          <c:order val="4"/>
          <c:tx>
            <c:strRef>
              <c:f>Data!$C$9</c:f>
              <c:strCache>
                <c:ptCount val="1"/>
                <c:pt idx="0">
                  <c:v>Темп роста реальной среднемесячной заработной платы(с учетом индекса потребительских цен, в % к предыдущему году)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dLbls>
            <c:dLbl>
              <c:idx val="2"/>
              <c:layout>
                <c:manualLayout>
                  <c:x val="-3.9531048274329725E-2"/>
                  <c:y val="6.613848461282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10294641591559E-2"/>
                  <c:y val="3.306924230641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214872676982251E-2"/>
                  <c:y val="5.5115403844017329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5847223871677205E-2"/>
                  <c:y val="-4.4092323075213907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  В2    2015 (прогноз) </c:v>
                </c:pt>
                <c:pt idx="5">
                  <c:v>В1      В2    2016 (прогноз) </c:v>
                </c:pt>
                <c:pt idx="6">
                  <c:v>В1      В2    2017 (прогноз) </c:v>
                </c:pt>
              </c:strCache>
            </c:strRef>
          </c:cat>
          <c:val>
            <c:numRef>
              <c:f>Data!$D$9:$J$9</c:f>
              <c:numCache>
                <c:formatCode>0.0</c:formatCode>
                <c:ptCount val="7"/>
                <c:pt idx="0">
                  <c:v>102.7</c:v>
                </c:pt>
                <c:pt idx="1">
                  <c:v>107</c:v>
                </c:pt>
                <c:pt idx="2">
                  <c:v>113.8</c:v>
                </c:pt>
                <c:pt idx="3">
                  <c:v>108.1</c:v>
                </c:pt>
                <c:pt idx="4">
                  <c:v>103.1</c:v>
                </c:pt>
                <c:pt idx="5">
                  <c:v>102.6</c:v>
                </c:pt>
                <c:pt idx="6">
                  <c:v>102.9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Data!$C$10</c:f>
              <c:strCache>
                <c:ptCount val="1"/>
                <c:pt idx="0">
                  <c:v>Темп роста реальной среднемесячной заработной платы(с учетом индекса потребительских цен, в % к предыдущему году)</c:v>
                </c:pt>
              </c:strCache>
            </c:strRef>
          </c:tx>
          <c:spPr>
            <a:ln w="50800">
              <a:solidFill>
                <a:srgbClr val="FF0000"/>
              </a:solidFill>
              <a:prstDash val="dash"/>
            </a:ln>
          </c:spPr>
          <c:marker>
            <c:symbol val="diamond"/>
            <c:size val="11"/>
            <c:spPr>
              <a:solidFill>
                <a:srgbClr val="FF0000"/>
              </a:solidFill>
              <a:ln>
                <a:solidFill>
                  <a:schemeClr val="bg1"/>
                </a:solidFill>
              </a:ln>
            </c:spPr>
          </c:marker>
          <c:cat>
            <c:strRef>
              <c:f>Data!$D$3:$J$4</c:f>
              <c:strCach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   (оценка)</c:v>
                </c:pt>
                <c:pt idx="4">
                  <c:v>В1      В2    2015 (прогноз) </c:v>
                </c:pt>
                <c:pt idx="5">
                  <c:v>В1      В2    2016 (прогноз) </c:v>
                </c:pt>
                <c:pt idx="6">
                  <c:v>В1      В2    2017 (прогноз) </c:v>
                </c:pt>
              </c:strCache>
            </c:strRef>
          </c:cat>
          <c:val>
            <c:numRef>
              <c:f>Data!$D$10:$J$10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613824"/>
        <c:axId val="129615360"/>
      </c:lineChart>
      <c:catAx>
        <c:axId val="129597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295993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9599360"/>
        <c:scaling>
          <c:orientation val="minMax"/>
          <c:max val="50000"/>
          <c:min val="10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рублей</a:t>
                </a:r>
              </a:p>
            </c:rich>
          </c:tx>
          <c:layout>
            <c:manualLayout>
              <c:xMode val="edge"/>
              <c:yMode val="edge"/>
              <c:x val="2.4213075060532697E-3"/>
              <c:y val="0.29050279329608952"/>
            </c:manualLayout>
          </c:layout>
          <c:overlay val="0"/>
          <c:spPr>
            <a:noFill/>
            <a:ln w="24817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29597440"/>
        <c:crosses val="autoZero"/>
        <c:crossBetween val="between"/>
      </c:valAx>
      <c:catAx>
        <c:axId val="129613824"/>
        <c:scaling>
          <c:orientation val="minMax"/>
        </c:scaling>
        <c:delete val="1"/>
        <c:axPos val="b"/>
        <c:majorTickMark val="out"/>
        <c:minorTickMark val="none"/>
        <c:tickLblPos val="none"/>
        <c:crossAx val="129615360"/>
        <c:crossesAt val="70"/>
        <c:auto val="0"/>
        <c:lblAlgn val="ctr"/>
        <c:lblOffset val="100"/>
        <c:noMultiLvlLbl val="0"/>
      </c:catAx>
      <c:valAx>
        <c:axId val="129615360"/>
        <c:scaling>
          <c:orientation val="minMax"/>
          <c:min val="80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процентов</a:t>
                </a:r>
              </a:p>
            </c:rich>
          </c:tx>
          <c:layout>
            <c:manualLayout>
              <c:xMode val="edge"/>
              <c:yMode val="edge"/>
              <c:x val="0.96852300242130762"/>
              <c:y val="0.29236499068901328"/>
            </c:manualLayout>
          </c:layout>
          <c:overlay val="0"/>
          <c:spPr>
            <a:noFill/>
            <a:ln w="24817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10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129613824"/>
        <c:crosses val="max"/>
        <c:crossBetween val="between"/>
      </c:valAx>
      <c:spPr>
        <a:noFill/>
        <a:ln w="24817">
          <a:noFill/>
        </a:ln>
      </c:spPr>
    </c:plotArea>
    <c:legend>
      <c:legendPos val="b"/>
      <c:legendEntry>
        <c:idx val="1"/>
        <c:delete val="1"/>
      </c:legendEntry>
      <c:legendEntry>
        <c:idx val="2"/>
        <c:txPr>
          <a:bodyPr anchor="t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7.7271227526443428E-2"/>
          <c:y val="0.81215976002666368"/>
          <c:w val="0.84422360638090022"/>
          <c:h val="0.18784023997333629"/>
        </c:manualLayout>
      </c:layout>
      <c:overlay val="0"/>
      <c:spPr>
        <a:noFill/>
        <a:ln w="24817">
          <a:noFill/>
        </a:ln>
      </c:spPr>
      <c:txPr>
        <a:bodyPr anchor="t"/>
        <a:lstStyle/>
        <a:p>
          <a:pPr>
            <a:defRPr sz="1100" b="0" i="0" u="none" strike="noStrike" baseline="0">
              <a:solidFill>
                <a:schemeClr val="tx1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77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0.82051</cdr:x>
      <cdr:y>0.09432</cdr:y>
    </cdr:from>
    <cdr:to>
      <cdr:x>0.94017</cdr:x>
      <cdr:y>0.28787</cdr:y>
    </cdr:to>
    <cdr:sp macro="" textlink="">
      <cdr:nvSpPr>
        <cdr:cNvPr id="2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912768" y="524917"/>
          <a:ext cx="1008127" cy="10771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857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000000"/>
              </a:solidFill>
              <a:latin typeface="Tahoma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000000"/>
              </a:solidFill>
              <a:latin typeface="Tahoma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000000"/>
              </a:solidFill>
              <a:latin typeface="Tahoma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000000"/>
              </a:solidFill>
              <a:latin typeface="Tahoma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rgbClr val="000000"/>
              </a:solidFill>
              <a:latin typeface="Tahoma" pitchFamily="34" charset="0"/>
            </a:defRPr>
          </a:lvl5pPr>
          <a:lvl6pPr marL="2286000" algn="l" defTabSz="914400" rtl="0" eaLnBrk="1" latinLnBrk="0" hangingPunct="1">
            <a:defRPr b="1" kern="1200">
              <a:solidFill>
                <a:srgbClr val="000000"/>
              </a:solidFill>
              <a:latin typeface="Tahoma" pitchFamily="34" charset="0"/>
            </a:defRPr>
          </a:lvl6pPr>
          <a:lvl7pPr marL="2743200" algn="l" defTabSz="914400" rtl="0" eaLnBrk="1" latinLnBrk="0" hangingPunct="1">
            <a:defRPr b="1" kern="1200">
              <a:solidFill>
                <a:srgbClr val="000000"/>
              </a:solidFill>
              <a:latin typeface="Tahoma" pitchFamily="34" charset="0"/>
            </a:defRPr>
          </a:lvl7pPr>
          <a:lvl8pPr marL="3200400" algn="l" defTabSz="914400" rtl="0" eaLnBrk="1" latinLnBrk="0" hangingPunct="1">
            <a:defRPr b="1" kern="1200">
              <a:solidFill>
                <a:srgbClr val="000000"/>
              </a:solidFill>
              <a:latin typeface="Tahoma" pitchFamily="34" charset="0"/>
            </a:defRPr>
          </a:lvl8pPr>
          <a:lvl9pPr marL="3657600" algn="l" defTabSz="914400" rtl="0" eaLnBrk="1" latinLnBrk="0" hangingPunct="1">
            <a:defRPr b="1" kern="1200">
              <a:solidFill>
                <a:srgbClr val="000000"/>
              </a:solidFill>
              <a:latin typeface="Tahoma" pitchFamily="34" charset="0"/>
            </a:defRPr>
          </a:lvl9pPr>
        </a:lstStyle>
        <a:p xmlns:a="http://schemas.openxmlformats.org/drawingml/2006/main">
          <a:pPr algn="ctr"/>
          <a:r>
            <a:rPr lang="ru-RU" sz="1600" dirty="0">
              <a:solidFill>
                <a:srgbClr val="0000FF"/>
              </a:solidFill>
            </a:rPr>
            <a:t>В1</a:t>
          </a:r>
        </a:p>
        <a:p xmlns:a="http://schemas.openxmlformats.org/drawingml/2006/main">
          <a:pPr algn="ctr"/>
          <a:endParaRPr lang="ru-RU" sz="1600" dirty="0" smtClean="0">
            <a:solidFill>
              <a:srgbClr val="0000FF"/>
            </a:solidFill>
          </a:endParaRPr>
        </a:p>
        <a:p xmlns:a="http://schemas.openxmlformats.org/drawingml/2006/main">
          <a:pPr algn="ctr"/>
          <a:endParaRPr lang="ru-RU" sz="1600" dirty="0" smtClean="0">
            <a:solidFill>
              <a:srgbClr val="0000FF"/>
            </a:solidFill>
          </a:endParaRPr>
        </a:p>
        <a:p xmlns:a="http://schemas.openxmlformats.org/drawingml/2006/main">
          <a:pPr algn="ctr"/>
          <a:r>
            <a:rPr lang="ru-RU" sz="1600" dirty="0" smtClean="0">
              <a:solidFill>
                <a:srgbClr val="0000FF"/>
              </a:solidFill>
            </a:rPr>
            <a:t>В2</a:t>
          </a:r>
          <a:endParaRPr lang="ru-RU" sz="1600" dirty="0">
            <a:solidFill>
              <a:srgbClr val="0000FF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0.92991</cdr:x>
      <cdr:y>0.24097</cdr:y>
    </cdr:from>
    <cdr:to>
      <cdr:x>0.98471</cdr:x>
      <cdr:y>0.51267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834436" y="1341105"/>
          <a:ext cx="461665" cy="15121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/>
            <a:t>к</a:t>
          </a:r>
          <a:r>
            <a:rPr lang="ru-RU" sz="1800" dirty="0" smtClean="0"/>
            <a:t>в. м/чел.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6419B42-6538-4AE4-99BC-B4381A601C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1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2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682A7-C20D-4B53-AEA8-A991A9591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70BF-9AC0-4FC5-89FB-62C66F477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674FC-3856-4811-933A-AAA0D3FA3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FC221-CDA4-4A6E-9085-676C7FB031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187F-2D9A-405A-A86A-190543DCD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54FF-F3B7-4D9F-B4FD-310B41A4B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4B31-3F8B-40E9-B103-2AB405E7C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C572D-7170-44E9-8AD9-67BE0DE46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A4D3C-6E97-4DC5-BF2B-A0E7BC83E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8799-D9B7-46C9-B7A3-464BE002C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01A5-F60B-4DA6-9BAC-B97FEA772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2A33-CD90-4B2C-B3DE-BB70F80D7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454AD602-F649-46DB-86C4-460B1717C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_____Microsoft_Excel_97-2003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764" y="1196752"/>
            <a:ext cx="8874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 прогнозе социально – экономического развития</a:t>
            </a:r>
          </a:p>
          <a:p>
            <a:pPr algn="ctr"/>
            <a:r>
              <a:rPr lang="ru-RU" sz="2400" dirty="0" smtClean="0"/>
              <a:t>ОЗЕРСКОГО ГОРОДСКОГО ОКРУГА</a:t>
            </a:r>
          </a:p>
          <a:p>
            <a:pPr algn="ctr"/>
            <a:r>
              <a:rPr lang="ru-RU" sz="2400" dirty="0" smtClean="0"/>
              <a:t>на 2015 год и плановый период 2016 и 2017 годов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1764" y="196863"/>
            <a:ext cx="88204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FF00"/>
                </a:solidFill>
              </a:rPr>
              <a:t>Озерский городской округ Челябинской области</a:t>
            </a:r>
            <a:endParaRPr lang="ru-RU" sz="2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3158" y="4493111"/>
            <a:ext cx="4643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Докладчик:</a:t>
            </a:r>
          </a:p>
          <a:p>
            <a:pPr algn="r"/>
            <a:r>
              <a:rPr lang="ru-RU" dirty="0" smtClean="0"/>
              <a:t>Начальник Управления экономики администрации</a:t>
            </a:r>
          </a:p>
          <a:p>
            <a:pPr algn="ctr"/>
            <a:endParaRPr lang="ru-RU" dirty="0" smtClean="0"/>
          </a:p>
          <a:p>
            <a:pPr algn="r"/>
            <a:r>
              <a:rPr lang="ru-RU" dirty="0" smtClean="0"/>
              <a:t>Алексеев Антон Сергеевич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2870588" cy="35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8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293631529"/>
              </p:ext>
            </p:extLst>
          </p:nvPr>
        </p:nvGraphicFramePr>
        <p:xfrm>
          <a:off x="467544" y="908720"/>
          <a:ext cx="83529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1476375" y="188640"/>
            <a:ext cx="67691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Средняя заработная плата</a:t>
            </a:r>
            <a:endParaRPr lang="ru-RU" sz="2400" spc="300" dirty="0">
              <a:solidFill>
                <a:srgbClr val="FFFF00"/>
              </a:solidFill>
            </a:endParaRP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8677386" y="6160938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9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056099"/>
              </p:ext>
            </p:extLst>
          </p:nvPr>
        </p:nvGraphicFramePr>
        <p:xfrm>
          <a:off x="611560" y="1124744"/>
          <a:ext cx="8208911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33" name="Лист" r:id="rId4" imgW="7724722" imgH="5733990" progId="Excel.Sheet.8">
                  <p:embed/>
                </p:oleObj>
              </mc:Choice>
              <mc:Fallback>
                <p:oleObj name="Лист" r:id="rId4" imgW="7724722" imgH="5733990" progId="Excel.Shee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24744"/>
                        <a:ext cx="8208911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1547813" y="188913"/>
            <a:ext cx="67691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Потребительский </a:t>
            </a:r>
            <a:r>
              <a:rPr lang="ru-RU" sz="2400" spc="300" dirty="0" smtClean="0">
                <a:solidFill>
                  <a:srgbClr val="FFFF00"/>
                </a:solidFill>
              </a:rPr>
              <a:t>рынок</a:t>
            </a:r>
            <a:endParaRPr lang="ru-RU" sz="2400" spc="300" dirty="0">
              <a:solidFill>
                <a:srgbClr val="FFFF00"/>
              </a:solidFill>
            </a:endParaRP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10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236296" y="2924944"/>
            <a:ext cx="1080617" cy="107721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В</a:t>
            </a:r>
            <a:r>
              <a:rPr lang="en-US" sz="1600" dirty="0" smtClean="0">
                <a:solidFill>
                  <a:srgbClr val="0000FF"/>
                </a:solidFill>
              </a:rPr>
              <a:t>2</a:t>
            </a:r>
            <a:endParaRPr lang="ru-RU" sz="1600" dirty="0">
              <a:solidFill>
                <a:srgbClr val="0000FF"/>
              </a:solidFill>
            </a:endParaRPr>
          </a:p>
          <a:p>
            <a:pPr algn="ctr"/>
            <a:endParaRPr lang="en-US" sz="1600" dirty="0" smtClean="0">
              <a:solidFill>
                <a:srgbClr val="0000FF"/>
              </a:solidFill>
            </a:endParaRPr>
          </a:p>
          <a:p>
            <a:pPr algn="ctr"/>
            <a:endParaRPr lang="en-US" sz="1600" dirty="0">
              <a:solidFill>
                <a:srgbClr val="0000FF"/>
              </a:solidFill>
            </a:endParaRPr>
          </a:p>
          <a:p>
            <a:pPr algn="ctr"/>
            <a:r>
              <a:rPr lang="ru-RU" sz="1600" dirty="0" smtClean="0">
                <a:solidFill>
                  <a:srgbClr val="0000FF"/>
                </a:solidFill>
              </a:rPr>
              <a:t>В</a:t>
            </a:r>
            <a:r>
              <a:rPr lang="en-US" sz="1600" dirty="0" smtClean="0">
                <a:solidFill>
                  <a:srgbClr val="0000FF"/>
                </a:solidFill>
              </a:rPr>
              <a:t>1</a:t>
            </a:r>
            <a:endParaRPr lang="ru-RU" sz="1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42988" y="2798763"/>
            <a:ext cx="7032625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000" dirty="0">
                <a:solidFill>
                  <a:srgbClr val="000099"/>
                </a:solidFill>
              </a:rPr>
              <a:t>Благодарю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268538" y="1052513"/>
            <a:ext cx="4752975" cy="485775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990000"/>
                </a:solidFill>
              </a:rPr>
              <a:t>Варианты разработки прогноза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3311525" cy="654050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0"/>
              </a:spcBef>
            </a:pPr>
            <a:r>
              <a:rPr lang="en-US" dirty="0">
                <a:solidFill>
                  <a:schemeClr val="accent2"/>
                </a:solidFill>
              </a:rPr>
              <a:t>I </a:t>
            </a:r>
            <a:r>
              <a:rPr lang="en-US" dirty="0" err="1">
                <a:solidFill>
                  <a:schemeClr val="accent2"/>
                </a:solidFill>
              </a:rPr>
              <a:t>вариант</a:t>
            </a:r>
            <a:r>
              <a:rPr lang="en-US" dirty="0">
                <a:solidFill>
                  <a:schemeClr val="accent2"/>
                </a:solidFill>
              </a:rPr>
              <a:t> –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консервативный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932363" y="1989138"/>
            <a:ext cx="3455987" cy="647700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accent2"/>
                </a:solidFill>
              </a:rPr>
              <a:t>II</a:t>
            </a:r>
            <a:r>
              <a:rPr lang="ru-RU">
                <a:solidFill>
                  <a:schemeClr val="accent2"/>
                </a:solidFill>
              </a:rPr>
              <a:t> вариант – </a:t>
            </a:r>
            <a:br>
              <a:rPr lang="ru-RU">
                <a:solidFill>
                  <a:schemeClr val="accent2"/>
                </a:solidFill>
              </a:rPr>
            </a:br>
            <a:r>
              <a:rPr lang="ru-RU">
                <a:solidFill>
                  <a:schemeClr val="accent2"/>
                </a:solidFill>
              </a:rPr>
              <a:t>умеренно-оптимистичный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116013" y="2781300"/>
            <a:ext cx="3311525" cy="3095625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dirty="0"/>
              <a:t>сохранение инерционных трендов, </a:t>
            </a:r>
            <a:r>
              <a:rPr lang="ru-RU" sz="1600" dirty="0" smtClean="0"/>
              <a:t>консервативная инвестиционная политика частных компаний, низкие </a:t>
            </a:r>
            <a:r>
              <a:rPr lang="ru-RU" sz="1600" dirty="0"/>
              <a:t>расходы на развитие </a:t>
            </a:r>
            <a:r>
              <a:rPr lang="ru-RU" sz="1600" dirty="0" smtClean="0"/>
              <a:t>инфраструктурного сектора, проведение </a:t>
            </a:r>
            <a:r>
              <a:rPr lang="ru-RU" sz="1600" dirty="0"/>
              <a:t>более жесткой бюджетной политики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932363" y="2781300"/>
            <a:ext cx="3455987" cy="3095625"/>
          </a:xfrm>
          <a:prstGeom prst="rect">
            <a:avLst/>
          </a:prstGeom>
          <a:solidFill>
            <a:srgbClr val="FFFFFF"/>
          </a:solidFill>
          <a:ln w="444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600" dirty="0" smtClean="0"/>
              <a:t>Реализация мероприятий по снижению влияния сложной геополитической обстановки, создание условий для долгосрочного роста, повышение доверия частного бизнеса, поддержание кредитования наиболее уязвимых секторов экономики, отказ от ужесточения  налоговой политики</a:t>
            </a:r>
            <a:endParaRPr lang="ru-RU" sz="1600" dirty="0">
              <a:solidFill>
                <a:schemeClr val="accent2"/>
              </a:solidFill>
            </a:endParaRP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2484438" y="1700213"/>
            <a:ext cx="0" cy="2889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>
            <a:off x="6732588" y="1700213"/>
            <a:ext cx="0" cy="2889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2484438" y="1700213"/>
            <a:ext cx="4246562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187450" y="260350"/>
            <a:ext cx="67691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Основа разработки прогноза</a:t>
            </a:r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 flipH="1">
            <a:off x="4643438" y="1557338"/>
            <a:ext cx="0" cy="1397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8" name="Text Box 16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</a:t>
            </a:r>
            <a:r>
              <a:rPr lang="ru-RU" sz="2400" spc="300" dirty="0" smtClean="0">
                <a:solidFill>
                  <a:srgbClr val="FFFF00"/>
                </a:solidFill>
              </a:rPr>
              <a:t>показатели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Рождаемость и смертность населения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343564261"/>
              </p:ext>
            </p:extLst>
          </p:nvPr>
        </p:nvGraphicFramePr>
        <p:xfrm>
          <a:off x="381000" y="1181100"/>
          <a:ext cx="8443913" cy="4768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8441197" y="2492896"/>
            <a:ext cx="431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0000FF"/>
                </a:solidFill>
              </a:rPr>
              <a:t>В1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В2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8368966" y="3717032"/>
            <a:ext cx="576262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</a:rPr>
              <a:t>В2</a:t>
            </a:r>
          </a:p>
          <a:p>
            <a:pPr algn="ctr"/>
            <a:r>
              <a:rPr lang="ru-RU" sz="1400" dirty="0" smtClean="0">
                <a:solidFill>
                  <a:srgbClr val="990000"/>
                </a:solidFill>
              </a:rPr>
              <a:t>В1</a:t>
            </a:r>
            <a:endParaRPr lang="ru-RU" sz="1400" dirty="0">
              <a:solidFill>
                <a:srgbClr val="990000"/>
              </a:solidFill>
            </a:endParaRPr>
          </a:p>
        </p:txBody>
      </p:sp>
      <p:sp>
        <p:nvSpPr>
          <p:cNvPr id="280588" name="Text Box 12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показатели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Среднегодовая численность постоянного населения</a:t>
            </a:r>
          </a:p>
        </p:txBody>
      </p:sp>
      <p:graphicFrame>
        <p:nvGraphicFramePr>
          <p:cNvPr id="5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99248"/>
              </p:ext>
            </p:extLst>
          </p:nvPr>
        </p:nvGraphicFramePr>
        <p:xfrm>
          <a:off x="381000" y="1121531"/>
          <a:ext cx="8511480" cy="479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9633" name="Text Box 81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331913" y="188640"/>
            <a:ext cx="72009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Труд и </a:t>
            </a:r>
            <a:r>
              <a:rPr lang="ru-RU" sz="2400" spc="300" dirty="0" smtClean="0">
                <a:solidFill>
                  <a:srgbClr val="FFFF00"/>
                </a:solidFill>
              </a:rPr>
              <a:t>занятость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3698498"/>
              </p:ext>
            </p:extLst>
          </p:nvPr>
        </p:nvGraphicFramePr>
        <p:xfrm>
          <a:off x="467544" y="1031875"/>
          <a:ext cx="8424936" cy="556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8002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18000" tIns="0" rIns="0" bIns="0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Промышленное производство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Объем отгруженных товаров собственного производства, выполненных работ, услуг собственными силами по «чистым» видам деятельности* крупными и средними организациями</a:t>
            </a: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96106969"/>
              </p:ext>
            </p:extLst>
          </p:nvPr>
        </p:nvGraphicFramePr>
        <p:xfrm>
          <a:off x="395536" y="105273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1116013" y="6021388"/>
            <a:ext cx="6985000" cy="403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/>
              <a:t>* Добыча полезных ископаемых, обрабатывающие производства, производство и распределение электроэнергии, газа и воды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0" y="116632"/>
            <a:ext cx="9144000" cy="8002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18000" tIns="0" rIns="0" bIns="0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Малое предпринимательство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Объем отгруженных товаров, выполненных работ и оказанных услуг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субъектами малого предпринимательства и среднесписочная численность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00433990"/>
              </p:ext>
            </p:extLst>
          </p:nvPr>
        </p:nvGraphicFramePr>
        <p:xfrm>
          <a:off x="395536" y="105273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403350" y="188640"/>
            <a:ext cx="67691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Инвестиции в </a:t>
            </a:r>
            <a:r>
              <a:rPr lang="ru-RU" sz="2400" spc="300" dirty="0">
                <a:solidFill>
                  <a:srgbClr val="FFFF00"/>
                </a:solidFill>
              </a:rPr>
              <a:t>основной капитал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81715785"/>
              </p:ext>
            </p:extLst>
          </p:nvPr>
        </p:nvGraphicFramePr>
        <p:xfrm>
          <a:off x="446088" y="1052736"/>
          <a:ext cx="837438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4553" name="Text Box 9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740352" y="2077599"/>
            <a:ext cx="504056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8000"/>
                </a:solidFill>
              </a:rPr>
              <a:t>В1</a:t>
            </a:r>
          </a:p>
          <a:p>
            <a:pPr algn="ctr"/>
            <a:endParaRPr lang="ru-RU" sz="1600" dirty="0" smtClean="0">
              <a:solidFill>
                <a:srgbClr val="008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В2</a:t>
            </a:r>
            <a:endParaRPr lang="ru-RU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Ввод в эксплуатацию жилых домов </a:t>
            </a:r>
          </a:p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за счет всех источников финансирования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3337196"/>
              </p:ext>
            </p:extLst>
          </p:nvPr>
        </p:nvGraphicFramePr>
        <p:xfrm>
          <a:off x="467544" y="1031875"/>
          <a:ext cx="8424936" cy="57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8710613" y="6165850"/>
            <a:ext cx="433387" cy="3048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8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972" y="2708920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кв.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13381</TotalTime>
  <Words>347</Words>
  <Application>Microsoft Office PowerPoint</Application>
  <PresentationFormat>Экран (4:3)</PresentationFormat>
  <Paragraphs>157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Оформление по умолчанию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Ministry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user</cp:lastModifiedBy>
  <cp:revision>808</cp:revision>
  <dcterms:created xsi:type="dcterms:W3CDTF">2007-04-06T03:39:44Z</dcterms:created>
  <dcterms:modified xsi:type="dcterms:W3CDTF">2014-12-04T10:52:47Z</dcterms:modified>
</cp:coreProperties>
</file>