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colors8.xml" ContentType="application/vnd.openxmlformats-officedocument.drawingml.diagramColors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rawings/drawing3.xml" ContentType="application/vnd.openxmlformats-officedocument.drawingml.chartshapes+xml"/>
  <Override PartName="/ppt/diagrams/quickStyle5.xml" ContentType="application/vnd.openxmlformats-officedocument.drawingml.diagramStyle+xml"/>
  <Override PartName="/ppt/charts/style1.xml" ContentType="application/vnd.ms-office.chart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527" r:id="rId2"/>
    <p:sldId id="503" r:id="rId3"/>
    <p:sldId id="519" r:id="rId4"/>
    <p:sldId id="512" r:id="rId5"/>
    <p:sldId id="505" r:id="rId6"/>
    <p:sldId id="504" r:id="rId7"/>
    <p:sldId id="522" r:id="rId8"/>
    <p:sldId id="500" r:id="rId9"/>
    <p:sldId id="498" r:id="rId10"/>
    <p:sldId id="524" r:id="rId11"/>
    <p:sldId id="523" r:id="rId12"/>
    <p:sldId id="526" r:id="rId13"/>
    <p:sldId id="501" r:id="rId14"/>
    <p:sldId id="510" r:id="rId15"/>
    <p:sldId id="518" r:id="rId16"/>
    <p:sldId id="528" r:id="rId17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FF00"/>
    <a:srgbClr val="FFFF00"/>
    <a:srgbClr val="990099"/>
    <a:srgbClr val="00CCFF"/>
    <a:srgbClr val="000099"/>
    <a:srgbClr val="CC6600"/>
    <a:srgbClr val="FF6600"/>
    <a:srgbClr val="FFCC00"/>
    <a:srgbClr val="AD3994"/>
    <a:srgbClr val="FF99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8" autoAdjust="0"/>
    <p:restoredTop sz="86140" autoAdjust="0"/>
  </p:normalViewPr>
  <p:slideViewPr>
    <p:cSldViewPr>
      <p:cViewPr varScale="1">
        <p:scale>
          <a:sx n="96" d="100"/>
          <a:sy n="96" d="100"/>
        </p:scale>
        <p:origin x="-13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svr\work\&#1055;&#1077;&#1088;&#1084;&#1080;&#1085;&#1086;&#1074;&#1072;%20&#1052;.&#1040;\&#1044;&#1048;&#1040;&#1043;&#1056;&#1040;&#1052;&#1052;&#1067;.xls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8.xlsx"/><Relationship Id="rId4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hPercent val="68"/>
      <c:depthPercent val="100"/>
      <c:rAngAx val="1"/>
    </c:view3D>
    <c:floor>
      <c:spPr>
        <a:solidFill>
          <a:srgbClr val="CCFFFF"/>
        </a:solidFill>
        <a:ln w="12700">
          <a:solidFill>
            <a:srgbClr val="CCFFFF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9.3720712277415366E-3"/>
          <c:y val="1.3586956521739135E-2"/>
          <c:w val="0.98031865042174249"/>
          <c:h val="0.88858695652173858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00FF00"/>
            </a:solidFill>
            <a:ln w="9749">
              <a:solidFill>
                <a:schemeClr val="tx1"/>
              </a:solidFill>
              <a:prstDash val="solid"/>
            </a:ln>
          </c:spPr>
          <c:cat>
            <c:strRef>
              <c:f>Sheet1!$B$1:$D$1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Sheet1!$B$2:$D$2</c:f>
              <c:numCache>
                <c:formatCode>#,##0.0</c:formatCode>
                <c:ptCount val="3"/>
                <c:pt idx="0">
                  <c:v>3796.4</c:v>
                </c:pt>
                <c:pt idx="1">
                  <c:v>3440.4</c:v>
                </c:pt>
                <c:pt idx="2">
                  <c:v>3636.6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BBB4-451F-B188-92B32D7CEF3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990099"/>
            </a:solidFill>
            <a:ln w="9749">
              <a:solidFill>
                <a:schemeClr val="tx1"/>
              </a:solidFill>
              <a:prstDash val="solid"/>
            </a:ln>
          </c:spPr>
          <c:cat>
            <c:strRef>
              <c:f>Sheet1!$B$1:$D$1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Sheet1!$B$3:$D$3</c:f>
              <c:numCache>
                <c:formatCode>#,##0.0</c:formatCode>
                <c:ptCount val="3"/>
                <c:pt idx="0">
                  <c:v>3804.4</c:v>
                </c:pt>
                <c:pt idx="1">
                  <c:v>3450.4</c:v>
                </c:pt>
                <c:pt idx="2">
                  <c:v>3646.6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BBB4-451F-B188-92B32D7CEF3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6600FF"/>
            </a:solidFill>
            <a:ln w="9749">
              <a:solidFill>
                <a:schemeClr val="tx1"/>
              </a:solidFill>
              <a:prstDash val="solid"/>
            </a:ln>
          </c:spPr>
          <c:cat>
            <c:strRef>
              <c:f>Sheet1!$B$1:$D$1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Sheet1!$B$4:$D$4</c:f>
              <c:numCache>
                <c:formatCode>#,##0.0</c:formatCode>
                <c:ptCount val="3"/>
                <c:pt idx="0">
                  <c:v>8</c:v>
                </c:pt>
                <c:pt idx="1">
                  <c:v>10</c:v>
                </c:pt>
                <c:pt idx="2">
                  <c:v>10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2-BBB4-451F-B188-92B32D7CEF35}"/>
            </c:ext>
          </c:extLst>
        </c:ser>
        <c:gapWidth val="60"/>
        <c:gapDepth val="0"/>
        <c:shape val="box"/>
        <c:axId val="76777728"/>
        <c:axId val="76779520"/>
        <c:axId val="0"/>
      </c:bar3DChart>
      <c:catAx>
        <c:axId val="76777728"/>
        <c:scaling>
          <c:orientation val="minMax"/>
        </c:scaling>
        <c:axPos val="b"/>
        <c:numFmt formatCode="General" sourceLinked="1"/>
        <c:tickLblPos val="low"/>
        <c:spPr>
          <a:ln w="9749">
            <a:solidFill>
              <a:srgbClr val="CCFFFF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defRPr>
            </a:pPr>
            <a:endParaRPr lang="ru-RU"/>
          </a:p>
        </c:txPr>
        <c:crossAx val="76779520"/>
        <c:crossesAt val="0"/>
        <c:auto val="1"/>
        <c:lblAlgn val="ctr"/>
        <c:lblOffset val="100"/>
        <c:tickLblSkip val="1"/>
        <c:tickMarkSkip val="1"/>
      </c:catAx>
      <c:valAx>
        <c:axId val="76779520"/>
        <c:scaling>
          <c:orientation val="minMax"/>
          <c:max val="3000"/>
          <c:min val="0"/>
        </c:scaling>
        <c:delete val="1"/>
        <c:axPos val="l"/>
        <c:numFmt formatCode="#,##0.0" sourceLinked="1"/>
        <c:tickLblPos val="none"/>
        <c:crossAx val="76777728"/>
        <c:crosses val="autoZero"/>
        <c:crossBetween val="between"/>
        <c:majorUnit val="500"/>
        <c:minorUnit val="100"/>
      </c:valAx>
      <c:spPr>
        <a:noFill/>
        <a:ln w="25939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34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</c:spPr>
          <c:explosion val="25"/>
          <c:dPt>
            <c:idx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CC6-4E3B-9D7B-A6FCE7FAAD6F}"/>
              </c:ext>
            </c:extLst>
          </c:dPt>
          <c:dPt>
            <c:idx val="1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CC6-4E3B-9D7B-A6FCE7FAAD6F}"/>
              </c:ext>
            </c:extLst>
          </c:dPt>
          <c:dLbls>
            <c:dLbl>
              <c:idx val="1"/>
              <c:layout>
                <c:manualLayout>
                  <c:x val="0.15336583362708386"/>
                  <c:y val="-0.17056285742951738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CC6-4E3B-9D7B-A6FCE7FAAD6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Остальные расходы</c:v>
                </c:pt>
                <c:pt idx="1">
                  <c:v>Расходы социального блока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0.21900000000000044</c:v>
                </c:pt>
                <c:pt idx="1">
                  <c:v>0.78100000000000003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CC6-4E3B-9D7B-A6FCE7FAAD6F}"/>
            </c:ext>
          </c:extLst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FF00"/>
            </a:solidFill>
          </c:spPr>
          <c:explosion val="25"/>
          <c:dPt>
            <c:idx val="0"/>
            <c:spPr>
              <a:solidFill>
                <a:srgbClr val="00009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45A-48D1-9F40-3A4FA5BA97D2}"/>
              </c:ext>
            </c:extLst>
          </c:dPt>
          <c:dLbls>
            <c:dLbl>
              <c:idx val="1"/>
              <c:layout>
                <c:manualLayout>
                  <c:x val="6.1102616278503184E-2"/>
                  <c:y val="-0.19003852860186518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45A-48D1-9F40-3A4FA5BA97D2}"/>
                </c:ext>
                <c:ext xmlns:c15="http://schemas.microsoft.com/office/drawing/2012/chart" uri="{CE6537A1-D6FC-4f65-9D91-7224C49458BB}"/>
              </c:extLst>
            </c:dLbl>
            <c:delete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Непрограммные расходы</c:v>
                </c:pt>
                <c:pt idx="1">
                  <c:v>Расходы в рамках госуд. Программ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3.6999999999999998E-2</c:v>
                </c:pt>
                <c:pt idx="1">
                  <c:v>0.96300000000000063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45A-48D1-9F40-3A4FA5BA97D2}"/>
            </c:ext>
          </c:extLst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9BF-4848-B31D-C39041DCAA12}"/>
              </c:ext>
            </c:extLst>
          </c:dPt>
          <c:dPt>
            <c:idx val="1"/>
            <c:spPr>
              <a:solidFill>
                <a:srgbClr val="990099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9BF-4848-B31D-C39041DCAA12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9BF-4848-B31D-C39041DCAA1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8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77,8%</a:t>
                    </a:r>
                    <a:endParaRPr lang="en-US" sz="1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Val val="1"/>
              <c:showCatNam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9BF-4848-B31D-C39041DCAA1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Val val="1"/>
            <c:showCatName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Налоговые и неналоговые</c:v>
                </c:pt>
                <c:pt idx="1">
                  <c:v>Безвозмездные поступления из бюджетов других уровней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0.222</c:v>
                </c:pt>
                <c:pt idx="1">
                  <c:v>0.77800000000000291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9BF-4848-B31D-C39041DCAA12}"/>
            </c:ext>
          </c:extLst>
        </c:ser>
        <c:dLbls>
          <c:showCatName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noFill/>
        <a:ln w="9525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1821845134394228"/>
          <c:y val="4.0083651937452933E-2"/>
          <c:w val="0.87258532043194059"/>
          <c:h val="0.7499070811652272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2D050"/>
            </a:solidFill>
            <a:ln w="44023">
              <a:noFill/>
            </a:ln>
          </c:spPr>
          <c:dPt>
            <c:idx val="0"/>
            <c:spPr>
              <a:solidFill>
                <a:srgbClr val="AD3994"/>
              </a:solidFill>
              <a:ln w="44023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3FA-4AF4-A2AA-F106A0444FA8}"/>
              </c:ext>
            </c:extLst>
          </c:dPt>
          <c:dPt>
            <c:idx val="1"/>
            <c:spPr>
              <a:solidFill>
                <a:srgbClr val="FF6600"/>
              </a:solidFill>
              <a:ln w="44023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3FA-4AF4-A2AA-F106A0444FA8}"/>
              </c:ext>
            </c:extLst>
          </c:dPt>
          <c:dPt>
            <c:idx val="2"/>
            <c:spPr>
              <a:solidFill>
                <a:srgbClr val="AD3994"/>
              </a:solidFill>
              <a:ln w="44023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3FA-4AF4-A2AA-F106A0444FA8}"/>
              </c:ext>
            </c:extLst>
          </c:dPt>
          <c:dPt>
            <c:idx val="3"/>
            <c:spPr>
              <a:solidFill>
                <a:srgbClr val="FF6600"/>
              </a:solidFill>
              <a:ln w="44023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3FA-4AF4-A2AA-F106A0444FA8}"/>
              </c:ext>
            </c:extLst>
          </c:dPt>
          <c:dLbls>
            <c:dLbl>
              <c:idx val="0"/>
              <c:layout>
                <c:manualLayout>
                  <c:x val="9.4043887147335428E-3"/>
                  <c:y val="-2.7812895069532242E-2"/>
                </c:manualLayout>
              </c:layout>
              <c:spPr>
                <a:solidFill>
                  <a:schemeClr val="bg1"/>
                </a:solidFill>
                <a:ln w="22011">
                  <a:noFill/>
                  <a:prstDash val="solid"/>
                </a:ln>
              </c:spPr>
              <c:txPr>
                <a:bodyPr rot="0" vert="horz"/>
                <a:lstStyle/>
                <a:p>
                  <a:pPr>
                    <a:defRPr sz="1800"/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3FA-4AF4-A2AA-F106A0444F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539184952978056E-2"/>
                  <c:y val="0.11378002528445011"/>
                </c:manualLayout>
              </c:layout>
              <c:spPr>
                <a:solidFill>
                  <a:schemeClr val="bg1"/>
                </a:solidFill>
                <a:ln w="22011">
                  <a:noFill/>
                  <a:prstDash val="solid"/>
                </a:ln>
              </c:spPr>
              <c:txPr>
                <a:bodyPr rot="0" vert="horz"/>
                <a:lstStyle/>
                <a:p>
                  <a:pPr>
                    <a:defRPr sz="1800"/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3FA-4AF4-A2AA-F106A0444F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673981191222569E-2"/>
                  <c:y val="9.608091024020228E-2"/>
                </c:manualLayout>
              </c:layout>
              <c:spPr>
                <a:solidFill>
                  <a:schemeClr val="bg1"/>
                </a:solidFill>
                <a:ln w="22011">
                  <a:noFill/>
                  <a:prstDash val="solid"/>
                </a:ln>
              </c:spPr>
              <c:txPr>
                <a:bodyPr rot="0" vert="horz"/>
                <a:lstStyle/>
                <a:p>
                  <a:pPr>
                    <a:defRPr sz="1800"/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3FA-4AF4-A2AA-F106A0444F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7241379310344945E-2"/>
                  <c:y val="0.13147914032869784"/>
                </c:manualLayout>
              </c:layout>
              <c:spPr>
                <a:solidFill>
                  <a:schemeClr val="bg1"/>
                </a:solidFill>
                <a:ln w="22011">
                  <a:noFill/>
                  <a:prstDash val="solid"/>
                </a:ln>
              </c:spPr>
              <c:txPr>
                <a:bodyPr rot="0" vert="horz"/>
                <a:lstStyle/>
                <a:p>
                  <a:pPr>
                    <a:defRPr sz="1800"/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3FA-4AF4-A2AA-F106A0444F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1"/>
              </a:solidFill>
              <a:ln w="22011">
                <a:noFill/>
                <a:prstDash val="solid"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2019г.</c:v>
                </c:pt>
                <c:pt idx="1">
                  <c:v>Прогноз 2020г.</c:v>
                </c:pt>
                <c:pt idx="2">
                  <c:v>Прогноз 2021г.</c:v>
                </c:pt>
                <c:pt idx="3">
                  <c:v>Прогноз 2022г.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804.8</c:v>
                </c:pt>
                <c:pt idx="1">
                  <c:v>842.9</c:v>
                </c:pt>
                <c:pt idx="2">
                  <c:v>838.3</c:v>
                </c:pt>
                <c:pt idx="3">
                  <c:v>850.9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3FA-4AF4-A2AA-F106A0444FA8}"/>
            </c:ext>
          </c:extLst>
        </c:ser>
        <c:shape val="cylinder"/>
        <c:axId val="77174272"/>
        <c:axId val="77175808"/>
        <c:axId val="0"/>
      </c:bar3DChart>
      <c:catAx>
        <c:axId val="7717427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 sz="1600"/>
            </a:pPr>
            <a:endParaRPr lang="ru-RU"/>
          </a:p>
        </c:txPr>
        <c:crossAx val="77175808"/>
        <c:crosses val="autoZero"/>
        <c:auto val="1"/>
        <c:lblAlgn val="ctr"/>
        <c:lblOffset val="100"/>
      </c:catAx>
      <c:valAx>
        <c:axId val="77175808"/>
        <c:scaling>
          <c:orientation val="minMax"/>
        </c:scaling>
        <c:axPos val="l"/>
        <c:majorGridlines>
          <c:spPr>
            <a:ln w="16509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ln w="16509">
            <a:noFill/>
          </a:ln>
        </c:spPr>
        <c:txPr>
          <a:bodyPr rot="-60000000" vert="horz"/>
          <a:lstStyle/>
          <a:p>
            <a:pPr>
              <a:defRPr sz="1600"/>
            </a:pPr>
            <a:endParaRPr lang="ru-RU"/>
          </a:p>
        </c:txPr>
        <c:crossAx val="77174272"/>
        <c:crosses val="autoZero"/>
        <c:crossBetween val="between"/>
      </c:valAx>
      <c:spPr>
        <a:noFill/>
        <a:ln w="44023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262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8965521777069724"/>
          <c:y val="3.2575928008998882E-2"/>
          <c:w val="0.81034482758620763"/>
          <c:h val="0.60159362549800965"/>
        </c:manualLayout>
      </c:layout>
      <c:bar3DChart>
        <c:barDir val="bar"/>
        <c:grouping val="percentStacked"/>
        <c:ser>
          <c:idx val="0"/>
          <c:order val="0"/>
          <c:tx>
            <c:strRef>
              <c:f>Sheet1!$A$2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rgbClr val="00FFFF"/>
            </a:solidFill>
            <a:ln w="15545">
              <a:solidFill>
                <a:schemeClr val="tx1"/>
              </a:solidFill>
              <a:prstDash val="solid"/>
            </a:ln>
          </c:spPr>
          <c:dLbls>
            <c:dLbl>
              <c:idx val="0"/>
              <c:layout>
                <c:manualLayout>
                  <c:x val="-2.9770584507436828E-2"/>
                  <c:y val="-4.6064053314090452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633-40DE-B866-86A6354DE21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9786237175006652E-2"/>
                  <c:y val="-1.2315087972493748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633-40DE-B866-86A6354DE21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2986549421782294E-3"/>
                  <c:y val="-1.4987197674484471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633-40DE-B866-86A6354DE21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31090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2022 год</c:v>
                </c:pt>
                <c:pt idx="1">
                  <c:v>2021 год</c:v>
                </c:pt>
                <c:pt idx="2">
                  <c:v>2020 год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66.599999999999994</c:v>
                </c:pt>
                <c:pt idx="1">
                  <c:v>66.599999999999994</c:v>
                </c:pt>
                <c:pt idx="2">
                  <c:v>65.2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633-40DE-B866-86A6354DE21A}"/>
            </c:ext>
          </c:extLst>
        </c:ser>
        <c:ser>
          <c:idx val="5"/>
          <c:order val="1"/>
          <c:tx>
            <c:strRef>
              <c:f>Sheet1!$A$3</c:f>
              <c:strCache>
                <c:ptCount val="1"/>
                <c:pt idx="0">
                  <c:v>акцизы</c:v>
                </c:pt>
              </c:strCache>
            </c:strRef>
          </c:tx>
          <c:spPr>
            <a:solidFill>
              <a:srgbClr val="FFFF00"/>
            </a:solidFill>
            <a:ln w="15545">
              <a:solidFill>
                <a:schemeClr val="tx1"/>
              </a:solidFill>
              <a:prstDash val="solid"/>
            </a:ln>
          </c:spPr>
          <c:cat>
            <c:strRef>
              <c:f>Sheet1!$B$1:$D$1</c:f>
              <c:strCache>
                <c:ptCount val="3"/>
                <c:pt idx="0">
                  <c:v>2022 год</c:v>
                </c:pt>
                <c:pt idx="1">
                  <c:v>2021 год</c:v>
                </c:pt>
                <c:pt idx="2">
                  <c:v>2020 год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1.8</c:v>
                </c:pt>
                <c:pt idx="1">
                  <c:v>1.5</c:v>
                </c:pt>
                <c:pt idx="2">
                  <c:v>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633-40DE-B866-86A6354DE21A}"/>
            </c:ext>
          </c:extLst>
        </c:ser>
        <c:ser>
          <c:idx val="1"/>
          <c:order val="2"/>
          <c:tx>
            <c:strRef>
              <c:f>Sheet1!$A$4</c:f>
              <c:strCache>
                <c:ptCount val="1"/>
                <c:pt idx="0">
                  <c:v>налоги на имущество</c:v>
                </c:pt>
              </c:strCache>
            </c:strRef>
          </c:tx>
          <c:spPr>
            <a:solidFill>
              <a:schemeClr val="accent2"/>
            </a:solidFill>
            <a:ln w="15545">
              <a:solidFill>
                <a:schemeClr val="tx1"/>
              </a:solidFill>
              <a:prstDash val="solid"/>
            </a:ln>
          </c:spPr>
          <c:dLbls>
            <c:dLbl>
              <c:idx val="0"/>
              <c:layout>
                <c:manualLayout>
                  <c:x val="4.4450479787423907E-3"/>
                  <c:y val="-7.887174480548429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8,4</a:t>
                    </a:r>
                    <a:endParaRPr lang="en-US" dirty="0"/>
                  </a:p>
                </c:rich>
              </c:tx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633-40DE-B866-86A6354DE21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6784717796626842E-3"/>
                  <c:y val="-1.7120572192626866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2633-40DE-B866-86A6354DE21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6962305231721892E-3"/>
                  <c:y val="-1.1588386357365806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633-40DE-B866-86A6354DE21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31090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FFFFFF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2022 год</c:v>
                </c:pt>
                <c:pt idx="1">
                  <c:v>2021 год</c:v>
                </c:pt>
                <c:pt idx="2">
                  <c:v>2020 год</c:v>
                </c:pt>
              </c:strCache>
            </c:strRef>
          </c:cat>
          <c:val>
            <c:numRef>
              <c:f>Sheet1!$B$4:$D$4</c:f>
              <c:numCache>
                <c:formatCode>0.0</c:formatCode>
                <c:ptCount val="3"/>
                <c:pt idx="0">
                  <c:v>8.4</c:v>
                </c:pt>
                <c:pt idx="1">
                  <c:v>8.4</c:v>
                </c:pt>
                <c:pt idx="2" formatCode="General">
                  <c:v>8.3000000000000007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633-40DE-B866-86A6354DE21A}"/>
            </c:ext>
          </c:extLst>
        </c:ser>
        <c:ser>
          <c:idx val="2"/>
          <c:order val="3"/>
          <c:tx>
            <c:strRef>
              <c:f>Sheet1!$A$5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spPr>
            <a:solidFill>
              <a:srgbClr val="CCFFCC"/>
            </a:solidFill>
            <a:ln w="15545">
              <a:solidFill>
                <a:schemeClr val="tx1"/>
              </a:solidFill>
              <a:prstDash val="solid"/>
            </a:ln>
          </c:spPr>
          <c:dLbls>
            <c:dLbl>
              <c:idx val="0"/>
              <c:layout>
                <c:manualLayout>
                  <c:x val="4.3516372803492813E-3"/>
                  <c:y val="-8.2990004434986466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633-40DE-B866-86A6354DE21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4820748980876424E-3"/>
                  <c:y val="-7.7975770512403939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2633-40DE-B866-86A6354DE21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6816215283906008E-3"/>
                  <c:y val="-1.4136790271637502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2633-40DE-B866-86A6354DE21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31090">
                <a:noFill/>
              </a:ln>
            </c:spPr>
            <c:txPr>
              <a:bodyPr/>
              <a:lstStyle/>
              <a:p>
                <a:pPr algn="just">
                  <a:defRPr sz="1800" b="1" i="0" u="none" strike="noStrike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2022 год</c:v>
                </c:pt>
                <c:pt idx="1">
                  <c:v>2021 год</c:v>
                </c:pt>
                <c:pt idx="2">
                  <c:v>2020 год</c:v>
                </c:pt>
              </c:strCache>
            </c:strRef>
          </c:cat>
          <c:val>
            <c:numRef>
              <c:f>Sheet1!$B$5:$D$5</c:f>
              <c:numCache>
                <c:formatCode>General</c:formatCode>
                <c:ptCount val="3"/>
                <c:pt idx="0">
                  <c:v>13.8</c:v>
                </c:pt>
                <c:pt idx="1">
                  <c:v>14.2</c:v>
                </c:pt>
                <c:pt idx="2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633-40DE-B866-86A6354DE21A}"/>
            </c:ext>
          </c:extLst>
        </c:ser>
        <c:ser>
          <c:idx val="3"/>
          <c:order val="4"/>
          <c:tx>
            <c:strRef>
              <c:f>Sheet1!$A$6</c:f>
              <c:strCache>
                <c:ptCount val="1"/>
                <c:pt idx="0">
                  <c:v>доход от использования имущества</c:v>
                </c:pt>
              </c:strCache>
            </c:strRef>
          </c:tx>
          <c:spPr>
            <a:solidFill>
              <a:schemeClr val="folHlink"/>
            </a:solidFill>
            <a:ln w="15545">
              <a:solidFill>
                <a:schemeClr val="tx1"/>
              </a:solidFill>
              <a:prstDash val="solid"/>
            </a:ln>
          </c:spPr>
          <c:cat>
            <c:strRef>
              <c:f>Sheet1!$B$1:$D$1</c:f>
              <c:strCache>
                <c:ptCount val="3"/>
                <c:pt idx="0">
                  <c:v>2022 год</c:v>
                </c:pt>
                <c:pt idx="1">
                  <c:v>2021 год</c:v>
                </c:pt>
                <c:pt idx="2">
                  <c:v>2020 год</c:v>
                </c:pt>
              </c:strCache>
            </c:strRef>
          </c:cat>
          <c:val>
            <c:numRef>
              <c:f>Sheet1!$B$6:$D$6</c:f>
              <c:numCache>
                <c:formatCode>General</c:formatCode>
                <c:ptCount val="3"/>
                <c:pt idx="0">
                  <c:v>5.7</c:v>
                </c:pt>
                <c:pt idx="1">
                  <c:v>5.8</c:v>
                </c:pt>
                <c:pt idx="2">
                  <c:v>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2633-40DE-B866-86A6354DE21A}"/>
            </c:ext>
          </c:extLst>
        </c:ser>
        <c:ser>
          <c:idx val="4"/>
          <c:order val="5"/>
          <c:tx>
            <c:strRef>
              <c:f>Sheet1!$A$7</c:f>
              <c:strCache>
                <c:ptCount val="1"/>
                <c:pt idx="0">
                  <c:v>прочие</c:v>
                </c:pt>
              </c:strCache>
            </c:strRef>
          </c:tx>
          <c:spPr>
            <a:solidFill>
              <a:srgbClr val="0066CC"/>
            </a:solidFill>
            <a:ln w="15545">
              <a:solidFill>
                <a:schemeClr val="tx1"/>
              </a:solidFill>
              <a:prstDash val="solid"/>
            </a:ln>
          </c:spPr>
          <c:dLbls>
            <c:dLbl>
              <c:idx val="0"/>
              <c:layout>
                <c:manualLayout>
                  <c:x val="1.0808720845871981E-2"/>
                  <c:y val="-7.2168716263515037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2633-40DE-B866-86A6354DE21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015522984196019E-2"/>
                  <c:y val="-7.0234147977234387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2633-40DE-B866-86A6354DE21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273243845747779E-2"/>
                  <c:y val="-8.11913819800056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3,3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2633-40DE-B866-86A6354DE21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31090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2022 год</c:v>
                </c:pt>
                <c:pt idx="1">
                  <c:v>2021 год</c:v>
                </c:pt>
                <c:pt idx="2">
                  <c:v>2020 год</c:v>
                </c:pt>
              </c:strCache>
            </c:strRef>
          </c:cat>
          <c:val>
            <c:numRef>
              <c:f>Sheet1!$B$7:$D$7</c:f>
              <c:numCache>
                <c:formatCode>General</c:formatCode>
                <c:ptCount val="3"/>
                <c:pt idx="0">
                  <c:v>3.7</c:v>
                </c:pt>
                <c:pt idx="1">
                  <c:v>3.5</c:v>
                </c:pt>
                <c:pt idx="2">
                  <c:v>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2633-40DE-B866-86A6354DE21A}"/>
            </c:ext>
          </c:extLst>
        </c:ser>
        <c:gapDepth val="0"/>
        <c:shape val="cylinder"/>
        <c:axId val="79377536"/>
        <c:axId val="79379072"/>
        <c:axId val="0"/>
      </c:bar3DChart>
      <c:catAx>
        <c:axId val="79377536"/>
        <c:scaling>
          <c:orientation val="minMax"/>
        </c:scaling>
        <c:axPos val="l"/>
        <c:numFmt formatCode="General" sourceLinked="1"/>
        <c:tickLblPos val="low"/>
        <c:spPr>
          <a:ln w="38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defRPr>
            </a:pPr>
            <a:endParaRPr lang="ru-RU"/>
          </a:p>
        </c:txPr>
        <c:crossAx val="79379072"/>
        <c:crosses val="autoZero"/>
        <c:auto val="1"/>
        <c:lblAlgn val="ctr"/>
        <c:lblOffset val="100"/>
        <c:tickLblSkip val="1"/>
        <c:tickMarkSkip val="1"/>
      </c:catAx>
      <c:valAx>
        <c:axId val="79379072"/>
        <c:scaling>
          <c:orientation val="minMax"/>
        </c:scaling>
        <c:axPos val="b"/>
        <c:numFmt formatCode="0%" sourceLinked="1"/>
        <c:majorTickMark val="none"/>
        <c:tickLblPos val="none"/>
        <c:spPr>
          <a:ln w="11659">
            <a:noFill/>
          </a:ln>
        </c:spPr>
        <c:crossAx val="79377536"/>
        <c:crosses val="autoZero"/>
        <c:crossBetween val="between"/>
      </c:valAx>
      <c:spPr>
        <a:noFill/>
        <a:ln w="31090">
          <a:noFill/>
        </a:ln>
      </c:spPr>
    </c:plotArea>
    <c:legend>
      <c:legendPos val="b"/>
      <c:layout>
        <c:manualLayout>
          <c:xMode val="edge"/>
          <c:yMode val="edge"/>
          <c:x val="1.8813585673626381E-2"/>
          <c:y val="0.65678523675108114"/>
          <c:w val="0.81034482758620763"/>
          <c:h val="0.34063745019920316"/>
        </c:manualLayout>
      </c:layout>
      <c:spPr>
        <a:noFill/>
        <a:ln w="31090">
          <a:noFill/>
        </a:ln>
      </c:spPr>
      <c:txPr>
        <a:bodyPr/>
        <a:lstStyle/>
        <a:p>
          <a:pPr>
            <a:defRPr sz="18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2142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20895522388059951"/>
          <c:y val="7.6086956521739135E-2"/>
          <c:w val="0.58395522388059762"/>
          <c:h val="0.85054347826086962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0000FF"/>
            </a:solidFill>
            <a:ln w="5271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rgbClr val="00FFFF"/>
              </a:solidFill>
              <a:ln w="5271">
                <a:solidFill>
                  <a:schemeClr val="tx1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3FF-4D0F-8BF7-69D2F8258725}"/>
              </c:ext>
            </c:extLst>
          </c:dPt>
          <c:cat>
            <c:strRef>
              <c:f>Sheet1!$B$1:$C$1</c:f>
              <c:strCache>
                <c:ptCount val="2"/>
                <c:pt idx="0">
                  <c:v>1 кв</c:v>
                </c:pt>
                <c:pt idx="1">
                  <c:v>2 кв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2421.1</c:v>
                </c:pt>
                <c:pt idx="1">
                  <c:v>532.4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3FF-4D0F-8BF7-69D2F8258725}"/>
            </c:ext>
          </c:extLst>
        </c:ser>
        <c:firstSliceAng val="0"/>
        <c:holeSize val="50"/>
      </c:doughnutChart>
      <c:spPr>
        <a:noFill/>
        <a:ln w="10542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72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hPercent val="154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682700580152634"/>
          <c:y val="2.1634615384616019E-2"/>
          <c:w val="0.81603329484103559"/>
          <c:h val="0.95432692307692257"/>
        </c:manualLayout>
      </c:layout>
      <c:bar3DChart>
        <c:barDir val="bar"/>
        <c:grouping val="stacked"/>
        <c:ser>
          <c:idx val="0"/>
          <c:order val="0"/>
          <c:spPr>
            <a:solidFill>
              <a:srgbClr val="00FF00"/>
            </a:solidFill>
            <a:ln w="11041">
              <a:solidFill>
                <a:schemeClr val="tx1"/>
              </a:solidFill>
              <a:prstDash val="solid"/>
            </a:ln>
          </c:spPr>
          <c:cat>
            <c:strRef>
              <c:f>Sheet1!$B$1:$D$1</c:f>
              <c:strCache>
                <c:ptCount val="3"/>
                <c:pt idx="0">
                  <c:v>2022 год</c:v>
                </c:pt>
                <c:pt idx="1">
                  <c:v>2021 год</c:v>
                </c:pt>
                <c:pt idx="2">
                  <c:v>2020 год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705.1</c:v>
                </c:pt>
                <c:pt idx="1">
                  <c:v>695.6</c:v>
                </c:pt>
                <c:pt idx="2">
                  <c:v>682.2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A4-4C1A-A7E1-E42D3483399F}"/>
            </c:ext>
          </c:extLst>
        </c:ser>
        <c:gapDepth val="0"/>
        <c:shape val="cylinder"/>
        <c:axId val="121160448"/>
        <c:axId val="121162752"/>
        <c:axId val="0"/>
      </c:bar3DChart>
      <c:catAx>
        <c:axId val="121160448"/>
        <c:scaling>
          <c:orientation val="minMax"/>
        </c:scaling>
        <c:axPos val="l"/>
        <c:numFmt formatCode="General" sourceLinked="1"/>
        <c:tickLblPos val="low"/>
        <c:spPr>
          <a:ln w="276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0"/>
            </a:pPr>
            <a:endParaRPr lang="ru-RU"/>
          </a:p>
        </c:txPr>
        <c:crossAx val="121162752"/>
        <c:crosses val="autoZero"/>
        <c:auto val="1"/>
        <c:lblAlgn val="ctr"/>
        <c:lblOffset val="100"/>
      </c:catAx>
      <c:valAx>
        <c:axId val="121162752"/>
        <c:scaling>
          <c:orientation val="minMax"/>
        </c:scaling>
        <c:delete val="1"/>
        <c:axPos val="b"/>
        <c:numFmt formatCode="General" sourceLinked="1"/>
        <c:tickLblPos val="none"/>
        <c:crossAx val="121160448"/>
        <c:crosses val="autoZero"/>
        <c:crossBetween val="between"/>
      </c:valAx>
      <c:spPr>
        <a:noFill/>
        <a:ln w="28417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565" b="1" i="0" u="none" strike="noStrike" baseline="0">
          <a:solidFill>
            <a:schemeClr val="tx1"/>
          </a:solidFill>
          <a:latin typeface="Times New Roman" panose="02020603050405020304" pitchFamily="18" charset="0"/>
          <a:ea typeface="Arial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perspective val="0"/>
    </c:view3D>
    <c:plotArea>
      <c:layout>
        <c:manualLayout>
          <c:layoutTarget val="inner"/>
          <c:xMode val="edge"/>
          <c:yMode val="edge"/>
          <c:x val="0.21561760437457478"/>
          <c:y val="0.23699421643091131"/>
          <c:w val="0.61207685269901235"/>
          <c:h val="0.51252408477841949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1548">
              <a:solidFill>
                <a:schemeClr val="tx1"/>
              </a:solidFill>
              <a:prstDash val="solid"/>
            </a:ln>
          </c:spPr>
          <c:explosion val="12"/>
          <c:dPt>
            <c:idx val="0"/>
            <c:spPr>
              <a:solidFill>
                <a:schemeClr val="hlink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876-443B-BD12-EED479F9AD93}"/>
              </c:ext>
            </c:extLst>
          </c:dPt>
          <c:dPt>
            <c:idx val="1"/>
            <c:spPr>
              <a:solidFill>
                <a:srgbClr val="00FF00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876-443B-BD12-EED479F9AD93}"/>
              </c:ext>
            </c:extLst>
          </c:dPt>
          <c:dPt>
            <c:idx val="2"/>
            <c:spPr>
              <a:solidFill>
                <a:srgbClr val="CCCCFF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876-443B-BD12-EED479F9AD93}"/>
              </c:ext>
            </c:extLst>
          </c:dPt>
          <c:dPt>
            <c:idx val="3"/>
            <c:spPr>
              <a:solidFill>
                <a:schemeClr val="folHlink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876-443B-BD12-EED479F9AD93}"/>
              </c:ext>
            </c:extLst>
          </c:dPt>
          <c:dPt>
            <c:idx val="4"/>
            <c:spPr>
              <a:solidFill>
                <a:srgbClr val="FF00FF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876-443B-BD12-EED479F9AD93}"/>
              </c:ext>
            </c:extLst>
          </c:dPt>
          <c:dPt>
            <c:idx val="5"/>
            <c:spPr>
              <a:solidFill>
                <a:srgbClr val="00FFFF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876-443B-BD12-EED479F9AD93}"/>
              </c:ext>
            </c:extLst>
          </c:dPt>
          <c:dPt>
            <c:idx val="6"/>
            <c:spPr>
              <a:solidFill>
                <a:srgbClr val="0066CC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8876-443B-BD12-EED479F9AD93}"/>
              </c:ext>
            </c:extLst>
          </c:dPt>
          <c:dPt>
            <c:idx val="7"/>
            <c:spPr>
              <a:solidFill>
                <a:srgbClr val="FFFF00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876-443B-BD12-EED479F9AD93}"/>
              </c:ext>
            </c:extLst>
          </c:dPt>
          <c:dPt>
            <c:idx val="8"/>
            <c:spPr>
              <a:solidFill>
                <a:srgbClr val="FF0000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8876-443B-BD12-EED479F9AD93}"/>
              </c:ext>
            </c:extLst>
          </c:dPt>
          <c:dPt>
            <c:idx val="9"/>
            <c:spPr>
              <a:solidFill>
                <a:srgbClr val="FFFF00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876-443B-BD12-EED479F9AD93}"/>
              </c:ext>
            </c:extLst>
          </c:dPt>
          <c:cat>
            <c:strRef>
              <c:f>Sheet1!$B$1:$K$1</c:f>
              <c:strCache>
                <c:ptCount val="10"/>
                <c:pt idx="0">
                  <c:v>образ</c:v>
                </c:pt>
                <c:pt idx="1">
                  <c:v>безоп</c:v>
                </c:pt>
                <c:pt idx="2">
                  <c:v>спорт</c:v>
                </c:pt>
                <c:pt idx="3">
                  <c:v>соц</c:v>
                </c:pt>
                <c:pt idx="4">
                  <c:v>вопр</c:v>
                </c:pt>
                <c:pt idx="5">
                  <c:v>культ</c:v>
                </c:pt>
                <c:pt idx="6">
                  <c:v>экон</c:v>
                </c:pt>
                <c:pt idx="7">
                  <c:v>жкх</c:v>
                </c:pt>
                <c:pt idx="8">
                  <c:v>долг</c:v>
                </c:pt>
                <c:pt idx="9">
                  <c:v>сми</c:v>
                </c:pt>
              </c:strCache>
            </c:strRef>
          </c:cat>
          <c:val>
            <c:numRef>
              <c:f>Sheet1!$B$2:$K$2</c:f>
              <c:numCache>
                <c:formatCode>0.0%</c:formatCode>
                <c:ptCount val="10"/>
                <c:pt idx="0">
                  <c:v>0.503</c:v>
                </c:pt>
                <c:pt idx="1">
                  <c:v>7.0000000000000114E-3</c:v>
                </c:pt>
                <c:pt idx="2">
                  <c:v>2.3E-2</c:v>
                </c:pt>
                <c:pt idx="3" formatCode="0%">
                  <c:v>0.17900000000000021</c:v>
                </c:pt>
                <c:pt idx="4">
                  <c:v>4.5000000000000012E-2</c:v>
                </c:pt>
                <c:pt idx="5">
                  <c:v>7.5000000000000011E-2</c:v>
                </c:pt>
                <c:pt idx="6">
                  <c:v>5.1000000000000004E-2</c:v>
                </c:pt>
                <c:pt idx="7">
                  <c:v>0.113</c:v>
                </c:pt>
                <c:pt idx="8">
                  <c:v>2.0000000000000052E-3</c:v>
                </c:pt>
                <c:pt idx="9">
                  <c:v>1.0000000000000041E-3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876-443B-BD12-EED479F9AD9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1548">
              <a:solidFill>
                <a:schemeClr val="tx1"/>
              </a:solidFill>
              <a:prstDash val="solid"/>
            </a:ln>
          </c:spPr>
          <c:explosion val="20"/>
          <c:dPt>
            <c:idx val="0"/>
            <c:spPr>
              <a:solidFill>
                <a:schemeClr val="accent1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876-443B-BD12-EED479F9AD93}"/>
              </c:ext>
            </c:extLst>
          </c:dPt>
          <c:dPt>
            <c:idx val="2"/>
            <c:spPr>
              <a:solidFill>
                <a:schemeClr val="hlink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8876-443B-BD12-EED479F9AD93}"/>
              </c:ext>
            </c:extLst>
          </c:dPt>
          <c:dPt>
            <c:idx val="3"/>
            <c:spPr>
              <a:solidFill>
                <a:schemeClr val="folHlink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876-443B-BD12-EED479F9AD93}"/>
              </c:ext>
            </c:extLst>
          </c:dPt>
          <c:dPt>
            <c:idx val="4"/>
            <c:spPr>
              <a:solidFill>
                <a:schemeClr val="bg2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8876-443B-BD12-EED479F9AD93}"/>
              </c:ext>
            </c:extLst>
          </c:dPt>
          <c:dPt>
            <c:idx val="5"/>
            <c:spPr>
              <a:solidFill>
                <a:schemeClr val="tx2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8876-443B-BD12-EED479F9AD93}"/>
              </c:ext>
            </c:extLst>
          </c:dPt>
          <c:dPt>
            <c:idx val="6"/>
            <c:spPr>
              <a:solidFill>
                <a:srgbClr val="0066CC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8876-443B-BD12-EED479F9AD93}"/>
              </c:ext>
            </c:extLst>
          </c:dPt>
          <c:dPt>
            <c:idx val="7"/>
            <c:spPr>
              <a:solidFill>
                <a:srgbClr val="CCCCFF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8876-443B-BD12-EED479F9AD93}"/>
              </c:ext>
            </c:extLst>
          </c:dPt>
          <c:dPt>
            <c:idx val="8"/>
            <c:spPr>
              <a:solidFill>
                <a:srgbClr val="FF0000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8876-443B-BD12-EED479F9AD93}"/>
              </c:ext>
            </c:extLst>
          </c:dPt>
          <c:dPt>
            <c:idx val="9"/>
            <c:spPr>
              <a:solidFill>
                <a:srgbClr val="FFFF00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8876-443B-BD12-EED479F9AD93}"/>
              </c:ext>
            </c:extLst>
          </c:dPt>
          <c:cat>
            <c:strRef>
              <c:f>Sheet1!$B$1:$K$1</c:f>
              <c:strCache>
                <c:ptCount val="10"/>
                <c:pt idx="0">
                  <c:v>образ</c:v>
                </c:pt>
                <c:pt idx="1">
                  <c:v>безоп</c:v>
                </c:pt>
                <c:pt idx="2">
                  <c:v>спорт</c:v>
                </c:pt>
                <c:pt idx="3">
                  <c:v>соц</c:v>
                </c:pt>
                <c:pt idx="4">
                  <c:v>вопр</c:v>
                </c:pt>
                <c:pt idx="5">
                  <c:v>культ</c:v>
                </c:pt>
                <c:pt idx="6">
                  <c:v>экон</c:v>
                </c:pt>
                <c:pt idx="7">
                  <c:v>жкх</c:v>
                </c:pt>
                <c:pt idx="8">
                  <c:v>долг</c:v>
                </c:pt>
                <c:pt idx="9">
                  <c:v>сми</c:v>
                </c:pt>
              </c:strCache>
            </c:strRef>
          </c:cat>
          <c:val>
            <c:numRef>
              <c:f>Sheet1!$B$3:$K$3</c:f>
              <c:numCache>
                <c:formatCode>General</c:formatCode>
                <c:ptCount val="10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8876-443B-BD12-EED479F9AD93}"/>
            </c:ext>
          </c:extLst>
        </c:ser>
      </c:pie3DChart>
      <c:spPr>
        <a:noFill/>
        <a:ln w="23095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163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18435889958194E-2"/>
          <c:y val="0.24835698784688567"/>
          <c:w val="0.88349020608535134"/>
          <c:h val="0.61349101876173484"/>
        </c:manualLayout>
      </c:layout>
      <c:bar3DChart>
        <c:barDir val="col"/>
        <c:grouping val="standard"/>
        <c:ser>
          <c:idx val="0"/>
          <c:order val="0"/>
          <c:tx>
            <c:v>Уровень средней заработной платы работников муниципальных учреждений культуры и муниципального архива</c:v>
          </c:tx>
          <c:spPr>
            <a:solidFill>
              <a:srgbClr val="00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'ЗП культуры'!$B$2:$J$2</c:f>
              <c:strCache>
                <c:ptCount val="9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  <c:pt idx="5">
                  <c:v>2017 год</c:v>
                </c:pt>
                <c:pt idx="6">
                  <c:v>2018 год</c:v>
                </c:pt>
                <c:pt idx="7">
                  <c:v>2019 год</c:v>
                </c:pt>
                <c:pt idx="8">
                  <c:v>2020 год</c:v>
                </c:pt>
              </c:strCache>
            </c:strRef>
          </c:cat>
          <c:val>
            <c:numRef>
              <c:f>'ЗП культуры'!$B$3:$J$3</c:f>
              <c:numCache>
                <c:formatCode>#,##0.0</c:formatCode>
                <c:ptCount val="9"/>
                <c:pt idx="0">
                  <c:v>8.9</c:v>
                </c:pt>
                <c:pt idx="1">
                  <c:v>14.5</c:v>
                </c:pt>
                <c:pt idx="2">
                  <c:v>17.399999999999999</c:v>
                </c:pt>
                <c:pt idx="3">
                  <c:v>17.8</c:v>
                </c:pt>
                <c:pt idx="4">
                  <c:v>19.3</c:v>
                </c:pt>
                <c:pt idx="5">
                  <c:v>26.5</c:v>
                </c:pt>
                <c:pt idx="6">
                  <c:v>29.8</c:v>
                </c:pt>
                <c:pt idx="7">
                  <c:v>31.3</c:v>
                </c:pt>
                <c:pt idx="8">
                  <c:v>32.5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5F5-4D54-9F10-84210E2470F6}"/>
            </c:ext>
          </c:extLst>
        </c:ser>
        <c:shape val="box"/>
        <c:axId val="129517056"/>
        <c:axId val="161939456"/>
        <c:axId val="131256320"/>
      </c:bar3DChart>
      <c:catAx>
        <c:axId val="12951705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1939456"/>
        <c:crosses val="autoZero"/>
        <c:auto val="1"/>
        <c:lblAlgn val="ctr"/>
        <c:lblOffset val="100"/>
      </c:catAx>
      <c:valAx>
        <c:axId val="1619394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9517056"/>
        <c:crosses val="autoZero"/>
        <c:crossBetween val="between"/>
      </c:valAx>
      <c:serAx>
        <c:axId val="131256320"/>
        <c:scaling>
          <c:orientation val="minMax"/>
        </c:scaling>
        <c:axPos val="b"/>
        <c:majorTickMark val="none"/>
        <c:tickLblPos val="none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939456"/>
        <c:crosses val="autoZero"/>
      </c:ser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2019 г.*</c:v>
                </c:pt>
                <c:pt idx="1">
                  <c:v>прогноз 2020 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80.3</c:v>
                </c:pt>
                <c:pt idx="1">
                  <c:v>88.3</c:v>
                </c:pt>
              </c:numCache>
            </c:numRef>
          </c:val>
        </c:ser>
        <c:dLbls>
          <c:showVal val="1"/>
        </c:dLbls>
        <c:gapWidth val="100"/>
        <c:overlap val="-24"/>
        <c:axId val="130428928"/>
        <c:axId val="130430464"/>
      </c:barChart>
      <c:catAx>
        <c:axId val="1304289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0430464"/>
        <c:crosses val="autoZero"/>
        <c:auto val="1"/>
        <c:lblAlgn val="ctr"/>
        <c:lblOffset val="100"/>
      </c:catAx>
      <c:valAx>
        <c:axId val="130430464"/>
        <c:scaling>
          <c:orientation val="minMax"/>
          <c:min val="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042892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1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95CD08-1043-49F8-A471-FC5E6130DBB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825B357-A997-41F7-90D6-C98F38D6B040}">
      <dgm:prSet phldrT="[Текст]" phldr="1"/>
      <dgm:spPr/>
      <dgm:t>
        <a:bodyPr/>
        <a:lstStyle/>
        <a:p>
          <a:endParaRPr lang="ru-RU"/>
        </a:p>
      </dgm:t>
    </dgm:pt>
    <dgm:pt modelId="{A40D11A0-7C57-4F8F-B8CB-2BB649FC675F}" type="parTrans" cxnId="{282B0296-27E3-492D-8E11-F833CE0E88B6}">
      <dgm:prSet/>
      <dgm:spPr/>
      <dgm:t>
        <a:bodyPr/>
        <a:lstStyle/>
        <a:p>
          <a:endParaRPr lang="ru-RU"/>
        </a:p>
      </dgm:t>
    </dgm:pt>
    <dgm:pt modelId="{63CB0F3D-241A-462B-AFF0-840E2C209ECE}" type="sibTrans" cxnId="{282B0296-27E3-492D-8E11-F833CE0E88B6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xmlns="" id="0" name="" descr="C:\Users\user\Desktop\Slalom.jpg"/>
        </a:ext>
      </dgm:extLst>
    </dgm:pt>
    <dgm:pt modelId="{8F8350AA-F5F4-4BA0-9964-CBABCF0043B4}" type="pres">
      <dgm:prSet presAssocID="{CD95CD08-1043-49F8-A471-FC5E6130DBB2}" presName="Name0" presStyleCnt="0">
        <dgm:presLayoutVars>
          <dgm:chMax val="7"/>
          <dgm:chPref val="7"/>
          <dgm:dir/>
        </dgm:presLayoutVars>
      </dgm:prSet>
      <dgm:spPr/>
    </dgm:pt>
    <dgm:pt modelId="{B5D178B9-3A55-4FCB-9C3C-EBA698447CB7}" type="pres">
      <dgm:prSet presAssocID="{CD95CD08-1043-49F8-A471-FC5E6130DBB2}" presName="Name1" presStyleCnt="0"/>
      <dgm:spPr/>
    </dgm:pt>
    <dgm:pt modelId="{0B3DC69F-C056-414B-8EF8-6479D488D6CA}" type="pres">
      <dgm:prSet presAssocID="{63CB0F3D-241A-462B-AFF0-840E2C209ECE}" presName="picture_1" presStyleCnt="0"/>
      <dgm:spPr/>
    </dgm:pt>
    <dgm:pt modelId="{E6D7CFDE-D1C8-4612-91AD-6E3FCCB501E5}" type="pres">
      <dgm:prSet presAssocID="{63CB0F3D-241A-462B-AFF0-840E2C209ECE}" presName="pictureRepeatNode" presStyleLbl="alignImgPlace1" presStyleIdx="0" presStyleCnt="1" custScaleX="150295" custScaleY="149608" custLinFactNeighborX="23763" custLinFactNeighborY="-4053"/>
      <dgm:spPr/>
      <dgm:t>
        <a:bodyPr/>
        <a:lstStyle/>
        <a:p>
          <a:endParaRPr lang="ru-RU"/>
        </a:p>
      </dgm:t>
    </dgm:pt>
    <dgm:pt modelId="{31075FB3-033C-4436-A0EB-1E3CF14D94CE}" type="pres">
      <dgm:prSet presAssocID="{3825B357-A997-41F7-90D6-C98F38D6B040}" presName="text_1" presStyleLbl="node1" presStyleIdx="0" presStyleCnt="0" custScaleX="38115" custScaleY="6124" custLinFactNeighborX="57010" custLinFactNeighborY="91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7875FE-5509-4BD9-AB54-8CAC74181B3C}" type="presOf" srcId="{CD95CD08-1043-49F8-A471-FC5E6130DBB2}" destId="{8F8350AA-F5F4-4BA0-9964-CBABCF0043B4}" srcOrd="0" destOrd="0" presId="urn:microsoft.com/office/officeart/2008/layout/CircularPictureCallout"/>
    <dgm:cxn modelId="{282B0296-27E3-492D-8E11-F833CE0E88B6}" srcId="{CD95CD08-1043-49F8-A471-FC5E6130DBB2}" destId="{3825B357-A997-41F7-90D6-C98F38D6B040}" srcOrd="0" destOrd="0" parTransId="{A40D11A0-7C57-4F8F-B8CB-2BB649FC675F}" sibTransId="{63CB0F3D-241A-462B-AFF0-840E2C209ECE}"/>
    <dgm:cxn modelId="{A9C32F29-FEB0-4BF3-9B2B-CA44414687DD}" type="presOf" srcId="{3825B357-A997-41F7-90D6-C98F38D6B040}" destId="{31075FB3-033C-4436-A0EB-1E3CF14D94CE}" srcOrd="0" destOrd="0" presId="urn:microsoft.com/office/officeart/2008/layout/CircularPictureCallout"/>
    <dgm:cxn modelId="{901D672E-255A-4017-8D38-C29B143BD714}" type="presOf" srcId="{63CB0F3D-241A-462B-AFF0-840E2C209ECE}" destId="{E6D7CFDE-D1C8-4612-91AD-6E3FCCB501E5}" srcOrd="0" destOrd="0" presId="urn:microsoft.com/office/officeart/2008/layout/CircularPictureCallout"/>
    <dgm:cxn modelId="{AB886424-AF58-40AA-87F4-832E662DC363}" type="presParOf" srcId="{8F8350AA-F5F4-4BA0-9964-CBABCF0043B4}" destId="{B5D178B9-3A55-4FCB-9C3C-EBA698447CB7}" srcOrd="0" destOrd="0" presId="urn:microsoft.com/office/officeart/2008/layout/CircularPictureCallout"/>
    <dgm:cxn modelId="{7AD2BE06-2953-446A-B0E0-5908A2D60899}" type="presParOf" srcId="{B5D178B9-3A55-4FCB-9C3C-EBA698447CB7}" destId="{0B3DC69F-C056-414B-8EF8-6479D488D6CA}" srcOrd="0" destOrd="0" presId="urn:microsoft.com/office/officeart/2008/layout/CircularPictureCallout"/>
    <dgm:cxn modelId="{4D006098-2A78-4F72-90D1-65240F2342C8}" type="presParOf" srcId="{0B3DC69F-C056-414B-8EF8-6479D488D6CA}" destId="{E6D7CFDE-D1C8-4612-91AD-6E3FCCB501E5}" srcOrd="0" destOrd="0" presId="urn:microsoft.com/office/officeart/2008/layout/CircularPictureCallout"/>
    <dgm:cxn modelId="{A3F443A3-FD06-40D2-9775-E6F1845C7E4E}" type="presParOf" srcId="{B5D178B9-3A55-4FCB-9C3C-EBA698447CB7}" destId="{31075FB3-033C-4436-A0EB-1E3CF14D94C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95CD08-1043-49F8-A471-FC5E6130DBB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825B357-A997-41F7-90D6-C98F38D6B040}">
      <dgm:prSet phldrT="[Текст]" phldr="1"/>
      <dgm:spPr/>
      <dgm:t>
        <a:bodyPr/>
        <a:lstStyle/>
        <a:p>
          <a:endParaRPr lang="ru-RU"/>
        </a:p>
      </dgm:t>
    </dgm:pt>
    <dgm:pt modelId="{A40D11A0-7C57-4F8F-B8CB-2BB649FC675F}" type="parTrans" cxnId="{282B0296-27E3-492D-8E11-F833CE0E88B6}">
      <dgm:prSet/>
      <dgm:spPr/>
      <dgm:t>
        <a:bodyPr/>
        <a:lstStyle/>
        <a:p>
          <a:endParaRPr lang="ru-RU"/>
        </a:p>
      </dgm:t>
    </dgm:pt>
    <dgm:pt modelId="{63CB0F3D-241A-462B-AFF0-840E2C209ECE}" type="sibTrans" cxnId="{282B0296-27E3-492D-8E11-F833CE0E88B6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xmlns="" id="0" name="" descr="C:\Users\user\Desktop\Slalom.jpg"/>
        </a:ext>
      </dgm:extLst>
    </dgm:pt>
    <dgm:pt modelId="{8F8350AA-F5F4-4BA0-9964-CBABCF0043B4}" type="pres">
      <dgm:prSet presAssocID="{CD95CD08-1043-49F8-A471-FC5E6130DBB2}" presName="Name0" presStyleCnt="0">
        <dgm:presLayoutVars>
          <dgm:chMax val="7"/>
          <dgm:chPref val="7"/>
          <dgm:dir/>
        </dgm:presLayoutVars>
      </dgm:prSet>
      <dgm:spPr/>
    </dgm:pt>
    <dgm:pt modelId="{B5D178B9-3A55-4FCB-9C3C-EBA698447CB7}" type="pres">
      <dgm:prSet presAssocID="{CD95CD08-1043-49F8-A471-FC5E6130DBB2}" presName="Name1" presStyleCnt="0"/>
      <dgm:spPr/>
    </dgm:pt>
    <dgm:pt modelId="{0B3DC69F-C056-414B-8EF8-6479D488D6CA}" type="pres">
      <dgm:prSet presAssocID="{63CB0F3D-241A-462B-AFF0-840E2C209ECE}" presName="picture_1" presStyleCnt="0"/>
      <dgm:spPr/>
    </dgm:pt>
    <dgm:pt modelId="{E6D7CFDE-D1C8-4612-91AD-6E3FCCB501E5}" type="pres">
      <dgm:prSet presAssocID="{63CB0F3D-241A-462B-AFF0-840E2C209ECE}" presName="pictureRepeatNode" presStyleLbl="alignImgPlace1" presStyleIdx="0" presStyleCnt="1" custScaleX="148354" custScaleY="131227" custLinFactNeighborX="31363" custLinFactNeighborY="-818"/>
      <dgm:spPr/>
      <dgm:t>
        <a:bodyPr/>
        <a:lstStyle/>
        <a:p>
          <a:endParaRPr lang="ru-RU"/>
        </a:p>
      </dgm:t>
    </dgm:pt>
    <dgm:pt modelId="{31075FB3-033C-4436-A0EB-1E3CF14D94CE}" type="pres">
      <dgm:prSet presAssocID="{3825B357-A997-41F7-90D6-C98F38D6B040}" presName="text_1" presStyleLbl="node1" presStyleIdx="0" presStyleCnt="0" custScaleX="38115" custScaleY="6124" custLinFactNeighborX="57010" custLinFactNeighborY="91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B478ED-D9E6-4DBF-A92C-06A99819240E}" type="presOf" srcId="{CD95CD08-1043-49F8-A471-FC5E6130DBB2}" destId="{8F8350AA-F5F4-4BA0-9964-CBABCF0043B4}" srcOrd="0" destOrd="0" presId="urn:microsoft.com/office/officeart/2008/layout/CircularPictureCallout"/>
    <dgm:cxn modelId="{88683AB0-E812-4311-9F0C-F9617450A994}" type="presOf" srcId="{3825B357-A997-41F7-90D6-C98F38D6B040}" destId="{31075FB3-033C-4436-A0EB-1E3CF14D94CE}" srcOrd="0" destOrd="0" presId="urn:microsoft.com/office/officeart/2008/layout/CircularPictureCallout"/>
    <dgm:cxn modelId="{282B0296-27E3-492D-8E11-F833CE0E88B6}" srcId="{CD95CD08-1043-49F8-A471-FC5E6130DBB2}" destId="{3825B357-A997-41F7-90D6-C98F38D6B040}" srcOrd="0" destOrd="0" parTransId="{A40D11A0-7C57-4F8F-B8CB-2BB649FC675F}" sibTransId="{63CB0F3D-241A-462B-AFF0-840E2C209ECE}"/>
    <dgm:cxn modelId="{07761ED9-36CA-4157-B038-E143F44EA2A8}" type="presOf" srcId="{63CB0F3D-241A-462B-AFF0-840E2C209ECE}" destId="{E6D7CFDE-D1C8-4612-91AD-6E3FCCB501E5}" srcOrd="0" destOrd="0" presId="urn:microsoft.com/office/officeart/2008/layout/CircularPictureCallout"/>
    <dgm:cxn modelId="{3ECF3AF0-D0C7-4EDF-B2FF-C73B896180AC}" type="presParOf" srcId="{8F8350AA-F5F4-4BA0-9964-CBABCF0043B4}" destId="{B5D178B9-3A55-4FCB-9C3C-EBA698447CB7}" srcOrd="0" destOrd="0" presId="urn:microsoft.com/office/officeart/2008/layout/CircularPictureCallout"/>
    <dgm:cxn modelId="{EC1A7C1E-5A51-46C8-B124-45FA78F5A6DF}" type="presParOf" srcId="{B5D178B9-3A55-4FCB-9C3C-EBA698447CB7}" destId="{0B3DC69F-C056-414B-8EF8-6479D488D6CA}" srcOrd="0" destOrd="0" presId="urn:microsoft.com/office/officeart/2008/layout/CircularPictureCallout"/>
    <dgm:cxn modelId="{F23FE0C2-61DF-473B-8518-717E8A56364A}" type="presParOf" srcId="{0B3DC69F-C056-414B-8EF8-6479D488D6CA}" destId="{E6D7CFDE-D1C8-4612-91AD-6E3FCCB501E5}" srcOrd="0" destOrd="0" presId="urn:microsoft.com/office/officeart/2008/layout/CircularPictureCallout"/>
    <dgm:cxn modelId="{4B509181-7C1E-43EC-8186-459A2304CF19}" type="presParOf" srcId="{B5D178B9-3A55-4FCB-9C3C-EBA698447CB7}" destId="{31075FB3-033C-4436-A0EB-1E3CF14D94C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95CD08-1043-49F8-A471-FC5E6130DBB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825B357-A997-41F7-90D6-C98F38D6B040}">
      <dgm:prSet phldrT="[Текст]" phldr="1"/>
      <dgm:spPr/>
      <dgm:t>
        <a:bodyPr/>
        <a:lstStyle/>
        <a:p>
          <a:endParaRPr lang="ru-RU" dirty="0"/>
        </a:p>
      </dgm:t>
    </dgm:pt>
    <dgm:pt modelId="{A40D11A0-7C57-4F8F-B8CB-2BB649FC675F}" type="parTrans" cxnId="{282B0296-27E3-492D-8E11-F833CE0E88B6}">
      <dgm:prSet/>
      <dgm:spPr/>
      <dgm:t>
        <a:bodyPr/>
        <a:lstStyle/>
        <a:p>
          <a:endParaRPr lang="ru-RU"/>
        </a:p>
      </dgm:t>
    </dgm:pt>
    <dgm:pt modelId="{63CB0F3D-241A-462B-AFF0-840E2C209ECE}" type="sibTrans" cxnId="{282B0296-27E3-492D-8E11-F833CE0E88B6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xmlns="" id="0" name="" descr="C:\Users\user\Desktop\Slalom.jpg"/>
        </a:ext>
      </dgm:extLst>
    </dgm:pt>
    <dgm:pt modelId="{8F8350AA-F5F4-4BA0-9964-CBABCF0043B4}" type="pres">
      <dgm:prSet presAssocID="{CD95CD08-1043-49F8-A471-FC5E6130DBB2}" presName="Name0" presStyleCnt="0">
        <dgm:presLayoutVars>
          <dgm:chMax val="7"/>
          <dgm:chPref val="7"/>
          <dgm:dir/>
        </dgm:presLayoutVars>
      </dgm:prSet>
      <dgm:spPr/>
    </dgm:pt>
    <dgm:pt modelId="{B5D178B9-3A55-4FCB-9C3C-EBA698447CB7}" type="pres">
      <dgm:prSet presAssocID="{CD95CD08-1043-49F8-A471-FC5E6130DBB2}" presName="Name1" presStyleCnt="0"/>
      <dgm:spPr/>
    </dgm:pt>
    <dgm:pt modelId="{0B3DC69F-C056-414B-8EF8-6479D488D6CA}" type="pres">
      <dgm:prSet presAssocID="{63CB0F3D-241A-462B-AFF0-840E2C209ECE}" presName="picture_1" presStyleCnt="0"/>
      <dgm:spPr/>
    </dgm:pt>
    <dgm:pt modelId="{E6D7CFDE-D1C8-4612-91AD-6E3FCCB501E5}" type="pres">
      <dgm:prSet presAssocID="{63CB0F3D-241A-462B-AFF0-840E2C209ECE}" presName="pictureRepeatNode" presStyleLbl="alignImgPlace1" presStyleIdx="0" presStyleCnt="1" custScaleX="106711" custScaleY="102626" custLinFactNeighborX="23763" custLinFactNeighborY="-4053"/>
      <dgm:spPr/>
      <dgm:t>
        <a:bodyPr/>
        <a:lstStyle/>
        <a:p>
          <a:endParaRPr lang="ru-RU"/>
        </a:p>
      </dgm:t>
    </dgm:pt>
    <dgm:pt modelId="{31075FB3-033C-4436-A0EB-1E3CF14D94CE}" type="pres">
      <dgm:prSet presAssocID="{3825B357-A997-41F7-90D6-C98F38D6B040}" presName="text_1" presStyleLbl="node1" presStyleIdx="0" presStyleCnt="0" custScaleX="38115" custScaleY="6124" custLinFactNeighborX="57010" custLinFactNeighborY="91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4F812C-9D7D-4C35-A4F5-BFEAE3115968}" type="presOf" srcId="{63CB0F3D-241A-462B-AFF0-840E2C209ECE}" destId="{E6D7CFDE-D1C8-4612-91AD-6E3FCCB501E5}" srcOrd="0" destOrd="0" presId="urn:microsoft.com/office/officeart/2008/layout/CircularPictureCallout"/>
    <dgm:cxn modelId="{917A5F74-27DA-46EF-831E-92A5D4AB1DEA}" type="presOf" srcId="{CD95CD08-1043-49F8-A471-FC5E6130DBB2}" destId="{8F8350AA-F5F4-4BA0-9964-CBABCF0043B4}" srcOrd="0" destOrd="0" presId="urn:microsoft.com/office/officeart/2008/layout/CircularPictureCallout"/>
    <dgm:cxn modelId="{282B0296-27E3-492D-8E11-F833CE0E88B6}" srcId="{CD95CD08-1043-49F8-A471-FC5E6130DBB2}" destId="{3825B357-A997-41F7-90D6-C98F38D6B040}" srcOrd="0" destOrd="0" parTransId="{A40D11A0-7C57-4F8F-B8CB-2BB649FC675F}" sibTransId="{63CB0F3D-241A-462B-AFF0-840E2C209ECE}"/>
    <dgm:cxn modelId="{E8D127EB-74A2-4BE7-A7BE-283E1D72D984}" type="presOf" srcId="{3825B357-A997-41F7-90D6-C98F38D6B040}" destId="{31075FB3-033C-4436-A0EB-1E3CF14D94CE}" srcOrd="0" destOrd="0" presId="urn:microsoft.com/office/officeart/2008/layout/CircularPictureCallout"/>
    <dgm:cxn modelId="{DAAEDC0D-C22E-4170-93CF-24E26CB47E0F}" type="presParOf" srcId="{8F8350AA-F5F4-4BA0-9964-CBABCF0043B4}" destId="{B5D178B9-3A55-4FCB-9C3C-EBA698447CB7}" srcOrd="0" destOrd="0" presId="urn:microsoft.com/office/officeart/2008/layout/CircularPictureCallout"/>
    <dgm:cxn modelId="{61D97469-B0A1-4618-AF7E-806562D16EAF}" type="presParOf" srcId="{B5D178B9-3A55-4FCB-9C3C-EBA698447CB7}" destId="{0B3DC69F-C056-414B-8EF8-6479D488D6CA}" srcOrd="0" destOrd="0" presId="urn:microsoft.com/office/officeart/2008/layout/CircularPictureCallout"/>
    <dgm:cxn modelId="{1B1D6214-C5D1-4928-B097-782D944627A0}" type="presParOf" srcId="{0B3DC69F-C056-414B-8EF8-6479D488D6CA}" destId="{E6D7CFDE-D1C8-4612-91AD-6E3FCCB501E5}" srcOrd="0" destOrd="0" presId="urn:microsoft.com/office/officeart/2008/layout/CircularPictureCallout"/>
    <dgm:cxn modelId="{30FB5822-4A98-4E52-B1B2-C5270A99C45D}" type="presParOf" srcId="{B5D178B9-3A55-4FCB-9C3C-EBA698447CB7}" destId="{31075FB3-033C-4436-A0EB-1E3CF14D94C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95CD08-1043-49F8-A471-FC5E6130DBB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825B357-A997-41F7-90D6-C98F38D6B040}">
      <dgm:prSet phldrT="[Текст]" phldr="1"/>
      <dgm:spPr/>
      <dgm:t>
        <a:bodyPr/>
        <a:lstStyle/>
        <a:p>
          <a:endParaRPr lang="ru-RU"/>
        </a:p>
      </dgm:t>
    </dgm:pt>
    <dgm:pt modelId="{A40D11A0-7C57-4F8F-B8CB-2BB649FC675F}" type="parTrans" cxnId="{282B0296-27E3-492D-8E11-F833CE0E88B6}">
      <dgm:prSet/>
      <dgm:spPr/>
      <dgm:t>
        <a:bodyPr/>
        <a:lstStyle/>
        <a:p>
          <a:endParaRPr lang="ru-RU"/>
        </a:p>
      </dgm:t>
    </dgm:pt>
    <dgm:pt modelId="{63CB0F3D-241A-462B-AFF0-840E2C209ECE}" type="sibTrans" cxnId="{282B0296-27E3-492D-8E11-F833CE0E88B6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xmlns="" id="0" name="" descr="C:\Users\user\Desktop\Slalom.jpg"/>
        </a:ext>
      </dgm:extLst>
    </dgm:pt>
    <dgm:pt modelId="{8F8350AA-F5F4-4BA0-9964-CBABCF0043B4}" type="pres">
      <dgm:prSet presAssocID="{CD95CD08-1043-49F8-A471-FC5E6130DBB2}" presName="Name0" presStyleCnt="0">
        <dgm:presLayoutVars>
          <dgm:chMax val="7"/>
          <dgm:chPref val="7"/>
          <dgm:dir/>
        </dgm:presLayoutVars>
      </dgm:prSet>
      <dgm:spPr/>
    </dgm:pt>
    <dgm:pt modelId="{B5D178B9-3A55-4FCB-9C3C-EBA698447CB7}" type="pres">
      <dgm:prSet presAssocID="{CD95CD08-1043-49F8-A471-FC5E6130DBB2}" presName="Name1" presStyleCnt="0"/>
      <dgm:spPr/>
    </dgm:pt>
    <dgm:pt modelId="{0B3DC69F-C056-414B-8EF8-6479D488D6CA}" type="pres">
      <dgm:prSet presAssocID="{63CB0F3D-241A-462B-AFF0-840E2C209ECE}" presName="picture_1" presStyleCnt="0"/>
      <dgm:spPr/>
    </dgm:pt>
    <dgm:pt modelId="{E6D7CFDE-D1C8-4612-91AD-6E3FCCB501E5}" type="pres">
      <dgm:prSet presAssocID="{63CB0F3D-241A-462B-AFF0-840E2C209ECE}" presName="pictureRepeatNode" presStyleLbl="alignImgPlace1" presStyleIdx="0" presStyleCnt="1" custScaleX="106711" custScaleY="102626" custLinFactNeighborX="23763" custLinFactNeighborY="-4053"/>
      <dgm:spPr/>
      <dgm:t>
        <a:bodyPr/>
        <a:lstStyle/>
        <a:p>
          <a:endParaRPr lang="ru-RU"/>
        </a:p>
      </dgm:t>
    </dgm:pt>
    <dgm:pt modelId="{31075FB3-033C-4436-A0EB-1E3CF14D94CE}" type="pres">
      <dgm:prSet presAssocID="{3825B357-A997-41F7-90D6-C98F38D6B040}" presName="text_1" presStyleLbl="node1" presStyleIdx="0" presStyleCnt="0" custScaleX="38115" custScaleY="6124" custLinFactNeighborX="57010" custLinFactNeighborY="91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398DFC-A37D-4717-AF38-C2E80F652529}" type="presOf" srcId="{3825B357-A997-41F7-90D6-C98F38D6B040}" destId="{31075FB3-033C-4436-A0EB-1E3CF14D94CE}" srcOrd="0" destOrd="0" presId="urn:microsoft.com/office/officeart/2008/layout/CircularPictureCallout"/>
    <dgm:cxn modelId="{BFD5C3A6-89A6-4286-BE36-967CDEE3E432}" type="presOf" srcId="{CD95CD08-1043-49F8-A471-FC5E6130DBB2}" destId="{8F8350AA-F5F4-4BA0-9964-CBABCF0043B4}" srcOrd="0" destOrd="0" presId="urn:microsoft.com/office/officeart/2008/layout/CircularPictureCallout"/>
    <dgm:cxn modelId="{282B0296-27E3-492D-8E11-F833CE0E88B6}" srcId="{CD95CD08-1043-49F8-A471-FC5E6130DBB2}" destId="{3825B357-A997-41F7-90D6-C98F38D6B040}" srcOrd="0" destOrd="0" parTransId="{A40D11A0-7C57-4F8F-B8CB-2BB649FC675F}" sibTransId="{63CB0F3D-241A-462B-AFF0-840E2C209ECE}"/>
    <dgm:cxn modelId="{134BE19B-86D6-4DF3-B49E-F57C0AB68603}" type="presOf" srcId="{63CB0F3D-241A-462B-AFF0-840E2C209ECE}" destId="{E6D7CFDE-D1C8-4612-91AD-6E3FCCB501E5}" srcOrd="0" destOrd="0" presId="urn:microsoft.com/office/officeart/2008/layout/CircularPictureCallout"/>
    <dgm:cxn modelId="{7F291A3E-944A-4BAF-80E1-F49BF6B7DC24}" type="presParOf" srcId="{8F8350AA-F5F4-4BA0-9964-CBABCF0043B4}" destId="{B5D178B9-3A55-4FCB-9C3C-EBA698447CB7}" srcOrd="0" destOrd="0" presId="urn:microsoft.com/office/officeart/2008/layout/CircularPictureCallout"/>
    <dgm:cxn modelId="{1D2E951C-D632-4776-AB8A-295A27A6F971}" type="presParOf" srcId="{B5D178B9-3A55-4FCB-9C3C-EBA698447CB7}" destId="{0B3DC69F-C056-414B-8EF8-6479D488D6CA}" srcOrd="0" destOrd="0" presId="urn:microsoft.com/office/officeart/2008/layout/CircularPictureCallout"/>
    <dgm:cxn modelId="{87330715-2D89-425C-9E58-45F73DE5D0BD}" type="presParOf" srcId="{0B3DC69F-C056-414B-8EF8-6479D488D6CA}" destId="{E6D7CFDE-D1C8-4612-91AD-6E3FCCB501E5}" srcOrd="0" destOrd="0" presId="urn:microsoft.com/office/officeart/2008/layout/CircularPictureCallout"/>
    <dgm:cxn modelId="{92B2FEB3-59E7-46C8-A0FC-C5AE4119B61E}" type="presParOf" srcId="{B5D178B9-3A55-4FCB-9C3C-EBA698447CB7}" destId="{31075FB3-033C-4436-A0EB-1E3CF14D94C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95CD08-1043-49F8-A471-FC5E6130DBB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825B357-A997-41F7-90D6-C98F38D6B040}">
      <dgm:prSet phldrT="[Текст]" phldr="1"/>
      <dgm:spPr/>
      <dgm:t>
        <a:bodyPr/>
        <a:lstStyle/>
        <a:p>
          <a:endParaRPr lang="ru-RU"/>
        </a:p>
      </dgm:t>
    </dgm:pt>
    <dgm:pt modelId="{A40D11A0-7C57-4F8F-B8CB-2BB649FC675F}" type="parTrans" cxnId="{282B0296-27E3-492D-8E11-F833CE0E88B6}">
      <dgm:prSet/>
      <dgm:spPr/>
      <dgm:t>
        <a:bodyPr/>
        <a:lstStyle/>
        <a:p>
          <a:endParaRPr lang="ru-RU"/>
        </a:p>
      </dgm:t>
    </dgm:pt>
    <dgm:pt modelId="{63CB0F3D-241A-462B-AFF0-840E2C209ECE}" type="sibTrans" cxnId="{282B0296-27E3-492D-8E11-F833CE0E88B6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xmlns="" id="0" name="" descr="C:\Users\user\Desktop\Slalom.jpg"/>
        </a:ext>
      </dgm:extLst>
    </dgm:pt>
    <dgm:pt modelId="{8F8350AA-F5F4-4BA0-9964-CBABCF0043B4}" type="pres">
      <dgm:prSet presAssocID="{CD95CD08-1043-49F8-A471-FC5E6130DBB2}" presName="Name0" presStyleCnt="0">
        <dgm:presLayoutVars>
          <dgm:chMax val="7"/>
          <dgm:chPref val="7"/>
          <dgm:dir/>
        </dgm:presLayoutVars>
      </dgm:prSet>
      <dgm:spPr/>
    </dgm:pt>
    <dgm:pt modelId="{B5D178B9-3A55-4FCB-9C3C-EBA698447CB7}" type="pres">
      <dgm:prSet presAssocID="{CD95CD08-1043-49F8-A471-FC5E6130DBB2}" presName="Name1" presStyleCnt="0"/>
      <dgm:spPr/>
    </dgm:pt>
    <dgm:pt modelId="{0B3DC69F-C056-414B-8EF8-6479D488D6CA}" type="pres">
      <dgm:prSet presAssocID="{63CB0F3D-241A-462B-AFF0-840E2C209ECE}" presName="picture_1" presStyleCnt="0"/>
      <dgm:spPr/>
    </dgm:pt>
    <dgm:pt modelId="{E6D7CFDE-D1C8-4612-91AD-6E3FCCB501E5}" type="pres">
      <dgm:prSet presAssocID="{63CB0F3D-241A-462B-AFF0-840E2C209ECE}" presName="pictureRepeatNode" presStyleLbl="alignImgPlace1" presStyleIdx="0" presStyleCnt="1" custScaleX="106711" custScaleY="102626" custLinFactNeighborX="23763" custLinFactNeighborY="-4053"/>
      <dgm:spPr/>
      <dgm:t>
        <a:bodyPr/>
        <a:lstStyle/>
        <a:p>
          <a:endParaRPr lang="ru-RU"/>
        </a:p>
      </dgm:t>
    </dgm:pt>
    <dgm:pt modelId="{31075FB3-033C-4436-A0EB-1E3CF14D94CE}" type="pres">
      <dgm:prSet presAssocID="{3825B357-A997-41F7-90D6-C98F38D6B040}" presName="text_1" presStyleLbl="node1" presStyleIdx="0" presStyleCnt="0" custScaleX="38115" custScaleY="6124" custLinFactNeighborX="57010" custLinFactNeighborY="91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815C5F-A999-4A3E-A5BC-8C60326780BB}" type="presOf" srcId="{63CB0F3D-241A-462B-AFF0-840E2C209ECE}" destId="{E6D7CFDE-D1C8-4612-91AD-6E3FCCB501E5}" srcOrd="0" destOrd="0" presId="urn:microsoft.com/office/officeart/2008/layout/CircularPictureCallout"/>
    <dgm:cxn modelId="{C77DE41C-6AF3-4FA1-AF64-2B041CD9B46A}" type="presOf" srcId="{3825B357-A997-41F7-90D6-C98F38D6B040}" destId="{31075FB3-033C-4436-A0EB-1E3CF14D94CE}" srcOrd="0" destOrd="0" presId="urn:microsoft.com/office/officeart/2008/layout/CircularPictureCallout"/>
    <dgm:cxn modelId="{282B0296-27E3-492D-8E11-F833CE0E88B6}" srcId="{CD95CD08-1043-49F8-A471-FC5E6130DBB2}" destId="{3825B357-A997-41F7-90D6-C98F38D6B040}" srcOrd="0" destOrd="0" parTransId="{A40D11A0-7C57-4F8F-B8CB-2BB649FC675F}" sibTransId="{63CB0F3D-241A-462B-AFF0-840E2C209ECE}"/>
    <dgm:cxn modelId="{F78E3F1A-99E0-4751-94B4-AE4DB7B23F86}" type="presOf" srcId="{CD95CD08-1043-49F8-A471-FC5E6130DBB2}" destId="{8F8350AA-F5F4-4BA0-9964-CBABCF0043B4}" srcOrd="0" destOrd="0" presId="urn:microsoft.com/office/officeart/2008/layout/CircularPictureCallout"/>
    <dgm:cxn modelId="{6B9AA50B-AE0E-4A5A-A609-9A23FD8853CF}" type="presParOf" srcId="{8F8350AA-F5F4-4BA0-9964-CBABCF0043B4}" destId="{B5D178B9-3A55-4FCB-9C3C-EBA698447CB7}" srcOrd="0" destOrd="0" presId="urn:microsoft.com/office/officeart/2008/layout/CircularPictureCallout"/>
    <dgm:cxn modelId="{B1440A1F-E6A0-4D9A-BC17-0BDA3B5381D8}" type="presParOf" srcId="{B5D178B9-3A55-4FCB-9C3C-EBA698447CB7}" destId="{0B3DC69F-C056-414B-8EF8-6479D488D6CA}" srcOrd="0" destOrd="0" presId="urn:microsoft.com/office/officeart/2008/layout/CircularPictureCallout"/>
    <dgm:cxn modelId="{3F0141E7-20C9-4062-903C-ADF4B250F203}" type="presParOf" srcId="{0B3DC69F-C056-414B-8EF8-6479D488D6CA}" destId="{E6D7CFDE-D1C8-4612-91AD-6E3FCCB501E5}" srcOrd="0" destOrd="0" presId="urn:microsoft.com/office/officeart/2008/layout/CircularPictureCallout"/>
    <dgm:cxn modelId="{27595367-8BA1-4327-A486-DF72005D97BE}" type="presParOf" srcId="{B5D178B9-3A55-4FCB-9C3C-EBA698447CB7}" destId="{31075FB3-033C-4436-A0EB-1E3CF14D94C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D95CD08-1043-49F8-A471-FC5E6130DBB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825B357-A997-41F7-90D6-C98F38D6B040}">
      <dgm:prSet phldrT="[Текст]" phldr="1"/>
      <dgm:spPr/>
      <dgm:t>
        <a:bodyPr/>
        <a:lstStyle/>
        <a:p>
          <a:endParaRPr lang="ru-RU"/>
        </a:p>
      </dgm:t>
    </dgm:pt>
    <dgm:pt modelId="{A40D11A0-7C57-4F8F-B8CB-2BB649FC675F}" type="parTrans" cxnId="{282B0296-27E3-492D-8E11-F833CE0E88B6}">
      <dgm:prSet/>
      <dgm:spPr/>
      <dgm:t>
        <a:bodyPr/>
        <a:lstStyle/>
        <a:p>
          <a:endParaRPr lang="ru-RU"/>
        </a:p>
      </dgm:t>
    </dgm:pt>
    <dgm:pt modelId="{63CB0F3D-241A-462B-AFF0-840E2C209ECE}" type="sibTrans" cxnId="{282B0296-27E3-492D-8E11-F833CE0E88B6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xmlns="" id="0" name="" descr="C:\Users\user\Desktop\Slalom.jpg"/>
        </a:ext>
      </dgm:extLst>
    </dgm:pt>
    <dgm:pt modelId="{8F8350AA-F5F4-4BA0-9964-CBABCF0043B4}" type="pres">
      <dgm:prSet presAssocID="{CD95CD08-1043-49F8-A471-FC5E6130DBB2}" presName="Name0" presStyleCnt="0">
        <dgm:presLayoutVars>
          <dgm:chMax val="7"/>
          <dgm:chPref val="7"/>
          <dgm:dir/>
        </dgm:presLayoutVars>
      </dgm:prSet>
      <dgm:spPr/>
    </dgm:pt>
    <dgm:pt modelId="{B5D178B9-3A55-4FCB-9C3C-EBA698447CB7}" type="pres">
      <dgm:prSet presAssocID="{CD95CD08-1043-49F8-A471-FC5E6130DBB2}" presName="Name1" presStyleCnt="0"/>
      <dgm:spPr/>
    </dgm:pt>
    <dgm:pt modelId="{0B3DC69F-C056-414B-8EF8-6479D488D6CA}" type="pres">
      <dgm:prSet presAssocID="{63CB0F3D-241A-462B-AFF0-840E2C209ECE}" presName="picture_1" presStyleCnt="0"/>
      <dgm:spPr/>
    </dgm:pt>
    <dgm:pt modelId="{E6D7CFDE-D1C8-4612-91AD-6E3FCCB501E5}" type="pres">
      <dgm:prSet presAssocID="{63CB0F3D-241A-462B-AFF0-840E2C209ECE}" presName="pictureRepeatNode" presStyleLbl="alignImgPlace1" presStyleIdx="0" presStyleCnt="1" custScaleX="106711" custScaleY="102626" custLinFactNeighborX="23763" custLinFactNeighborY="-4053"/>
      <dgm:spPr/>
      <dgm:t>
        <a:bodyPr/>
        <a:lstStyle/>
        <a:p>
          <a:endParaRPr lang="ru-RU"/>
        </a:p>
      </dgm:t>
    </dgm:pt>
    <dgm:pt modelId="{31075FB3-033C-4436-A0EB-1E3CF14D94CE}" type="pres">
      <dgm:prSet presAssocID="{3825B357-A997-41F7-90D6-C98F38D6B040}" presName="text_1" presStyleLbl="node1" presStyleIdx="0" presStyleCnt="0" custScaleX="38115" custScaleY="6124" custLinFactNeighborX="57010" custLinFactNeighborY="91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6B462E-62A9-45F1-A6C8-AA2D85320994}" type="presOf" srcId="{CD95CD08-1043-49F8-A471-FC5E6130DBB2}" destId="{8F8350AA-F5F4-4BA0-9964-CBABCF0043B4}" srcOrd="0" destOrd="0" presId="urn:microsoft.com/office/officeart/2008/layout/CircularPictureCallout"/>
    <dgm:cxn modelId="{AE1909A4-B5E9-482A-B8B0-F6854CC88790}" type="presOf" srcId="{3825B357-A997-41F7-90D6-C98F38D6B040}" destId="{31075FB3-033C-4436-A0EB-1E3CF14D94CE}" srcOrd="0" destOrd="0" presId="urn:microsoft.com/office/officeart/2008/layout/CircularPictureCallout"/>
    <dgm:cxn modelId="{282B0296-27E3-492D-8E11-F833CE0E88B6}" srcId="{CD95CD08-1043-49F8-A471-FC5E6130DBB2}" destId="{3825B357-A997-41F7-90D6-C98F38D6B040}" srcOrd="0" destOrd="0" parTransId="{A40D11A0-7C57-4F8F-B8CB-2BB649FC675F}" sibTransId="{63CB0F3D-241A-462B-AFF0-840E2C209ECE}"/>
    <dgm:cxn modelId="{7D360407-F9F1-4654-99DA-569EAB635501}" type="presOf" srcId="{63CB0F3D-241A-462B-AFF0-840E2C209ECE}" destId="{E6D7CFDE-D1C8-4612-91AD-6E3FCCB501E5}" srcOrd="0" destOrd="0" presId="urn:microsoft.com/office/officeart/2008/layout/CircularPictureCallout"/>
    <dgm:cxn modelId="{012B2308-8225-4BFA-90CD-3870BC36D202}" type="presParOf" srcId="{8F8350AA-F5F4-4BA0-9964-CBABCF0043B4}" destId="{B5D178B9-3A55-4FCB-9C3C-EBA698447CB7}" srcOrd="0" destOrd="0" presId="urn:microsoft.com/office/officeart/2008/layout/CircularPictureCallout"/>
    <dgm:cxn modelId="{095B970D-3E22-4890-A53B-D67A17BA0977}" type="presParOf" srcId="{B5D178B9-3A55-4FCB-9C3C-EBA698447CB7}" destId="{0B3DC69F-C056-414B-8EF8-6479D488D6CA}" srcOrd="0" destOrd="0" presId="urn:microsoft.com/office/officeart/2008/layout/CircularPictureCallout"/>
    <dgm:cxn modelId="{660B0273-4798-413E-9E6D-07AD1448F845}" type="presParOf" srcId="{0B3DC69F-C056-414B-8EF8-6479D488D6CA}" destId="{E6D7CFDE-D1C8-4612-91AD-6E3FCCB501E5}" srcOrd="0" destOrd="0" presId="urn:microsoft.com/office/officeart/2008/layout/CircularPictureCallout"/>
    <dgm:cxn modelId="{EEA23A9F-54EE-4F3C-8ED6-435B54611AD7}" type="presParOf" srcId="{B5D178B9-3A55-4FCB-9C3C-EBA698447CB7}" destId="{31075FB3-033C-4436-A0EB-1E3CF14D94C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D95CD08-1043-49F8-A471-FC5E6130DBB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825B357-A997-41F7-90D6-C98F38D6B040}">
      <dgm:prSet phldrT="[Текст]" phldr="1"/>
      <dgm:spPr/>
      <dgm:t>
        <a:bodyPr/>
        <a:lstStyle/>
        <a:p>
          <a:endParaRPr lang="ru-RU"/>
        </a:p>
      </dgm:t>
    </dgm:pt>
    <dgm:pt modelId="{A40D11A0-7C57-4F8F-B8CB-2BB649FC675F}" type="parTrans" cxnId="{282B0296-27E3-492D-8E11-F833CE0E88B6}">
      <dgm:prSet/>
      <dgm:spPr/>
      <dgm:t>
        <a:bodyPr/>
        <a:lstStyle/>
        <a:p>
          <a:endParaRPr lang="ru-RU"/>
        </a:p>
      </dgm:t>
    </dgm:pt>
    <dgm:pt modelId="{63CB0F3D-241A-462B-AFF0-840E2C209ECE}" type="sibTrans" cxnId="{282B0296-27E3-492D-8E11-F833CE0E88B6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xmlns="" id="0" name="" descr="C:\Users\user\Desktop\Slalom.jpg"/>
        </a:ext>
      </dgm:extLst>
    </dgm:pt>
    <dgm:pt modelId="{8F8350AA-F5F4-4BA0-9964-CBABCF0043B4}" type="pres">
      <dgm:prSet presAssocID="{CD95CD08-1043-49F8-A471-FC5E6130DBB2}" presName="Name0" presStyleCnt="0">
        <dgm:presLayoutVars>
          <dgm:chMax val="7"/>
          <dgm:chPref val="7"/>
          <dgm:dir/>
        </dgm:presLayoutVars>
      </dgm:prSet>
      <dgm:spPr/>
    </dgm:pt>
    <dgm:pt modelId="{B5D178B9-3A55-4FCB-9C3C-EBA698447CB7}" type="pres">
      <dgm:prSet presAssocID="{CD95CD08-1043-49F8-A471-FC5E6130DBB2}" presName="Name1" presStyleCnt="0"/>
      <dgm:spPr/>
    </dgm:pt>
    <dgm:pt modelId="{0B3DC69F-C056-414B-8EF8-6479D488D6CA}" type="pres">
      <dgm:prSet presAssocID="{63CB0F3D-241A-462B-AFF0-840E2C209ECE}" presName="picture_1" presStyleCnt="0"/>
      <dgm:spPr/>
    </dgm:pt>
    <dgm:pt modelId="{E6D7CFDE-D1C8-4612-91AD-6E3FCCB501E5}" type="pres">
      <dgm:prSet presAssocID="{63CB0F3D-241A-462B-AFF0-840E2C209ECE}" presName="pictureRepeatNode" presStyleLbl="alignImgPlace1" presStyleIdx="0" presStyleCnt="1" custScaleX="106711" custScaleY="102626" custLinFactNeighborX="23763" custLinFactNeighborY="-4053"/>
      <dgm:spPr/>
      <dgm:t>
        <a:bodyPr/>
        <a:lstStyle/>
        <a:p>
          <a:endParaRPr lang="ru-RU"/>
        </a:p>
      </dgm:t>
    </dgm:pt>
    <dgm:pt modelId="{31075FB3-033C-4436-A0EB-1E3CF14D94CE}" type="pres">
      <dgm:prSet presAssocID="{3825B357-A997-41F7-90D6-C98F38D6B040}" presName="text_1" presStyleLbl="node1" presStyleIdx="0" presStyleCnt="0" custScaleX="38115" custScaleY="6124" custLinFactNeighborX="57010" custLinFactNeighborY="91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066484-F384-4E77-A920-F1D7DE5DAA67}" type="presOf" srcId="{63CB0F3D-241A-462B-AFF0-840E2C209ECE}" destId="{E6D7CFDE-D1C8-4612-91AD-6E3FCCB501E5}" srcOrd="0" destOrd="0" presId="urn:microsoft.com/office/officeart/2008/layout/CircularPictureCallout"/>
    <dgm:cxn modelId="{282B0296-27E3-492D-8E11-F833CE0E88B6}" srcId="{CD95CD08-1043-49F8-A471-FC5E6130DBB2}" destId="{3825B357-A997-41F7-90D6-C98F38D6B040}" srcOrd="0" destOrd="0" parTransId="{A40D11A0-7C57-4F8F-B8CB-2BB649FC675F}" sibTransId="{63CB0F3D-241A-462B-AFF0-840E2C209ECE}"/>
    <dgm:cxn modelId="{4069BC0E-C4C5-4B56-8F8A-AF5CE11969BD}" type="presOf" srcId="{CD95CD08-1043-49F8-A471-FC5E6130DBB2}" destId="{8F8350AA-F5F4-4BA0-9964-CBABCF0043B4}" srcOrd="0" destOrd="0" presId="urn:microsoft.com/office/officeart/2008/layout/CircularPictureCallout"/>
    <dgm:cxn modelId="{011061B4-EE0A-4ABF-8D70-884C6ED432D6}" type="presOf" srcId="{3825B357-A997-41F7-90D6-C98F38D6B040}" destId="{31075FB3-033C-4436-A0EB-1E3CF14D94CE}" srcOrd="0" destOrd="0" presId="urn:microsoft.com/office/officeart/2008/layout/CircularPictureCallout"/>
    <dgm:cxn modelId="{39430CB3-A27C-4EBA-A60F-D85B6937FB1A}" type="presParOf" srcId="{8F8350AA-F5F4-4BA0-9964-CBABCF0043B4}" destId="{B5D178B9-3A55-4FCB-9C3C-EBA698447CB7}" srcOrd="0" destOrd="0" presId="urn:microsoft.com/office/officeart/2008/layout/CircularPictureCallout"/>
    <dgm:cxn modelId="{90D9A50D-775B-4BFE-AB01-E54DE4E92180}" type="presParOf" srcId="{B5D178B9-3A55-4FCB-9C3C-EBA698447CB7}" destId="{0B3DC69F-C056-414B-8EF8-6479D488D6CA}" srcOrd="0" destOrd="0" presId="urn:microsoft.com/office/officeart/2008/layout/CircularPictureCallout"/>
    <dgm:cxn modelId="{975B36E0-9156-4650-A3E3-73A98CB2E148}" type="presParOf" srcId="{0B3DC69F-C056-414B-8EF8-6479D488D6CA}" destId="{E6D7CFDE-D1C8-4612-91AD-6E3FCCB501E5}" srcOrd="0" destOrd="0" presId="urn:microsoft.com/office/officeart/2008/layout/CircularPictureCallout"/>
    <dgm:cxn modelId="{2D8877FD-DF09-4847-A05E-804CEB72B2B9}" type="presParOf" srcId="{B5D178B9-3A55-4FCB-9C3C-EBA698447CB7}" destId="{31075FB3-033C-4436-A0EB-1E3CF14D94C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D95CD08-1043-49F8-A471-FC5E6130DBB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825B357-A997-41F7-90D6-C98F38D6B040}">
      <dgm:prSet phldrT="[Текст]" phldr="1"/>
      <dgm:spPr/>
      <dgm:t>
        <a:bodyPr/>
        <a:lstStyle/>
        <a:p>
          <a:endParaRPr lang="ru-RU" dirty="0"/>
        </a:p>
      </dgm:t>
    </dgm:pt>
    <dgm:pt modelId="{A40D11A0-7C57-4F8F-B8CB-2BB649FC675F}" type="parTrans" cxnId="{282B0296-27E3-492D-8E11-F833CE0E88B6}">
      <dgm:prSet/>
      <dgm:spPr/>
      <dgm:t>
        <a:bodyPr/>
        <a:lstStyle/>
        <a:p>
          <a:endParaRPr lang="ru-RU"/>
        </a:p>
      </dgm:t>
    </dgm:pt>
    <dgm:pt modelId="{63CB0F3D-241A-462B-AFF0-840E2C209ECE}" type="sibTrans" cxnId="{282B0296-27E3-492D-8E11-F833CE0E88B6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  <dgm:extLst/>
    </dgm:pt>
    <dgm:pt modelId="{8F8350AA-F5F4-4BA0-9964-CBABCF0043B4}" type="pres">
      <dgm:prSet presAssocID="{CD95CD08-1043-49F8-A471-FC5E6130DBB2}" presName="Name0" presStyleCnt="0">
        <dgm:presLayoutVars>
          <dgm:chMax val="7"/>
          <dgm:chPref val="7"/>
          <dgm:dir/>
        </dgm:presLayoutVars>
      </dgm:prSet>
      <dgm:spPr/>
    </dgm:pt>
    <dgm:pt modelId="{B5D178B9-3A55-4FCB-9C3C-EBA698447CB7}" type="pres">
      <dgm:prSet presAssocID="{CD95CD08-1043-49F8-A471-FC5E6130DBB2}" presName="Name1" presStyleCnt="0"/>
      <dgm:spPr/>
    </dgm:pt>
    <dgm:pt modelId="{0B3DC69F-C056-414B-8EF8-6479D488D6CA}" type="pres">
      <dgm:prSet presAssocID="{63CB0F3D-241A-462B-AFF0-840E2C209ECE}" presName="picture_1" presStyleCnt="0"/>
      <dgm:spPr/>
    </dgm:pt>
    <dgm:pt modelId="{E6D7CFDE-D1C8-4612-91AD-6E3FCCB501E5}" type="pres">
      <dgm:prSet presAssocID="{63CB0F3D-241A-462B-AFF0-840E2C209ECE}" presName="pictureRepeatNode" presStyleLbl="alignImgPlace1" presStyleIdx="0" presStyleCnt="1" custScaleX="155413" custScaleY="146368" custLinFactNeighborX="6271" custLinFactNeighborY="-358"/>
      <dgm:spPr/>
      <dgm:t>
        <a:bodyPr/>
        <a:lstStyle/>
        <a:p>
          <a:endParaRPr lang="ru-RU"/>
        </a:p>
      </dgm:t>
    </dgm:pt>
    <dgm:pt modelId="{31075FB3-033C-4436-A0EB-1E3CF14D94CE}" type="pres">
      <dgm:prSet presAssocID="{3825B357-A997-41F7-90D6-C98F38D6B040}" presName="text_1" presStyleLbl="node1" presStyleIdx="0" presStyleCnt="0" custScaleX="38115" custScaleY="6124" custLinFactNeighborX="57010" custLinFactNeighborY="91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808B56-9C85-4640-997F-923DFC6165EF}" type="presOf" srcId="{63CB0F3D-241A-462B-AFF0-840E2C209ECE}" destId="{E6D7CFDE-D1C8-4612-91AD-6E3FCCB501E5}" srcOrd="0" destOrd="0" presId="urn:microsoft.com/office/officeart/2008/layout/CircularPictureCallout"/>
    <dgm:cxn modelId="{92187ECF-1964-4101-9913-434DC240469C}" type="presOf" srcId="{3825B357-A997-41F7-90D6-C98F38D6B040}" destId="{31075FB3-033C-4436-A0EB-1E3CF14D94CE}" srcOrd="0" destOrd="0" presId="urn:microsoft.com/office/officeart/2008/layout/CircularPictureCallout"/>
    <dgm:cxn modelId="{282B0296-27E3-492D-8E11-F833CE0E88B6}" srcId="{CD95CD08-1043-49F8-A471-FC5E6130DBB2}" destId="{3825B357-A997-41F7-90D6-C98F38D6B040}" srcOrd="0" destOrd="0" parTransId="{A40D11A0-7C57-4F8F-B8CB-2BB649FC675F}" sibTransId="{63CB0F3D-241A-462B-AFF0-840E2C209ECE}"/>
    <dgm:cxn modelId="{16EA42B6-450D-45F0-9B98-D8F8EAEABB05}" type="presOf" srcId="{CD95CD08-1043-49F8-A471-FC5E6130DBB2}" destId="{8F8350AA-F5F4-4BA0-9964-CBABCF0043B4}" srcOrd="0" destOrd="0" presId="urn:microsoft.com/office/officeart/2008/layout/CircularPictureCallout"/>
    <dgm:cxn modelId="{23998F74-3FE0-4070-B46B-0015A4D2D2AF}" type="presParOf" srcId="{8F8350AA-F5F4-4BA0-9964-CBABCF0043B4}" destId="{B5D178B9-3A55-4FCB-9C3C-EBA698447CB7}" srcOrd="0" destOrd="0" presId="urn:microsoft.com/office/officeart/2008/layout/CircularPictureCallout"/>
    <dgm:cxn modelId="{325AA857-C20D-4D5A-ADE5-676673459254}" type="presParOf" srcId="{B5D178B9-3A55-4FCB-9C3C-EBA698447CB7}" destId="{0B3DC69F-C056-414B-8EF8-6479D488D6CA}" srcOrd="0" destOrd="0" presId="urn:microsoft.com/office/officeart/2008/layout/CircularPictureCallout"/>
    <dgm:cxn modelId="{898B7B9E-E5CB-48BB-9E17-2D1D63AACEBD}" type="presParOf" srcId="{0B3DC69F-C056-414B-8EF8-6479D488D6CA}" destId="{E6D7CFDE-D1C8-4612-91AD-6E3FCCB501E5}" srcOrd="0" destOrd="0" presId="urn:microsoft.com/office/officeart/2008/layout/CircularPictureCallout"/>
    <dgm:cxn modelId="{06F874AE-2659-4B25-9E23-EA1BE32AFE95}" type="presParOf" srcId="{B5D178B9-3A55-4FCB-9C3C-EBA698447CB7}" destId="{31075FB3-033C-4436-A0EB-1E3CF14D94C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7CFDE-D1C8-4612-91AD-6E3FCCB501E5}">
      <dsp:nvSpPr>
        <dsp:cNvPr id="0" name=""/>
        <dsp:cNvSpPr/>
      </dsp:nvSpPr>
      <dsp:spPr>
        <a:xfrm>
          <a:off x="711963" y="169323"/>
          <a:ext cx="2201038" cy="219097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75FB3-033C-4436-A0EB-1E3CF14D94CE}">
      <dsp:nvSpPr>
        <dsp:cNvPr id="0" name=""/>
        <dsp:cNvSpPr/>
      </dsp:nvSpPr>
      <dsp:spPr>
        <a:xfrm>
          <a:off x="1820195" y="2039259"/>
          <a:ext cx="357239" cy="2959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20195" y="2039259"/>
        <a:ext cx="357239" cy="295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7CFDE-D1C8-4612-91AD-6E3FCCB501E5}">
      <dsp:nvSpPr>
        <dsp:cNvPr id="0" name=""/>
        <dsp:cNvSpPr/>
      </dsp:nvSpPr>
      <dsp:spPr>
        <a:xfrm>
          <a:off x="714400" y="349037"/>
          <a:ext cx="2052126" cy="181521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75FB3-033C-4436-A0EB-1E3CF14D94CE}">
      <dsp:nvSpPr>
        <dsp:cNvPr id="0" name=""/>
        <dsp:cNvSpPr/>
      </dsp:nvSpPr>
      <dsp:spPr>
        <a:xfrm>
          <a:off x="1719252" y="1943395"/>
          <a:ext cx="337427" cy="2795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719252" y="1943395"/>
        <a:ext cx="337427" cy="279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7CFDE-D1C8-4612-91AD-6E3FCCB501E5}">
      <dsp:nvSpPr>
        <dsp:cNvPr id="0" name=""/>
        <dsp:cNvSpPr/>
      </dsp:nvSpPr>
      <dsp:spPr>
        <a:xfrm>
          <a:off x="1502109" y="328106"/>
          <a:ext cx="2276626" cy="218947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75FB3-033C-4436-A0EB-1E3CF14D94CE}">
      <dsp:nvSpPr>
        <dsp:cNvPr id="0" name=""/>
        <dsp:cNvSpPr/>
      </dsp:nvSpPr>
      <dsp:spPr>
        <a:xfrm>
          <a:off x="2651657" y="2551057"/>
          <a:ext cx="520425" cy="4311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51657" y="2551057"/>
        <a:ext cx="520425" cy="431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7CFDE-D1C8-4612-91AD-6E3FCCB501E5}">
      <dsp:nvSpPr>
        <dsp:cNvPr id="0" name=""/>
        <dsp:cNvSpPr/>
      </dsp:nvSpPr>
      <dsp:spPr>
        <a:xfrm>
          <a:off x="1502109" y="328106"/>
          <a:ext cx="2276626" cy="218947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75FB3-033C-4436-A0EB-1E3CF14D94CE}">
      <dsp:nvSpPr>
        <dsp:cNvPr id="0" name=""/>
        <dsp:cNvSpPr/>
      </dsp:nvSpPr>
      <dsp:spPr>
        <a:xfrm>
          <a:off x="2651657" y="2551057"/>
          <a:ext cx="520425" cy="4311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51657" y="2551057"/>
        <a:ext cx="520425" cy="431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7CFDE-D1C8-4612-91AD-6E3FCCB501E5}">
      <dsp:nvSpPr>
        <dsp:cNvPr id="0" name=""/>
        <dsp:cNvSpPr/>
      </dsp:nvSpPr>
      <dsp:spPr>
        <a:xfrm>
          <a:off x="1502109" y="328106"/>
          <a:ext cx="2276626" cy="218947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75FB3-033C-4436-A0EB-1E3CF14D94CE}">
      <dsp:nvSpPr>
        <dsp:cNvPr id="0" name=""/>
        <dsp:cNvSpPr/>
      </dsp:nvSpPr>
      <dsp:spPr>
        <a:xfrm>
          <a:off x="2651657" y="2551057"/>
          <a:ext cx="520425" cy="4311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51657" y="2551057"/>
        <a:ext cx="520425" cy="431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7CFDE-D1C8-4612-91AD-6E3FCCB501E5}">
      <dsp:nvSpPr>
        <dsp:cNvPr id="0" name=""/>
        <dsp:cNvSpPr/>
      </dsp:nvSpPr>
      <dsp:spPr>
        <a:xfrm>
          <a:off x="1502109" y="328106"/>
          <a:ext cx="2276626" cy="218947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75FB3-033C-4436-A0EB-1E3CF14D94CE}">
      <dsp:nvSpPr>
        <dsp:cNvPr id="0" name=""/>
        <dsp:cNvSpPr/>
      </dsp:nvSpPr>
      <dsp:spPr>
        <a:xfrm>
          <a:off x="2651657" y="2551057"/>
          <a:ext cx="520425" cy="4311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51657" y="2551057"/>
        <a:ext cx="520425" cy="431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7CFDE-D1C8-4612-91AD-6E3FCCB501E5}">
      <dsp:nvSpPr>
        <dsp:cNvPr id="0" name=""/>
        <dsp:cNvSpPr/>
      </dsp:nvSpPr>
      <dsp:spPr>
        <a:xfrm>
          <a:off x="1502109" y="328106"/>
          <a:ext cx="2276626" cy="218947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75FB3-033C-4436-A0EB-1E3CF14D94CE}">
      <dsp:nvSpPr>
        <dsp:cNvPr id="0" name=""/>
        <dsp:cNvSpPr/>
      </dsp:nvSpPr>
      <dsp:spPr>
        <a:xfrm>
          <a:off x="2651657" y="2551057"/>
          <a:ext cx="520425" cy="4311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51657" y="2551057"/>
        <a:ext cx="520425" cy="431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7CFDE-D1C8-4612-91AD-6E3FCCB501E5}">
      <dsp:nvSpPr>
        <dsp:cNvPr id="0" name=""/>
        <dsp:cNvSpPr/>
      </dsp:nvSpPr>
      <dsp:spPr>
        <a:xfrm>
          <a:off x="441739" y="0"/>
          <a:ext cx="2403402" cy="226352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75FB3-033C-4436-A0EB-1E3CF14D94CE}">
      <dsp:nvSpPr>
        <dsp:cNvPr id="0" name=""/>
        <dsp:cNvSpPr/>
      </dsp:nvSpPr>
      <dsp:spPr>
        <a:xfrm>
          <a:off x="1922091" y="1892419"/>
          <a:ext cx="377237" cy="3125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1922091" y="1892419"/>
        <a:ext cx="377237" cy="31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0.50479</cdr:x>
      <cdr:y>0.38259</cdr:y>
    </cdr:from>
    <cdr:to>
      <cdr:x>0.65291</cdr:x>
      <cdr:y>0.57886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90101" y="1921716"/>
          <a:ext cx="1200157" cy="9858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rPr>
            <a:t>0,5%</a:t>
          </a:r>
          <a:endParaRPr lang="ru-RU" sz="1800" b="1" dirty="0">
            <a:latin typeface="Times New Roman" panose="02020603050405020304" pitchFamily="18" charset="0"/>
            <a:ea typeface="Tahoma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0.69906</cdr:x>
      <cdr:y>0.30278</cdr:y>
    </cdr:from>
    <cdr:to>
      <cdr:x>0.86481</cdr:x>
      <cdr:y>0.58439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664211" y="1520821"/>
          <a:ext cx="1343028" cy="14144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rPr>
            <a:t>1,5%</a:t>
          </a:r>
          <a:endParaRPr lang="ru-RU" sz="1800" b="1" dirty="0">
            <a:latin typeface="Times New Roman" panose="02020603050405020304" pitchFamily="18" charset="0"/>
            <a:ea typeface="Tahoma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0.50882</cdr:x>
      <cdr:y>0.45819</cdr:y>
    </cdr:from>
    <cdr:to>
      <cdr:x>0.6058</cdr:x>
      <cdr:y>0.50781</cdr:y>
    </cdr:to>
    <cdr:sp macro="" textlink="">
      <cdr:nvSpPr>
        <cdr:cNvPr id="5" name="Прямая со стрелкой 4"/>
        <cdr:cNvSpPr/>
      </cdr:nvSpPr>
      <cdr:spPr bwMode="auto">
        <a:xfrm xmlns:a="http://schemas.openxmlformats.org/drawingml/2006/main">
          <a:off x="4122726" y="2301405"/>
          <a:ext cx="785817" cy="249235"/>
        </a:xfrm>
        <a:prstGeom xmlns:a="http://schemas.openxmlformats.org/drawingml/2006/main" prst="straightConnector1">
          <a:avLst/>
        </a:prstGeom>
        <a:gradFill xmlns:a="http://schemas.openxmlformats.org/drawingml/2006/main" rotWithShape="1">
          <a:gsLst>
            <a:gs pos="0">
              <a:srgbClr val="FFFFFF"/>
            </a:gs>
            <a:gs pos="100000">
              <a:srgbClr val="EBF4FD"/>
            </a:gs>
          </a:gsLst>
          <a:lin ang="0" scaled="1"/>
        </a:gradFill>
        <a:ln xmlns:a="http://schemas.openxmlformats.org/drawingml/2006/main" w="57150" cap="flat" cmpd="sng" algn="ctr">
          <a:solidFill>
            <a:srgbClr val="800000"/>
          </a:solidFill>
          <a:prstDash val="solid"/>
          <a:round/>
          <a:headEnd type="none" w="med" len="med"/>
          <a:tailEnd type="arrow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vert="horz" wrap="square" lIns="54000" tIns="45720" rIns="5400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0.69906</cdr:x>
      <cdr:y>0.38812</cdr:y>
    </cdr:from>
    <cdr:to>
      <cdr:x>0.78723</cdr:x>
      <cdr:y>0.44501</cdr:y>
    </cdr:to>
    <cdr:sp macro="" textlink="">
      <cdr:nvSpPr>
        <cdr:cNvPr id="7" name="Прямая со стрелкой 6"/>
        <cdr:cNvSpPr/>
      </cdr:nvSpPr>
      <cdr:spPr bwMode="auto">
        <a:xfrm xmlns:a="http://schemas.openxmlformats.org/drawingml/2006/main" flipV="1">
          <a:off x="5664211" y="1949449"/>
          <a:ext cx="714380" cy="285752"/>
        </a:xfrm>
        <a:prstGeom xmlns:a="http://schemas.openxmlformats.org/drawingml/2006/main" prst="straightConnector1">
          <a:avLst/>
        </a:prstGeom>
        <a:gradFill xmlns:a="http://schemas.openxmlformats.org/drawingml/2006/main" rotWithShape="1">
          <a:gsLst>
            <a:gs pos="0">
              <a:srgbClr val="FFFFFF"/>
            </a:gs>
            <a:gs pos="100000">
              <a:srgbClr val="EBF4FD"/>
            </a:gs>
          </a:gsLst>
          <a:lin ang="0" scaled="1"/>
        </a:gradFill>
        <a:ln xmlns:a="http://schemas.openxmlformats.org/drawingml/2006/main" w="57150" cap="flat" cmpd="sng" algn="ctr">
          <a:solidFill>
            <a:srgbClr val="800000"/>
          </a:solidFill>
          <a:prstDash val="solid"/>
          <a:round/>
          <a:headEnd type="none" w="med" len="med"/>
          <a:tailEnd type="arrow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vert="horz" wrap="square" lIns="54000" tIns="45720" rIns="5400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0.66675</cdr:x>
      <cdr:y>0.07641</cdr:y>
    </cdr:from>
    <cdr:to>
      <cdr:x>0.74675</cdr:x>
      <cdr:y>0.15574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357850" y="387823"/>
          <a:ext cx="642942" cy="40264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45720" tIns="41148" rIns="45720" bIns="41148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800" b="1" i="0" u="none" strike="noStrike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1,4</a:t>
          </a:r>
          <a:endParaRPr lang="ru-RU" sz="1800" b="1" i="0" u="none" strike="noStrike" baseline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0.68453</cdr:x>
      <cdr:y>0.22866</cdr:y>
    </cdr:from>
    <cdr:to>
      <cdr:x>0.74675</cdr:x>
      <cdr:y>0.30498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00726" y="1160575"/>
          <a:ext cx="500066" cy="3873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45720" tIns="41148" rIns="45720" bIns="41148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800" b="1" i="0" u="none" strike="noStrike" baseline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1,5</a:t>
          </a:r>
          <a:endParaRPr lang="ru-RU" sz="1800" b="1" i="0" u="none" strike="noStrike" baseline="0" dirty="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0.67564</cdr:x>
      <cdr:y>0.38207</cdr:y>
    </cdr:from>
    <cdr:to>
      <cdr:x>0.76453</cdr:x>
      <cdr:y>0.47294</cdr:y>
    </cdr:to>
    <cdr:sp macro="" textlink="">
      <cdr:nvSpPr>
        <cdr:cNvPr id="102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429288" y="1939216"/>
          <a:ext cx="714380" cy="46121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45720" tIns="41148" rIns="45720" bIns="41148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800" b="1" i="0" u="none" strike="noStrike" baseline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1,8</a:t>
          </a:r>
          <a:endParaRPr lang="ru-RU" sz="1800" b="1" i="0" u="none" strike="noStrike" baseline="0" dirty="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0.88899</cdr:x>
      <cdr:y>0.12667</cdr:y>
    </cdr:from>
    <cdr:to>
      <cdr:x>0.96243</cdr:x>
      <cdr:y>0.18485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143800" y="642942"/>
          <a:ext cx="590120" cy="2952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5,8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0.89772</cdr:x>
      <cdr:y>0.29813</cdr:y>
    </cdr:from>
    <cdr:to>
      <cdr:x>1</cdr:x>
      <cdr:y>0.35878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696744" y="1404716"/>
          <a:ext cx="763018" cy="2857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5,8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0.89772</cdr:x>
      <cdr:y>0.46209</cdr:y>
    </cdr:from>
    <cdr:to>
      <cdr:x>1</cdr:x>
      <cdr:y>0.53791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696744" y="2177253"/>
          <a:ext cx="763018" cy="3571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5,7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0.45677</cdr:x>
      <cdr:y>0.15432</cdr:y>
    </cdr:from>
    <cdr:to>
      <cdr:x>0.60211</cdr:x>
      <cdr:y>0.19939</cdr:y>
    </cdr:to>
    <cdr:sp macro="" textlink="">
      <cdr:nvSpPr>
        <cdr:cNvPr id="2" name="Прямая со стрелкой 1"/>
        <cdr:cNvSpPr/>
      </cdr:nvSpPr>
      <cdr:spPr bwMode="auto">
        <a:xfrm xmlns:a="http://schemas.openxmlformats.org/drawingml/2006/main" flipV="1">
          <a:off x="3168352" y="735856"/>
          <a:ext cx="1008112" cy="214882"/>
        </a:xfrm>
        <a:prstGeom xmlns:a="http://schemas.openxmlformats.org/drawingml/2006/main" prst="straightConnector1">
          <a:avLst/>
        </a:prstGeom>
        <a:gradFill xmlns:a="http://schemas.openxmlformats.org/drawingml/2006/main" rotWithShape="1">
          <a:gsLst>
            <a:gs pos="0">
              <a:srgbClr val="FFFFFF"/>
            </a:gs>
            <a:gs pos="100000">
              <a:srgbClr val="EBF4FD"/>
            </a:gs>
          </a:gsLst>
          <a:lin ang="0" scaled="1"/>
        </a:gradFill>
        <a:ln xmlns:a="http://schemas.openxmlformats.org/drawingml/2006/main" w="57150" cap="flat" cmpd="sng" algn="ctr">
          <a:solidFill>
            <a:srgbClr val="800000"/>
          </a:solidFill>
          <a:prstDash val="solid"/>
          <a:round/>
          <a:headEnd type="none" w="med" len="med"/>
          <a:tailEnd type="arrow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vert="horz" wrap="square" lIns="54000" tIns="45720" rIns="54000" bIns="45720" numCol="1" anchor="t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0.48718</cdr:x>
      <cdr:y>0.20154</cdr:y>
    </cdr:from>
    <cdr:to>
      <cdr:x>0.59016</cdr:x>
      <cdr:y>0.30642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379278" y="961001"/>
          <a:ext cx="714335" cy="500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9,9%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9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9" y="4716464"/>
            <a:ext cx="5437187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267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751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16" tIns="45658" rIns="91316" bIns="4565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67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9" y="9429751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16" tIns="45658" rIns="91316" bIns="4565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9BEBD270-2509-4A65-ABFA-2C58971564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1526604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993A46A-5B1C-459F-BA08-7FD9A6C1F35E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526275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EE12966-5CF9-4635-92E0-7DC5227CF6EE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2867505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98BFD4F-6C2A-42BD-8F32-6C8F412BA164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3510795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507E20B-607A-4325-AE16-80C4A1B0BBAC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3617625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73681EF-2712-42B5-89FB-09ADAE402FBB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2731649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EBD270-2509-4A65-ABFA-2C589715647C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170545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8C029B8-4D4C-48F7-90BC-748BEADA7978}" type="slidenum">
              <a:rPr lang="ru-RU" altLang="ru-RU" smtClean="0"/>
              <a:pPr/>
              <a:t>13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1278528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0D3001B-E712-4F71-AD47-6E39C49D9BAF}" type="slidenum">
              <a:rPr lang="ru-RU" altLang="ru-RU" smtClean="0"/>
              <a:pPr/>
              <a:t>14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1465121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F597D-5377-4A8B-8E2B-FAD1FAC31E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479EF-AE6C-4CEB-A5B3-E7DBE13973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16CEC-B42C-4021-A74D-011820DB3E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A2CFE-D23C-4B2B-8F62-4F3FDA9EC2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9122F-CAD9-46F5-BB23-113992F8D8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4522D-7A1D-4EDF-B92E-C41FBAE9B9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BB2C6-741B-4AE8-A2E1-1ABFD41BA5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57FA7-28CB-464E-B059-797DC6E52F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C617B-0F03-4848-B64D-718306BDB3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37E95-2C79-4DDF-9A87-D2C68B6179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74DBC-6F62-4B6B-8880-00D01D8D86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75A3A-B11D-4CED-B52C-7330CD090D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3CE42-A68C-4104-AA93-83448841B7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CE78566E-250D-4663-B12A-72D21D9622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QuickStyle" Target="../diagrams/quickStyle6.xml"/><Relationship Id="rId3" Type="http://schemas.openxmlformats.org/officeDocument/2006/relationships/diagramData" Target="../diagrams/data4.xml"/><Relationship Id="rId7" Type="http://schemas.openxmlformats.org/officeDocument/2006/relationships/diagramData" Target="../diagrams/data5.xml"/><Relationship Id="rId12" Type="http://schemas.openxmlformats.org/officeDocument/2006/relationships/diagramLayout" Target="../diagrams/layout6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11" Type="http://schemas.openxmlformats.org/officeDocument/2006/relationships/diagramData" Target="../diagrams/data6.xml"/><Relationship Id="rId5" Type="http://schemas.openxmlformats.org/officeDocument/2006/relationships/diagramQuickStyle" Target="../diagrams/quickStyle4.xml"/><Relationship Id="rId15" Type="http://schemas.microsoft.com/office/2007/relationships/diagramDrawing" Target="../diagrams/drawing4.xml"/><Relationship Id="rId10" Type="http://schemas.openxmlformats.org/officeDocument/2006/relationships/diagramColors" Target="../diagrams/colors5.xml"/><Relationship Id="rId4" Type="http://schemas.openxmlformats.org/officeDocument/2006/relationships/diagramLayout" Target="../diagrams/layout4.xml"/><Relationship Id="rId9" Type="http://schemas.openxmlformats.org/officeDocument/2006/relationships/diagramQuickStyle" Target="../diagrams/quickStyle5.xml"/><Relationship Id="rId14" Type="http://schemas.openxmlformats.org/officeDocument/2006/relationships/diagramColors" Target="../diagrams/colors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Data" Target="../diagrams/data7.xml"/><Relationship Id="rId7" Type="http://schemas.openxmlformats.org/officeDocument/2006/relationships/diagramData" Target="../diagrams/data8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11" Type="http://schemas.microsoft.com/office/2007/relationships/diagramDrawing" Target="../diagrams/drawing7.xml"/><Relationship Id="rId5" Type="http://schemas.openxmlformats.org/officeDocument/2006/relationships/diagramQuickStyle" Target="../diagrams/quickStyle7.xml"/><Relationship Id="rId10" Type="http://schemas.openxmlformats.org/officeDocument/2006/relationships/diagramColors" Target="../diagrams/colors8.xml"/><Relationship Id="rId4" Type="http://schemas.openxmlformats.org/officeDocument/2006/relationships/diagramLayout" Target="../diagrams/layout7.xml"/><Relationship Id="rId9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250825" y="2852738"/>
            <a:ext cx="8750331" cy="11080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ctr" eaLnBrk="1" hangingPunct="1"/>
            <a:r>
              <a:rPr lang="ru-RU" altLang="ru-RU" sz="2200" dirty="0"/>
              <a:t>О проекте бюджета Озёрского городского округа</a:t>
            </a:r>
          </a:p>
          <a:p>
            <a:pPr algn="ctr" eaLnBrk="1" hangingPunct="1"/>
            <a:endParaRPr lang="en-US" altLang="ru-RU" sz="2200" dirty="0"/>
          </a:p>
          <a:p>
            <a:pPr algn="ctr" eaLnBrk="1" hangingPunct="1"/>
            <a:r>
              <a:rPr lang="ru-RU" altLang="ru-RU" sz="2200" dirty="0"/>
              <a:t>  на </a:t>
            </a:r>
            <a:r>
              <a:rPr lang="ru-RU" altLang="ru-RU" sz="2200" dirty="0" smtClean="0"/>
              <a:t>2020 </a:t>
            </a:r>
            <a:r>
              <a:rPr lang="ru-RU" altLang="ru-RU" sz="2200" dirty="0"/>
              <a:t>год и на плановый период </a:t>
            </a:r>
            <a:r>
              <a:rPr lang="ru-RU" altLang="ru-RU" sz="2200" dirty="0" smtClean="0"/>
              <a:t>2021 </a:t>
            </a:r>
            <a:r>
              <a:rPr lang="ru-RU" altLang="ru-RU" sz="2200" dirty="0"/>
              <a:t>и 20</a:t>
            </a:r>
            <a:r>
              <a:rPr lang="en-US" altLang="ru-RU" sz="2200" dirty="0" smtClean="0"/>
              <a:t>2</a:t>
            </a:r>
            <a:r>
              <a:rPr lang="ru-RU" altLang="ru-RU" sz="2200" dirty="0" smtClean="0"/>
              <a:t>2 </a:t>
            </a:r>
            <a:r>
              <a:rPr lang="ru-RU" altLang="ru-RU" sz="2200" dirty="0"/>
              <a:t>годов</a:t>
            </a:r>
          </a:p>
        </p:txBody>
      </p:sp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2916238" y="692150"/>
            <a:ext cx="3455987" cy="3667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9221" name="Text Box 9"/>
          <p:cNvSpPr txBox="1">
            <a:spLocks noChangeArrowheads="1"/>
          </p:cNvSpPr>
          <p:nvPr/>
        </p:nvSpPr>
        <p:spPr bwMode="auto">
          <a:xfrm>
            <a:off x="2771775" y="765175"/>
            <a:ext cx="4248150" cy="3667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dirty="0" smtClean="0"/>
              <a:t>БЮДЖЕТ ДЛЯ ГРАЖДАН</a:t>
            </a:r>
            <a:endParaRPr lang="ru-RU" alt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879419"/>
            <a:ext cx="9144000" cy="2005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B0F0"/>
            </a:gs>
            <a:gs pos="44000">
              <a:schemeClr val="accent1">
                <a:shade val="67500"/>
                <a:satMod val="115000"/>
                <a:alpha val="2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251520" y="144017"/>
            <a:ext cx="8723312" cy="1196751"/>
          </a:xfrm>
        </p:spPr>
        <p:txBody>
          <a:bodyPr/>
          <a:lstStyle/>
          <a:p>
            <a:pPr marL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отрасли Образование на 2020 год </a:t>
            </a:r>
          </a:p>
          <a:p>
            <a:pPr marL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условиях софинансирования </a:t>
            </a:r>
          </a:p>
          <a:p>
            <a:pPr marL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регионального бюджета</a:t>
            </a:r>
            <a:endParaRPr lang="ru-RU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83768" y="168702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52"/>
          <p:cNvSpPr>
            <a:spLocks noChangeArrowheads="1"/>
          </p:cNvSpPr>
          <p:nvPr/>
        </p:nvSpPr>
        <p:spPr bwMode="auto">
          <a:xfrm>
            <a:off x="343525" y="1574605"/>
            <a:ext cx="8476947" cy="48960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54000" rIns="54000" anchor="ctr">
            <a:spAutoFit/>
          </a:bodyPr>
          <a:lstStyle/>
          <a:p>
            <a:pPr algn="just"/>
            <a:endParaRPr lang="ru-RU" sz="1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458941" y="1871686"/>
            <a:ext cx="8207871" cy="2819736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54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 проведение ремонтных работ по замене оконных блоков в муниципальных общеобразовательных организациях;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 организация отдыха детей в каникулярное время;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 обеспечение детей из малообеспеченных 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семей питанием;</a:t>
            </a:r>
            <a:endParaRPr lang="ru-RU" sz="1600" b="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 проведение мероприятий по созданию в общеобразовательных организациях условий для получения детьми-инвалидами качественного образования;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 обеспечение молоком (молочной продукцией) обучающихся по программам начального общего образования в муниципальных общеобразовательных организациях;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 создание в муниципальных дошкольных образовательных организациях для получения детьми дошкольного возраста с ограниченными возможностями здоровья качественного образования и коррекции развития;</a:t>
            </a:r>
            <a:endParaRPr lang="en-US" sz="1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430340" y="4567340"/>
            <a:ext cx="5869851" cy="166874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54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 привлечение детей из малообеспеченных, неблагополучных семей в муниципальные дошкольные образовательные организации через представление компенсации части родительской платы;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 капитальные ремонт в муниципальных образовательных организациях всех типов</a:t>
            </a: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2445230059"/>
              </p:ext>
            </p:extLst>
          </p:nvPr>
        </p:nvGraphicFramePr>
        <p:xfrm>
          <a:off x="5743232" y="4145068"/>
          <a:ext cx="2766527" cy="2535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92504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44000">
              <a:schemeClr val="accent1">
                <a:shade val="67500"/>
                <a:satMod val="115000"/>
                <a:alpha val="2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одержимое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xmlns="" val="3850865152"/>
              </p:ext>
            </p:extLst>
          </p:nvPr>
        </p:nvGraphicFramePr>
        <p:xfrm>
          <a:off x="285720" y="476672"/>
          <a:ext cx="8643998" cy="4511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643834" y="1648802"/>
            <a:ext cx="12858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alt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</a:t>
            </a:r>
            <a:endParaRPr lang="ru-RU" altLang="ru-RU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14547" y="2720372"/>
            <a:ext cx="642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14,5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00166" y="2863248"/>
            <a:ext cx="500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8,9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00364" y="2648934"/>
            <a:ext cx="785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17,4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86183" y="2577496"/>
            <a:ext cx="642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17,8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2506058"/>
            <a:ext cx="642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19,3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57818" y="2363182"/>
            <a:ext cx="642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26,5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15074" y="2291744"/>
            <a:ext cx="642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29,8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00892" y="2220306"/>
            <a:ext cx="642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31,2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786710" y="2148868"/>
            <a:ext cx="7143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32,5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67544" y="87891"/>
            <a:ext cx="8351887" cy="120032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ctr">
              <a:defRPr sz="2400" b="1" i="0" u="none" strike="noStrike" kern="1200" baseline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defRPr>
            </a:pPr>
            <a:r>
              <a:rPr lang="ru-RU" sz="2400" dirty="0">
                <a:solidFill>
                  <a:srgbClr val="000099"/>
                </a:solidFill>
                <a:latin typeface="Times New Roman" pitchFamily="18" charset="0"/>
              </a:rPr>
              <a:t>Динамика уровня средней заработной </a:t>
            </a: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</a:rPr>
              <a:t>платы</a:t>
            </a:r>
          </a:p>
          <a:p>
            <a:pPr algn="ctr">
              <a:defRPr sz="2400" b="1" i="0" u="none" strike="noStrike" kern="1200" baseline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</a:rPr>
              <a:t>работников </a:t>
            </a:r>
            <a:r>
              <a:rPr lang="ru-RU" sz="2400" dirty="0">
                <a:solidFill>
                  <a:srgbClr val="000099"/>
                </a:solidFill>
                <a:latin typeface="Times New Roman" pitchFamily="18" charset="0"/>
              </a:rPr>
              <a:t>муниципальных учреждений культуры</a:t>
            </a:r>
          </a:p>
          <a:p>
            <a:pPr algn="ctr">
              <a:defRPr sz="2400" b="1" i="0" u="none" strike="noStrike" kern="1200" baseline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defRPr>
            </a:pPr>
            <a:r>
              <a:rPr lang="ru-RU" sz="2400" dirty="0">
                <a:solidFill>
                  <a:srgbClr val="000099"/>
                </a:solidFill>
                <a:latin typeface="Times New Roman" pitchFamily="18" charset="0"/>
              </a:rPr>
              <a:t>и муниципального архива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0364" y="4509120"/>
            <a:ext cx="2809865" cy="213107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67544" y="188639"/>
            <a:ext cx="8229600" cy="1152129"/>
          </a:xfrm>
        </p:spPr>
        <p:txBody>
          <a:bodyPr/>
          <a:lstStyle/>
          <a:p>
            <a:pPr marL="0" lvl="2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</a:t>
            </a:r>
          </a:p>
          <a:p>
            <a:pPr marL="0" lvl="2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сфере физической культуры и спорта</a:t>
            </a:r>
          </a:p>
          <a:p>
            <a:pPr marL="0" lvl="2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2019-20</a:t>
            </a:r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годов</a:t>
            </a:r>
          </a:p>
          <a:p>
            <a:pPr>
              <a:buNone/>
            </a:pPr>
            <a:endParaRPr lang="ru-RU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020247" y="1484313"/>
            <a:ext cx="1800225" cy="2889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altLang="ru-RU" sz="1600" b="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xmlns="" val="2400852076"/>
              </p:ext>
            </p:extLst>
          </p:nvPr>
        </p:nvGraphicFramePr>
        <p:xfrm>
          <a:off x="564207" y="1312937"/>
          <a:ext cx="6432376" cy="4460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AutoShape 56"/>
          <p:cNvSpPr>
            <a:spLocks noChangeArrowheads="1"/>
          </p:cNvSpPr>
          <p:nvPr/>
        </p:nvSpPr>
        <p:spPr bwMode="auto">
          <a:xfrm>
            <a:off x="224976" y="5994100"/>
            <a:ext cx="7226724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54000" rIns="54000" anchor="ctr">
            <a:spAutoFit/>
          </a:bodyPr>
          <a:lstStyle/>
          <a:p>
            <a:pPr algn="just"/>
            <a:r>
              <a:rPr lang="ru-RU" alt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*В сопоставимых условиях, без разовых мероприятий инвестиционного характера</a:t>
            </a:r>
            <a:endParaRPr lang="ru-RU" altLang="ru-RU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xmlns="" val="2378822670"/>
              </p:ext>
            </p:extLst>
          </p:nvPr>
        </p:nvGraphicFramePr>
        <p:xfrm>
          <a:off x="5148064" y="2374356"/>
          <a:ext cx="4266902" cy="3018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904137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B0F0"/>
            </a:gs>
            <a:gs pos="44000">
              <a:schemeClr val="accent1">
                <a:shade val="67500"/>
                <a:satMod val="115000"/>
                <a:alpha val="2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9"/>
          <p:cNvSpPr txBox="1">
            <a:spLocks noChangeArrowheads="1"/>
          </p:cNvSpPr>
          <p:nvPr/>
        </p:nvSpPr>
        <p:spPr bwMode="auto">
          <a:xfrm>
            <a:off x="467544" y="87891"/>
            <a:ext cx="8351887" cy="83099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alt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alt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инфраструктуры </a:t>
            </a:r>
            <a:r>
              <a:rPr lang="ru-RU" alt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</a:p>
          <a:p>
            <a:pPr algn="ctr" eaLnBrk="1" hangingPunct="1">
              <a:spcBef>
                <a:spcPts val="0"/>
              </a:spcBef>
            </a:pPr>
            <a:r>
              <a:rPr lang="ru-RU" alt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</a:t>
            </a:r>
            <a:r>
              <a:rPr lang="ru-RU" alt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14" name="AutoShape 52"/>
          <p:cNvSpPr>
            <a:spLocks noChangeArrowheads="1"/>
          </p:cNvSpPr>
          <p:nvPr/>
        </p:nvSpPr>
        <p:spPr bwMode="auto">
          <a:xfrm>
            <a:off x="4691219" y="5500702"/>
            <a:ext cx="4175423" cy="374571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54000" rIns="54000" anchor="ctr">
            <a:spAutoFit/>
          </a:bodyPr>
          <a:lstStyle/>
          <a:p>
            <a:pPr eaLnBrk="1" hangingPunct="1"/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 округа –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45,7</a:t>
            </a:r>
            <a:r>
              <a:rPr lang="ru-RU" alt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 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  <p:sp>
        <p:nvSpPr>
          <p:cNvPr id="15" name="AutoShape 52"/>
          <p:cNvSpPr>
            <a:spLocks noChangeArrowheads="1"/>
          </p:cNvSpPr>
          <p:nvPr/>
        </p:nvSpPr>
        <p:spPr bwMode="auto">
          <a:xfrm>
            <a:off x="4669879" y="3786190"/>
            <a:ext cx="4175423" cy="1464231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54000" rIns="54000" anchor="ctr">
            <a:spAutoFit/>
          </a:bodyPr>
          <a:lstStyle/>
          <a:p>
            <a:pPr algn="just" eaLnBrk="1" hangingPunct="1"/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Дорожное хозяйство и </a:t>
            </a:r>
            <a:r>
              <a:rPr lang="ru-RU" alt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дорожные фонды 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117,8</a:t>
            </a:r>
            <a:r>
              <a:rPr lang="ru-RU" alt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</a:t>
            </a:r>
          </a:p>
          <a:p>
            <a:pPr algn="just" eaLnBrk="1" hangingPunct="1"/>
            <a:endParaRPr lang="ru-RU" altLang="ru-RU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Транспортное </a:t>
            </a:r>
            <a:r>
              <a:rPr lang="ru-RU" alt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населения 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30,9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  <p:sp>
        <p:nvSpPr>
          <p:cNvPr id="16" name="AutoShape 52"/>
          <p:cNvSpPr>
            <a:spLocks noChangeArrowheads="1"/>
          </p:cNvSpPr>
          <p:nvPr/>
        </p:nvSpPr>
        <p:spPr bwMode="auto">
          <a:xfrm>
            <a:off x="4644008" y="2285992"/>
            <a:ext cx="4175423" cy="1191816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54000" rIns="54000" anchor="ctr">
            <a:spAutoFit/>
          </a:bodyPr>
          <a:lstStyle/>
          <a:p>
            <a:pPr algn="just" eaLnBrk="1" hangingPunct="1"/>
            <a:r>
              <a:rPr lang="ru-RU" altLang="ru-RU" sz="16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Строительство, реконструкция </a:t>
            </a:r>
            <a:r>
              <a:rPr lang="ru-RU" altLang="ru-RU" sz="1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капитальный ремонт инженерной и социальной инфраструктуры – </a:t>
            </a:r>
            <a:endParaRPr lang="ru-RU" altLang="ru-RU" sz="1600" b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318,7</a:t>
            </a:r>
            <a:r>
              <a:rPr lang="ru-RU" altLang="ru-RU" sz="16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 </a:t>
            </a:r>
            <a:r>
              <a:rPr lang="ru-RU" altLang="ru-RU" sz="1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52"/>
          <p:cNvSpPr>
            <a:spLocks noChangeArrowheads="1"/>
          </p:cNvSpPr>
          <p:nvPr/>
        </p:nvSpPr>
        <p:spPr bwMode="auto">
          <a:xfrm>
            <a:off x="467544" y="1142985"/>
            <a:ext cx="8351887" cy="783193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54000" rIns="54000" anchor="ctr">
            <a:spAutoFit/>
          </a:bodyPr>
          <a:lstStyle/>
          <a:p>
            <a:pPr algn="ctr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</a:p>
          <a:p>
            <a:pPr algn="ctr"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хозяйства и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 - 513,1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alt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1311013140"/>
              </p:ext>
            </p:extLst>
          </p:nvPr>
        </p:nvGraphicFramePr>
        <p:xfrm>
          <a:off x="-1239705" y="4221088"/>
          <a:ext cx="4266902" cy="3018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xmlns="" val="187199819"/>
              </p:ext>
            </p:extLst>
          </p:nvPr>
        </p:nvGraphicFramePr>
        <p:xfrm>
          <a:off x="755056" y="2930654"/>
          <a:ext cx="4266902" cy="3018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xmlns="" val="700220786"/>
              </p:ext>
            </p:extLst>
          </p:nvPr>
        </p:nvGraphicFramePr>
        <p:xfrm>
          <a:off x="-1332656" y="1922542"/>
          <a:ext cx="4266902" cy="3018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0" name="AutoShape 52"/>
          <p:cNvSpPr>
            <a:spLocks noChangeArrowheads="1"/>
          </p:cNvSpPr>
          <p:nvPr/>
        </p:nvSpPr>
        <p:spPr bwMode="auto">
          <a:xfrm>
            <a:off x="500034" y="1177036"/>
            <a:ext cx="8351887" cy="715089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54000" rIns="54000" anchor="ctr">
            <a:spAutoFit/>
          </a:bodyPr>
          <a:lstStyle/>
          <a:p>
            <a:pPr algn="ctr" eaLnBrk="1" hangingPunct="1"/>
            <a:r>
              <a:rPr lang="ru-RU" alt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alt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</a:p>
          <a:p>
            <a:pPr algn="ctr" eaLnBrk="1" hangingPunct="1"/>
            <a:r>
              <a:rPr lang="ru-RU" alt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хозяйства и </a:t>
            </a:r>
            <a:r>
              <a:rPr lang="ru-RU" alt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</a:t>
            </a:r>
            <a:r>
              <a:rPr lang="ru-RU" alt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 -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513,1 </a:t>
            </a:r>
            <a:r>
              <a:rPr lang="ru-RU" alt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alt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B0F0"/>
            </a:gs>
            <a:gs pos="39000">
              <a:schemeClr val="accent1">
                <a:shade val="67500"/>
                <a:satMod val="115000"/>
                <a:alpha val="2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179512" y="188640"/>
            <a:ext cx="8784976" cy="115212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инвестиции </a:t>
            </a:r>
          </a:p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капитальное строительство и реконструкцию социальных объектов в 2020 году</a:t>
            </a:r>
            <a:endParaRPr lang="ru-RU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52"/>
          <p:cNvSpPr>
            <a:spLocks noChangeArrowheads="1"/>
          </p:cNvSpPr>
          <p:nvPr/>
        </p:nvSpPr>
        <p:spPr bwMode="auto">
          <a:xfrm>
            <a:off x="2714612" y="1571612"/>
            <a:ext cx="6286544" cy="2690098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54000" rIns="54000" anchor="ctr">
            <a:spAutoFit/>
          </a:bodyPr>
          <a:lstStyle/>
          <a:p>
            <a:pPr algn="just" eaLnBrk="1" hangingPunct="1"/>
            <a:r>
              <a:rPr lang="ru-RU" alt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капитального строительства и инженерной инфраструктуры –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309,4</a:t>
            </a:r>
            <a:r>
              <a:rPr lang="ru-RU" alt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рублей:</a:t>
            </a:r>
          </a:p>
          <a:p>
            <a:pPr algn="just" eaLnBrk="1" hangingPunct="1"/>
            <a:endParaRPr lang="ru-RU" alt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1" hangingPunct="1">
              <a:buFontTx/>
              <a:buChar char="-"/>
            </a:pPr>
            <a:r>
              <a:rPr lang="ru-RU" altLang="ru-RU" sz="13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 </a:t>
            </a:r>
            <a:r>
              <a:rPr lang="ru-RU" altLang="ru-RU" sz="13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нагрузок с ЦРП-4 (РП-7, РП-12) на </a:t>
            </a:r>
            <a:r>
              <a:rPr lang="ru-RU" altLang="ru-RU" sz="13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ЦРП-3А;</a:t>
            </a:r>
          </a:p>
          <a:p>
            <a:pPr marL="285750" indent="-285750" algn="just" eaLnBrk="1" hangingPunct="1">
              <a:buFontTx/>
              <a:buChar char="-"/>
            </a:pPr>
            <a:r>
              <a:rPr lang="ru-RU" altLang="ru-RU" sz="13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системы водоснабжения </a:t>
            </a:r>
            <a:r>
              <a:rPr lang="ru-RU" altLang="ru-RU" sz="13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насосно-фильтровальной станции;</a:t>
            </a:r>
          </a:p>
          <a:p>
            <a:pPr marL="285750" indent="-285750" algn="just" eaLnBrk="1" hangingPunct="1">
              <a:buFontTx/>
              <a:buChar char="-"/>
            </a:pPr>
            <a:r>
              <a:rPr lang="ru-RU" altLang="ru-RU" sz="13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газопровода низкого давления в </a:t>
            </a:r>
            <a:r>
              <a:rPr lang="ru-RU" altLang="ru-RU" sz="13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поселке Метлино;</a:t>
            </a:r>
          </a:p>
          <a:p>
            <a:pPr marL="285750" indent="-285750" algn="just" eaLnBrk="1" hangingPunct="1">
              <a:buFontTx/>
              <a:buChar char="-"/>
            </a:pPr>
            <a:r>
              <a:rPr lang="ru-RU" altLang="ru-RU" sz="13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водопровода D 108 от скважины </a:t>
            </a:r>
            <a:r>
              <a:rPr lang="ru-RU" altLang="ru-RU" sz="13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157 </a:t>
            </a:r>
            <a:r>
              <a:rPr lang="ru-RU" altLang="ru-RU" sz="13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котельной пос. </a:t>
            </a:r>
            <a:r>
              <a:rPr lang="ru-RU" altLang="ru-RU" sz="13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Метлино;</a:t>
            </a:r>
          </a:p>
          <a:p>
            <a:pPr marL="285750" indent="-285750" algn="just" eaLnBrk="1" hangingPunct="1">
              <a:buFontTx/>
              <a:buChar char="-"/>
            </a:pPr>
            <a:r>
              <a:rPr lang="ru-RU" altLang="ru-RU" sz="13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водопровода от скважины </a:t>
            </a:r>
            <a:r>
              <a:rPr lang="ru-RU" altLang="ru-RU" sz="13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20 и </a:t>
            </a:r>
            <a:r>
              <a:rPr lang="ru-RU" altLang="ru-RU" sz="13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водопровода от скважины </a:t>
            </a:r>
            <a:r>
              <a:rPr lang="ru-RU" altLang="ru-RU" sz="13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10 до </a:t>
            </a:r>
            <a:r>
              <a:rPr lang="ru-RU" altLang="ru-RU" sz="13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автодороги Аргаяш-Новогорный, п. </a:t>
            </a:r>
            <a:r>
              <a:rPr lang="ru-RU" altLang="ru-RU" sz="13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Новогорный;</a:t>
            </a:r>
          </a:p>
          <a:p>
            <a:pPr marL="285750" indent="-285750" algn="just" eaLnBrk="1" hangingPunct="1">
              <a:buFontTx/>
              <a:buChar char="-"/>
            </a:pPr>
            <a:r>
              <a:rPr lang="ru-RU" altLang="ru-RU" sz="13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инженерных сетей пос. </a:t>
            </a:r>
            <a:r>
              <a:rPr lang="ru-RU" altLang="ru-RU" sz="13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Метлино</a:t>
            </a:r>
            <a:endParaRPr lang="ru-RU" altLang="ru-RU" sz="1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52"/>
          <p:cNvSpPr>
            <a:spLocks noChangeArrowheads="1"/>
          </p:cNvSpPr>
          <p:nvPr/>
        </p:nvSpPr>
        <p:spPr bwMode="auto">
          <a:xfrm>
            <a:off x="428596" y="4857760"/>
            <a:ext cx="5429288" cy="1481257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54000" rIns="54000" anchor="ctr">
            <a:spAutoFit/>
          </a:bodyPr>
          <a:lstStyle/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Социальная инфраструктура </a:t>
            </a:r>
            <a:r>
              <a:rPr lang="ru-RU" sz="16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9,3</a:t>
            </a:r>
            <a:r>
              <a:rPr lang="ru-RU" sz="16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млн рублей: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b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3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Капитальный ремонт бассейна д/сад № 15 –  0,7 млн рублей;</a:t>
            </a:r>
          </a:p>
          <a:p>
            <a:pPr marL="285750" lvl="0" indent="-28575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3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Капитальный ремонт кровли школы № 32 –  5,6 млн рублей;</a:t>
            </a:r>
          </a:p>
          <a:p>
            <a:pPr marL="285750" lvl="0" indent="-28575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3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Капитальный ремонт балкона </a:t>
            </a:r>
            <a:r>
              <a:rPr lang="ru-RU" sz="1300" b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ДТДиМ</a:t>
            </a:r>
            <a:r>
              <a:rPr lang="ru-RU" sz="13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– 3,0 млн рублей</a:t>
            </a:r>
            <a:endParaRPr lang="ru-RU" sz="13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xmlns="" val="1710907756"/>
              </p:ext>
            </p:extLst>
          </p:nvPr>
        </p:nvGraphicFramePr>
        <p:xfrm>
          <a:off x="-1252545" y="1202462"/>
          <a:ext cx="4266902" cy="3018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xmlns="" val="2759049115"/>
              </p:ext>
            </p:extLst>
          </p:nvPr>
        </p:nvGraphicFramePr>
        <p:xfrm>
          <a:off x="5786446" y="4357694"/>
          <a:ext cx="3092924" cy="2274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44000">
              <a:schemeClr val="accent1">
                <a:shade val="67500"/>
                <a:satMod val="115000"/>
                <a:alpha val="2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расходов бюджета</a:t>
            </a:r>
            <a:b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</a:t>
            </a:r>
            <a:endParaRPr lang="ru-RU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34815891"/>
              </p:ext>
            </p:extLst>
          </p:nvPr>
        </p:nvGraphicFramePr>
        <p:xfrm>
          <a:off x="457200" y="1600201"/>
          <a:ext cx="4402832" cy="3917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1106455917"/>
              </p:ext>
            </p:extLst>
          </p:nvPr>
        </p:nvGraphicFramePr>
        <p:xfrm>
          <a:off x="4572000" y="1428736"/>
          <a:ext cx="4104456" cy="4480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968133" y="258551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3,7%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деньги-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5517232"/>
            <a:ext cx="2555776" cy="1277888"/>
          </a:xfrm>
          <a:prstGeom prst="rect">
            <a:avLst/>
          </a:prstGeom>
        </p:spPr>
      </p:pic>
      <p:sp>
        <p:nvSpPr>
          <p:cNvPr id="35" name="AutoShape 56"/>
          <p:cNvSpPr>
            <a:spLocks noChangeArrowheads="1"/>
          </p:cNvSpPr>
          <p:nvPr/>
        </p:nvSpPr>
        <p:spPr bwMode="auto">
          <a:xfrm>
            <a:off x="6793560" y="1475358"/>
            <a:ext cx="2037600" cy="10224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54000" rIns="5400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AutoShape 56"/>
          <p:cNvSpPr>
            <a:spLocks noChangeArrowheads="1"/>
          </p:cNvSpPr>
          <p:nvPr/>
        </p:nvSpPr>
        <p:spPr bwMode="auto">
          <a:xfrm>
            <a:off x="4572000" y="4753138"/>
            <a:ext cx="4269210" cy="715089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54000" rIns="54000" anchor="ctr">
            <a:spAutoFit/>
          </a:bodyPr>
          <a:lstStyle/>
          <a:p>
            <a:pPr algn="ctr"/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рамках муниципальных и ведомственных целевых программ</a:t>
            </a:r>
          </a:p>
        </p:txBody>
      </p:sp>
      <p:sp>
        <p:nvSpPr>
          <p:cNvPr id="39" name="AutoShape 56"/>
          <p:cNvSpPr>
            <a:spLocks noChangeArrowheads="1"/>
          </p:cNvSpPr>
          <p:nvPr/>
        </p:nvSpPr>
        <p:spPr bwMode="auto">
          <a:xfrm>
            <a:off x="251520" y="4941168"/>
            <a:ext cx="3038725" cy="7164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88900" h="63500" prst="artDeco"/>
            <a:contourClr>
              <a:srgbClr val="FFFFFF"/>
            </a:contourClr>
          </a:sp3d>
        </p:spPr>
        <p:txBody>
          <a:bodyPr wrap="square" lIns="54000" rIns="5400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социального блока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 flipV="1">
            <a:off x="5518448" y="4221089"/>
            <a:ext cx="421704" cy="576063"/>
          </a:xfrm>
          <a:prstGeom prst="line">
            <a:avLst/>
          </a:prstGeom>
          <a:gradFill rotWithShape="1">
            <a:gsLst>
              <a:gs pos="0">
                <a:srgbClr val="FFFFFF"/>
              </a:gs>
              <a:gs pos="100000">
                <a:srgbClr val="EBF4FD"/>
              </a:gs>
            </a:gsLst>
            <a:lin ang="0" scaled="1"/>
          </a:gradFill>
          <a:ln w="57150" cap="flat" cmpd="sng" algn="ctr">
            <a:solidFill>
              <a:srgbClr val="800000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Прямая соединительная линия 17"/>
          <p:cNvCxnSpPr/>
          <p:nvPr/>
        </p:nvCxnSpPr>
        <p:spPr bwMode="auto">
          <a:xfrm flipV="1">
            <a:off x="1259632" y="4293096"/>
            <a:ext cx="648072" cy="707306"/>
          </a:xfrm>
          <a:prstGeom prst="line">
            <a:avLst/>
          </a:prstGeom>
          <a:gradFill rotWithShape="1">
            <a:gsLst>
              <a:gs pos="0">
                <a:srgbClr val="FFFFFF"/>
              </a:gs>
              <a:gs pos="100000">
                <a:srgbClr val="EBF4FD"/>
              </a:gs>
            </a:gsLst>
            <a:lin ang="0" scaled="1"/>
          </a:gradFill>
          <a:ln w="57150" cap="flat" cmpd="sng" algn="ctr">
            <a:solidFill>
              <a:srgbClr val="800000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AutoShape 56"/>
          <p:cNvSpPr>
            <a:spLocks noChangeArrowheads="1"/>
          </p:cNvSpPr>
          <p:nvPr/>
        </p:nvSpPr>
        <p:spPr bwMode="auto">
          <a:xfrm>
            <a:off x="3214678" y="1325540"/>
            <a:ext cx="2500330" cy="1021556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88900" h="63500" prst="artDeco"/>
            <a:contourClr>
              <a:srgbClr val="FFFFFF"/>
            </a:contourClr>
          </a:sp3d>
        </p:spPr>
        <p:txBody>
          <a:bodyPr wrap="square" lIns="54000" rIns="54000" anchor="ctr">
            <a:spAutoFit/>
          </a:bodyPr>
          <a:lstStyle/>
          <a:p>
            <a:pPr algn="ctr"/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другим отраслевым направлениям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 bwMode="auto">
          <a:xfrm flipH="1">
            <a:off x="3018822" y="1986558"/>
            <a:ext cx="542845" cy="627907"/>
          </a:xfrm>
          <a:prstGeom prst="line">
            <a:avLst/>
          </a:prstGeom>
          <a:gradFill rotWithShape="1">
            <a:gsLst>
              <a:gs pos="0">
                <a:srgbClr val="FFFFFF"/>
              </a:gs>
              <a:gs pos="100000">
                <a:srgbClr val="EBF4FD"/>
              </a:gs>
            </a:gsLst>
            <a:lin ang="0" scaled="1"/>
          </a:gradFill>
          <a:ln w="57150" cap="flat" cmpd="sng" algn="ctr">
            <a:solidFill>
              <a:srgbClr val="800000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Прямая соединительная линия 19"/>
          <p:cNvCxnSpPr/>
          <p:nvPr/>
        </p:nvCxnSpPr>
        <p:spPr bwMode="auto">
          <a:xfrm flipH="1">
            <a:off x="6793560" y="2273771"/>
            <a:ext cx="349146" cy="435149"/>
          </a:xfrm>
          <a:prstGeom prst="line">
            <a:avLst/>
          </a:prstGeom>
          <a:gradFill rotWithShape="1">
            <a:gsLst>
              <a:gs pos="0">
                <a:srgbClr val="FFFFFF"/>
              </a:gs>
              <a:gs pos="100000">
                <a:srgbClr val="EBF4FD"/>
              </a:gs>
            </a:gsLst>
            <a:lin ang="0" scaled="1"/>
          </a:gradFill>
          <a:ln w="57150" cap="flat" cmpd="sng" algn="ctr">
            <a:solidFill>
              <a:srgbClr val="800000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042988" y="2798763"/>
            <a:ext cx="7032625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altLang="ru-RU" sz="4000" dirty="0">
              <a:solidFill>
                <a:srgbClr val="00009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728" y="1028343"/>
            <a:ext cx="62151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dirty="0" smtClean="0">
                <a:solidFill>
                  <a:srgbClr val="000099"/>
                </a:solidFill>
              </a:rPr>
              <a:t>Управление по финансам администрации</a:t>
            </a:r>
          </a:p>
          <a:p>
            <a:pPr algn="ctr" eaLnBrk="1" hangingPunct="1"/>
            <a:r>
              <a:rPr lang="ru-RU" altLang="ru-RU" dirty="0" smtClean="0">
                <a:solidFill>
                  <a:srgbClr val="000099"/>
                </a:solidFill>
              </a:rPr>
              <a:t>Озерского городского округа</a:t>
            </a:r>
          </a:p>
          <a:p>
            <a:pPr algn="ctr" eaLnBrk="1" hangingPunct="1"/>
            <a:endParaRPr lang="ru-RU" altLang="ru-RU" b="0" dirty="0" smtClean="0">
              <a:solidFill>
                <a:srgbClr val="000099"/>
              </a:solidFill>
            </a:endParaRPr>
          </a:p>
          <a:p>
            <a:pPr algn="ctr" eaLnBrk="1" hangingPunct="1"/>
            <a:r>
              <a:rPr lang="ru-RU" altLang="ru-RU" dirty="0" smtClean="0">
                <a:solidFill>
                  <a:srgbClr val="000099"/>
                </a:solidFill>
              </a:rPr>
              <a:t>Почтовый адрес:</a:t>
            </a:r>
          </a:p>
          <a:p>
            <a:pPr algn="ctr" eaLnBrk="1" hangingPunct="1"/>
            <a:r>
              <a:rPr lang="ru-RU" altLang="ru-RU" b="0" dirty="0" smtClean="0">
                <a:solidFill>
                  <a:srgbClr val="000099"/>
                </a:solidFill>
              </a:rPr>
              <a:t>пр. Ленина, 30, а</a:t>
            </a:r>
          </a:p>
          <a:p>
            <a:pPr algn="ctr" eaLnBrk="1" hangingPunct="1"/>
            <a:r>
              <a:rPr lang="ru-RU" altLang="ru-RU" b="0" dirty="0" smtClean="0">
                <a:solidFill>
                  <a:srgbClr val="000099"/>
                </a:solidFill>
              </a:rPr>
              <a:t>г. Озерск, Челябинская область</a:t>
            </a:r>
          </a:p>
          <a:p>
            <a:pPr algn="ctr" eaLnBrk="1" hangingPunct="1"/>
            <a:r>
              <a:rPr lang="ru-RU" altLang="ru-RU" b="0" dirty="0" smtClean="0">
                <a:solidFill>
                  <a:srgbClr val="000099"/>
                </a:solidFill>
              </a:rPr>
              <a:t>456784</a:t>
            </a:r>
          </a:p>
          <a:p>
            <a:pPr algn="ctr" eaLnBrk="1" hangingPunct="1"/>
            <a:endParaRPr lang="ru-RU" altLang="ru-RU" dirty="0" smtClean="0">
              <a:solidFill>
                <a:srgbClr val="000099"/>
              </a:solidFill>
            </a:endParaRPr>
          </a:p>
          <a:p>
            <a:pPr algn="ctr" eaLnBrk="1" hangingPunct="1"/>
            <a:r>
              <a:rPr lang="ru-RU" altLang="ru-RU" dirty="0" smtClean="0">
                <a:solidFill>
                  <a:srgbClr val="000099"/>
                </a:solidFill>
              </a:rPr>
              <a:t>Телефон:</a:t>
            </a:r>
          </a:p>
          <a:p>
            <a:pPr algn="ctr" eaLnBrk="1" hangingPunct="1"/>
            <a:r>
              <a:rPr lang="ru-RU" altLang="ru-RU" b="0" dirty="0" smtClean="0">
                <a:solidFill>
                  <a:srgbClr val="000099"/>
                </a:solidFill>
              </a:rPr>
              <a:t>(351-30) 2-81-34</a:t>
            </a:r>
          </a:p>
          <a:p>
            <a:pPr algn="ctr" eaLnBrk="1" hangingPunct="1"/>
            <a:endParaRPr lang="ru-RU" altLang="ru-RU" b="0" dirty="0" smtClean="0">
              <a:solidFill>
                <a:srgbClr val="000099"/>
              </a:solidFill>
            </a:endParaRPr>
          </a:p>
          <a:p>
            <a:pPr algn="ctr" eaLnBrk="1" hangingPunct="1"/>
            <a:r>
              <a:rPr lang="ru-RU" altLang="ru-RU" dirty="0" smtClean="0">
                <a:solidFill>
                  <a:srgbClr val="000099"/>
                </a:solidFill>
              </a:rPr>
              <a:t>Факс:</a:t>
            </a:r>
          </a:p>
          <a:p>
            <a:pPr algn="ctr" eaLnBrk="1" hangingPunct="1"/>
            <a:r>
              <a:rPr lang="ru-RU" altLang="ru-RU" b="0" dirty="0" smtClean="0">
                <a:solidFill>
                  <a:srgbClr val="000099"/>
                </a:solidFill>
              </a:rPr>
              <a:t>(351-30) 2-68-65</a:t>
            </a:r>
          </a:p>
          <a:p>
            <a:pPr algn="ctr" eaLnBrk="1" hangingPunct="1"/>
            <a:endParaRPr lang="ru-RU" altLang="ru-RU" b="0" dirty="0" smtClean="0">
              <a:solidFill>
                <a:srgbClr val="000099"/>
              </a:solidFill>
            </a:endParaRPr>
          </a:p>
          <a:p>
            <a:pPr algn="ctr" eaLnBrk="1" hangingPunct="1"/>
            <a:r>
              <a:rPr lang="ru-RU" altLang="ru-RU" dirty="0" smtClean="0">
                <a:solidFill>
                  <a:srgbClr val="000099"/>
                </a:solidFill>
              </a:rPr>
              <a:t>Электронная почта:</a:t>
            </a:r>
          </a:p>
          <a:p>
            <a:pPr algn="ctr" eaLnBrk="1" hangingPunct="1"/>
            <a:r>
              <a:rPr lang="en-US" altLang="ru-RU" b="0" dirty="0" smtClean="0">
                <a:solidFill>
                  <a:srgbClr val="000099"/>
                </a:solidFill>
              </a:rPr>
              <a:t>fin@ozerskadm.ru</a:t>
            </a:r>
            <a:endParaRPr lang="ru-RU" altLang="ru-RU" b="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B0F0"/>
            </a:gs>
            <a:gs pos="44000">
              <a:schemeClr val="accent1">
                <a:shade val="67500"/>
                <a:satMod val="115000"/>
                <a:alpha val="2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913"/>
            <a:ext cx="8784975" cy="1002121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</a:t>
            </a:r>
            <a:br>
              <a:rPr lang="ru-RU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2020-2022 годы</a:t>
            </a:r>
          </a:p>
        </p:txBody>
      </p:sp>
      <p:graphicFrame>
        <p:nvGraphicFramePr>
          <p:cNvPr id="27" name="Object 5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739840577"/>
              </p:ext>
            </p:extLst>
          </p:nvPr>
        </p:nvGraphicFramePr>
        <p:xfrm>
          <a:off x="251520" y="1500174"/>
          <a:ext cx="7878266" cy="4778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7020247" y="1484313"/>
            <a:ext cx="1800225" cy="288925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1225075" y="6251277"/>
            <a:ext cx="288925" cy="215900"/>
          </a:xfrm>
          <a:prstGeom prst="rect">
            <a:avLst/>
          </a:prstGeom>
          <a:solidFill>
            <a:srgbClr val="00FF00"/>
          </a:solidFill>
          <a:ln w="19050" algn="ctr">
            <a:noFill/>
            <a:miter lim="800000"/>
            <a:headEnd/>
            <a:tailEnd/>
          </a:ln>
        </p:spPr>
        <p:txBody>
          <a:bodyPr wrap="none" lIns="54000" rIns="54000" anchor="ctr"/>
          <a:lstStyle/>
          <a:p>
            <a:pPr eaLnBrk="1" hangingPunct="1"/>
            <a:endParaRPr lang="ru-RU" altLang="ru-RU" dirty="0">
              <a:solidFill>
                <a:srgbClr val="00FF00"/>
              </a:solidFill>
            </a:endParaRPr>
          </a:p>
        </p:txBody>
      </p:sp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2571736" y="5929330"/>
            <a:ext cx="1368425" cy="3667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1031" name="Text Box 8"/>
          <p:cNvSpPr txBox="1">
            <a:spLocks noChangeArrowheads="1"/>
          </p:cNvSpPr>
          <p:nvPr/>
        </p:nvSpPr>
        <p:spPr bwMode="auto">
          <a:xfrm>
            <a:off x="1601312" y="6230640"/>
            <a:ext cx="1008063" cy="3667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3025300" y="6251277"/>
            <a:ext cx="288925" cy="215900"/>
          </a:xfrm>
          <a:prstGeom prst="rect">
            <a:avLst/>
          </a:prstGeom>
          <a:solidFill>
            <a:srgbClr val="990099"/>
          </a:solidFill>
          <a:ln w="19050" algn="ctr">
            <a:noFill/>
            <a:miter lim="800000"/>
            <a:headEnd/>
            <a:tailEnd/>
          </a:ln>
        </p:spPr>
        <p:txBody>
          <a:bodyPr wrap="none" lIns="54000" rIns="54000" anchor="ctr"/>
          <a:lstStyle/>
          <a:p>
            <a:pPr eaLnBrk="1" hangingPunct="1"/>
            <a:endParaRPr lang="ru-RU" altLang="ru-RU"/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3457100" y="6183015"/>
            <a:ext cx="914532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54000" rIns="54000">
            <a:spAutoFit/>
          </a:bodyPr>
          <a:lstStyle/>
          <a:p>
            <a:pPr eaLnBrk="1" hangingPunct="1"/>
            <a:r>
              <a:rPr lang="ru-RU" alt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1034" name="Rectangle 11"/>
          <p:cNvSpPr>
            <a:spLocks noChangeArrowheads="1"/>
          </p:cNvSpPr>
          <p:nvPr/>
        </p:nvSpPr>
        <p:spPr bwMode="auto">
          <a:xfrm>
            <a:off x="5041425" y="6251277"/>
            <a:ext cx="288925" cy="215900"/>
          </a:xfrm>
          <a:prstGeom prst="rect">
            <a:avLst/>
          </a:prstGeom>
          <a:solidFill>
            <a:srgbClr val="6600FF"/>
          </a:solidFill>
          <a:ln w="19050" algn="ctr">
            <a:noFill/>
            <a:miter lim="800000"/>
            <a:headEnd/>
            <a:tailEnd/>
          </a:ln>
        </p:spPr>
        <p:txBody>
          <a:bodyPr wrap="none" lIns="54000" rIns="54000" anchor="ctr"/>
          <a:lstStyle/>
          <a:p>
            <a:pPr eaLnBrk="1" hangingPunct="1"/>
            <a:endParaRPr lang="ru-RU" altLang="ru-RU"/>
          </a:p>
        </p:txBody>
      </p:sp>
      <p:sp>
        <p:nvSpPr>
          <p:cNvPr id="1035" name="Rectangle 12"/>
          <p:cNvSpPr>
            <a:spLocks noChangeArrowheads="1"/>
          </p:cNvSpPr>
          <p:nvPr/>
        </p:nvSpPr>
        <p:spPr bwMode="auto">
          <a:xfrm>
            <a:off x="5433537" y="6178252"/>
            <a:ext cx="951850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54000" rIns="54000">
            <a:spAutoFit/>
          </a:bodyPr>
          <a:lstStyle/>
          <a:p>
            <a:pPr eaLnBrk="1" hangingPunct="1"/>
            <a:r>
              <a:rPr lang="ru-RU" alt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</a:p>
        </p:txBody>
      </p:sp>
      <p:sp>
        <p:nvSpPr>
          <p:cNvPr id="1036" name="Text Box 13"/>
          <p:cNvSpPr txBox="1">
            <a:spLocks noChangeArrowheads="1"/>
          </p:cNvSpPr>
          <p:nvPr/>
        </p:nvSpPr>
        <p:spPr bwMode="auto">
          <a:xfrm>
            <a:off x="1174682" y="2475369"/>
            <a:ext cx="1108075" cy="369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796,4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7" name="Rectangle 14"/>
          <p:cNvSpPr>
            <a:spLocks noChangeArrowheads="1"/>
          </p:cNvSpPr>
          <p:nvPr/>
        </p:nvSpPr>
        <p:spPr bwMode="auto">
          <a:xfrm>
            <a:off x="2000231" y="1785926"/>
            <a:ext cx="1000133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3 804,4</a:t>
            </a:r>
          </a:p>
        </p:txBody>
      </p:sp>
      <p:sp>
        <p:nvSpPr>
          <p:cNvPr id="1039" name="Rectangle 16"/>
          <p:cNvSpPr>
            <a:spLocks noChangeArrowheads="1"/>
          </p:cNvSpPr>
          <p:nvPr/>
        </p:nvSpPr>
        <p:spPr bwMode="auto">
          <a:xfrm>
            <a:off x="3097555" y="2475369"/>
            <a:ext cx="1008063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3 440,4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0" name="Rectangle 17"/>
          <p:cNvSpPr>
            <a:spLocks noChangeArrowheads="1"/>
          </p:cNvSpPr>
          <p:nvPr/>
        </p:nvSpPr>
        <p:spPr bwMode="auto">
          <a:xfrm>
            <a:off x="3859843" y="1785926"/>
            <a:ext cx="1087447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3 450,4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1" name="Rectangle 18"/>
          <p:cNvSpPr>
            <a:spLocks noChangeArrowheads="1"/>
          </p:cNvSpPr>
          <p:nvPr/>
        </p:nvSpPr>
        <p:spPr bwMode="auto">
          <a:xfrm>
            <a:off x="4500563" y="5250744"/>
            <a:ext cx="571504" cy="3667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2" name="Rectangle 19"/>
          <p:cNvSpPr>
            <a:spLocks noChangeArrowheads="1"/>
          </p:cNvSpPr>
          <p:nvPr/>
        </p:nvSpPr>
        <p:spPr bwMode="auto">
          <a:xfrm>
            <a:off x="5000628" y="2514212"/>
            <a:ext cx="857256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3 636,6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3" name="Rectangle 20"/>
          <p:cNvSpPr>
            <a:spLocks noChangeArrowheads="1"/>
          </p:cNvSpPr>
          <p:nvPr/>
        </p:nvSpPr>
        <p:spPr bwMode="auto">
          <a:xfrm>
            <a:off x="5857884" y="1785926"/>
            <a:ext cx="912030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3 646,6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" name="Rectangle 21"/>
          <p:cNvSpPr>
            <a:spLocks noChangeArrowheads="1"/>
          </p:cNvSpPr>
          <p:nvPr/>
        </p:nvSpPr>
        <p:spPr bwMode="auto">
          <a:xfrm>
            <a:off x="6500825" y="5235802"/>
            <a:ext cx="558749" cy="3667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5" name="Rectangle 22"/>
          <p:cNvSpPr>
            <a:spLocks noChangeArrowheads="1"/>
          </p:cNvSpPr>
          <p:nvPr/>
        </p:nvSpPr>
        <p:spPr bwMode="auto">
          <a:xfrm>
            <a:off x="1329647" y="3788916"/>
            <a:ext cx="790331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54000" rIns="54000">
            <a:spAutoFit/>
          </a:bodyPr>
          <a:lstStyle/>
          <a:p>
            <a:pPr eaLnBrk="1" hangingPunct="1"/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+12,3%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6" name="Rectangle 23"/>
          <p:cNvSpPr>
            <a:spLocks noChangeArrowheads="1"/>
          </p:cNvSpPr>
          <p:nvPr/>
        </p:nvSpPr>
        <p:spPr bwMode="auto">
          <a:xfrm>
            <a:off x="1857357" y="4306441"/>
            <a:ext cx="857255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/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+10,0%</a:t>
            </a:r>
            <a:endParaRPr lang="ru-RU" alt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7" name="Rectangle 24"/>
          <p:cNvSpPr>
            <a:spLocks noChangeArrowheads="1"/>
          </p:cNvSpPr>
          <p:nvPr/>
        </p:nvSpPr>
        <p:spPr bwMode="auto">
          <a:xfrm>
            <a:off x="3286116" y="4000504"/>
            <a:ext cx="835025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eaLnBrk="1" hangingPunct="1"/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-9,4%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" name="Rectangle 25"/>
          <p:cNvSpPr>
            <a:spLocks noChangeArrowheads="1"/>
          </p:cNvSpPr>
          <p:nvPr/>
        </p:nvSpPr>
        <p:spPr bwMode="auto">
          <a:xfrm>
            <a:off x="3871437" y="4306441"/>
            <a:ext cx="772001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/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- 9,3 %</a:t>
            </a:r>
            <a:endParaRPr lang="ru-RU" alt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9" name="Rectangle 26"/>
          <p:cNvSpPr>
            <a:spLocks noChangeArrowheads="1"/>
          </p:cNvSpPr>
          <p:nvPr/>
        </p:nvSpPr>
        <p:spPr bwMode="auto">
          <a:xfrm>
            <a:off x="5286380" y="4000504"/>
            <a:ext cx="834322" cy="3444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/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+5,7%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0" name="Rectangle 27"/>
          <p:cNvSpPr>
            <a:spLocks noChangeArrowheads="1"/>
          </p:cNvSpPr>
          <p:nvPr/>
        </p:nvSpPr>
        <p:spPr bwMode="auto">
          <a:xfrm>
            <a:off x="5845931" y="4796555"/>
            <a:ext cx="797771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/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+ 5,7 %</a:t>
            </a:r>
            <a:endParaRPr lang="ru-RU" alt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04661" y="5220829"/>
            <a:ext cx="567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8,0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 descr="14381727947440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44357" y="5517232"/>
            <a:ext cx="1655867" cy="1321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44000">
              <a:schemeClr val="accent1">
                <a:shade val="67500"/>
                <a:satMod val="115000"/>
                <a:alpha val="2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73229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</a:t>
            </a:r>
            <a:b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</a:t>
            </a:r>
            <a:endParaRPr lang="ru-RU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532028361"/>
              </p:ext>
            </p:extLst>
          </p:nvPr>
        </p:nvGraphicFramePr>
        <p:xfrm>
          <a:off x="323528" y="1556792"/>
          <a:ext cx="5532834" cy="360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667" b="98167" l="2625" r="97125">
                        <a14:foregroundMark x1="45500" y1="4667" x2="52250" y2="7500"/>
                        <a14:foregroundMark x1="43625" y1="667" x2="43625" y2="667"/>
                        <a14:foregroundMark x1="72500" y1="18000" x2="80375" y2="21667"/>
                        <a14:foregroundMark x1="73500" y1="26167" x2="82125" y2="30167"/>
                        <a14:foregroundMark x1="92375" y1="24500" x2="93875" y2="29000"/>
                        <a14:foregroundMark x1="95375" y1="80167" x2="97125" y2="86833"/>
                        <a14:foregroundMark x1="80750" y1="95333" x2="86125" y2="94167"/>
                        <a14:foregroundMark x1="82625" y1="96833" x2="82625" y2="96833"/>
                        <a14:foregroundMark x1="73250" y1="97667" x2="73250" y2="97667"/>
                        <a14:foregroundMark x1="6875" y1="67500" x2="6375" y2="74167"/>
                        <a14:foregroundMark x1="4875" y1="76833" x2="2750" y2="81667"/>
                        <a14:foregroundMark x1="10125" y1="98167" x2="10125" y2="98167"/>
                        <a14:foregroundMark x1="3375" y1="94000" x2="2625" y2="94167"/>
                        <a14:foregroundMark x1="4125" y1="91500" x2="3625" y2="9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4221088"/>
            <a:ext cx="3456384" cy="2592288"/>
          </a:xfrm>
          <a:prstGeom prst="rect">
            <a:avLst/>
          </a:prstGeom>
        </p:spPr>
      </p:pic>
      <p:sp>
        <p:nvSpPr>
          <p:cNvPr id="11" name="AutoShape 56"/>
          <p:cNvSpPr>
            <a:spLocks noChangeArrowheads="1"/>
          </p:cNvSpPr>
          <p:nvPr/>
        </p:nvSpPr>
        <p:spPr bwMode="auto">
          <a:xfrm>
            <a:off x="467544" y="5554323"/>
            <a:ext cx="3642643" cy="715089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54000" rIns="54000" anchor="ctr">
            <a:spAutoFit/>
          </a:bodyPr>
          <a:lstStyle/>
          <a:p>
            <a:pPr algn="ctr"/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из бюджетов других уровней</a:t>
            </a: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H="1" flipV="1">
            <a:off x="2857488" y="3929066"/>
            <a:ext cx="1080121" cy="1728192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 type="oval" w="med" len="med"/>
            <a:tailEnd type="oval" w="med" len="med"/>
          </a:ln>
        </p:spPr>
        <p:txBody>
          <a:bodyPr lIns="54000" rIns="54000"/>
          <a:lstStyle/>
          <a:p>
            <a:endParaRPr lang="ru-RU"/>
          </a:p>
        </p:txBody>
      </p:sp>
      <p:sp>
        <p:nvSpPr>
          <p:cNvPr id="13" name="AutoShape 56"/>
          <p:cNvSpPr>
            <a:spLocks noChangeArrowheads="1"/>
          </p:cNvSpPr>
          <p:nvPr/>
        </p:nvSpPr>
        <p:spPr bwMode="auto">
          <a:xfrm>
            <a:off x="5364088" y="1935542"/>
            <a:ext cx="3642643" cy="6480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54000" rIns="54000" anchor="ctr">
            <a:spAutoFit/>
          </a:bodyPr>
          <a:lstStyle/>
          <a:p>
            <a:pPr algn="ctr"/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неналоговые 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V="1">
            <a:off x="4500562" y="1928802"/>
            <a:ext cx="1152128" cy="513191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 type="oval" w="med" len="med"/>
            <a:tailEnd type="oval" w="med" len="med"/>
          </a:ln>
        </p:spPr>
        <p:txBody>
          <a:bodyPr lIns="54000" rIns="54000"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708759" y="2237387"/>
            <a:ext cx="720080" cy="432048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54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22,2%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B0F0"/>
            </a:gs>
            <a:gs pos="44000">
              <a:schemeClr val="accent1">
                <a:shade val="67500"/>
                <a:satMod val="115000"/>
                <a:alpha val="2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179512" y="115888"/>
            <a:ext cx="8785001" cy="1081087"/>
          </a:xfrm>
        </p:spPr>
        <p:txBody>
          <a:bodyPr/>
          <a:lstStyle/>
          <a:p>
            <a:r>
              <a:rPr lang="ru-RU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собственных доходов бюджета</a:t>
            </a:r>
            <a:br>
              <a:rPr lang="ru-RU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2020-20</a:t>
            </a:r>
            <a:r>
              <a:rPr lang="en-US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годы</a:t>
            </a:r>
          </a:p>
        </p:txBody>
      </p:sp>
      <p:graphicFrame>
        <p:nvGraphicFramePr>
          <p:cNvPr id="5" name="Объект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1954847083"/>
              </p:ext>
            </p:extLst>
          </p:nvPr>
        </p:nvGraphicFramePr>
        <p:xfrm>
          <a:off x="520712" y="1484784"/>
          <a:ext cx="8102600" cy="5022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Прямая со стрелкой 8"/>
          <p:cNvCxnSpPr/>
          <p:nvPr/>
        </p:nvCxnSpPr>
        <p:spPr bwMode="auto">
          <a:xfrm flipV="1">
            <a:off x="3143240" y="4071942"/>
            <a:ext cx="714380" cy="285752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EBF4FD"/>
              </a:gs>
            </a:gsLst>
            <a:lin ang="0" scaled="1"/>
          </a:gradFill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3143240" y="3714752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4,7%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005637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36794" y="5616536"/>
            <a:ext cx="1560238" cy="1241503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164288" y="1122363"/>
            <a:ext cx="18002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altLang="ru-RU" sz="1600" b="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600" b="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B0F0"/>
            </a:gs>
            <a:gs pos="44000">
              <a:schemeClr val="accent1">
                <a:shade val="67500"/>
                <a:satMod val="115000"/>
                <a:alpha val="2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188640"/>
            <a:ext cx="8785101" cy="936104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бюджета</a:t>
            </a:r>
            <a:r>
              <a:rPr lang="en-US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2020-2022 годах</a:t>
            </a:r>
          </a:p>
        </p:txBody>
      </p:sp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8121227" y="1345382"/>
            <a:ext cx="1008237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</a:t>
            </a:r>
            <a:endParaRPr lang="ru-RU" altLang="ru-RU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6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xmlns="" val="663304590"/>
              </p:ext>
            </p:extLst>
          </p:nvPr>
        </p:nvGraphicFramePr>
        <p:xfrm>
          <a:off x="214282" y="1357298"/>
          <a:ext cx="8035826" cy="5075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 descr="0_ad535_c3dca67b_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05595" y="5361429"/>
            <a:ext cx="2438405" cy="1496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B0F0"/>
            </a:gs>
            <a:gs pos="44000">
              <a:schemeClr val="accent1">
                <a:shade val="67500"/>
                <a:satMod val="115000"/>
                <a:alpha val="2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4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xmlns="" val="3867869974"/>
              </p:ext>
            </p:extLst>
          </p:nvPr>
        </p:nvGraphicFramePr>
        <p:xfrm>
          <a:off x="1601900" y="1725473"/>
          <a:ext cx="5899038" cy="4151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188913"/>
            <a:ext cx="8784976" cy="1143000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 из федерального и регионального бюджетов</a:t>
            </a:r>
            <a:r>
              <a:rPr lang="en-US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</a:t>
            </a:r>
          </a:p>
        </p:txBody>
      </p:sp>
      <p:sp>
        <p:nvSpPr>
          <p:cNvPr id="5124" name="AutoShape 5"/>
          <p:cNvSpPr>
            <a:spLocks noChangeArrowheads="1"/>
          </p:cNvSpPr>
          <p:nvPr/>
        </p:nvSpPr>
        <p:spPr bwMode="auto">
          <a:xfrm>
            <a:off x="3564061" y="1625605"/>
            <a:ext cx="2016051" cy="1061824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19050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lIns="54000" rIns="54000" anchor="ctr"/>
          <a:lstStyle/>
          <a:p>
            <a:pPr eaLnBrk="1" hangingPunct="1"/>
            <a:endParaRPr lang="ru-RU" altLang="ru-RU"/>
          </a:p>
        </p:txBody>
      </p:sp>
      <p:sp>
        <p:nvSpPr>
          <p:cNvPr id="5131" name="Text Box 13"/>
          <p:cNvSpPr txBox="1">
            <a:spLocks noChangeArrowheads="1"/>
          </p:cNvSpPr>
          <p:nvPr/>
        </p:nvSpPr>
        <p:spPr bwMode="auto">
          <a:xfrm>
            <a:off x="6875463" y="1476375"/>
            <a:ext cx="1873250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alt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  <p:sp>
        <p:nvSpPr>
          <p:cNvPr id="5132" name="Text Box 14"/>
          <p:cNvSpPr txBox="1">
            <a:spLocks noChangeArrowheads="1"/>
          </p:cNvSpPr>
          <p:nvPr/>
        </p:nvSpPr>
        <p:spPr bwMode="auto">
          <a:xfrm rot="10800000" flipV="1">
            <a:off x="4098007" y="3570540"/>
            <a:ext cx="1357313" cy="46166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2 953,5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3" name="Text Box 15"/>
          <p:cNvSpPr txBox="1">
            <a:spLocks noChangeArrowheads="1"/>
          </p:cNvSpPr>
          <p:nvPr/>
        </p:nvSpPr>
        <p:spPr bwMode="auto">
          <a:xfrm>
            <a:off x="4053851" y="1913637"/>
            <a:ext cx="1094213" cy="40011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+14,7%*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 descr="11178089-Gold-coin-in-towers-on-white-background-Stock-Photo-coins-gold-mone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12360" y="5301209"/>
            <a:ext cx="1326865" cy="1556791"/>
          </a:xfrm>
          <a:prstGeom prst="rect">
            <a:avLst/>
          </a:prstGeom>
        </p:spPr>
      </p:pic>
      <p:sp>
        <p:nvSpPr>
          <p:cNvPr id="24" name="AutoShape 56"/>
          <p:cNvSpPr>
            <a:spLocks noChangeArrowheads="1"/>
          </p:cNvSpPr>
          <p:nvPr/>
        </p:nvSpPr>
        <p:spPr bwMode="auto">
          <a:xfrm>
            <a:off x="251520" y="5929331"/>
            <a:ext cx="4177604" cy="374571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 lIns="54000" rIns="54000" anchor="ctr">
            <a:spAutoFit/>
          </a:bodyPr>
          <a:lstStyle/>
          <a:p>
            <a:pPr algn="just"/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К первоначальному плану на </a:t>
            </a:r>
            <a:r>
              <a:rPr lang="ru-RU" alt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25" name="AutoShape 56"/>
          <p:cNvSpPr>
            <a:spLocks noChangeArrowheads="1"/>
          </p:cNvSpPr>
          <p:nvPr/>
        </p:nvSpPr>
        <p:spPr bwMode="auto">
          <a:xfrm>
            <a:off x="251520" y="1950621"/>
            <a:ext cx="1590415" cy="1021556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54000" rIns="54000" anchor="ctr">
            <a:spAutoFit/>
          </a:bodyPr>
          <a:lstStyle/>
          <a:p>
            <a:pPr algn="ctr"/>
            <a:r>
              <a:rPr lang="ru-RU" alt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</a:p>
          <a:p>
            <a:pPr algn="ctr"/>
            <a:r>
              <a:rPr lang="ru-RU" alt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532,4</a:t>
            </a:r>
          </a:p>
          <a:p>
            <a:pPr algn="ctr"/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(18,0%)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utoShape 56"/>
          <p:cNvSpPr>
            <a:spLocks noChangeArrowheads="1"/>
          </p:cNvSpPr>
          <p:nvPr/>
        </p:nvSpPr>
        <p:spPr bwMode="auto">
          <a:xfrm>
            <a:off x="6429388" y="2629202"/>
            <a:ext cx="2463092" cy="1021556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54000" rIns="5400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alt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Субсидии, </a:t>
            </a:r>
            <a:r>
              <a:rPr lang="ru-RU" alt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</a:p>
          <a:p>
            <a:pPr algn="ctr" eaLnBrk="1" hangingPunct="1">
              <a:spcBef>
                <a:spcPts val="0"/>
              </a:spcBef>
            </a:pPr>
            <a:r>
              <a:rPr lang="ru-RU" alt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2 421,1</a:t>
            </a:r>
          </a:p>
          <a:p>
            <a:pPr algn="ctr" eaLnBrk="1" hangingPunct="1">
              <a:spcBef>
                <a:spcPts val="0"/>
              </a:spcBef>
            </a:pP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(82,0%)</a:t>
            </a:r>
            <a:endParaRPr lang="ru-RU" alt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8" name="Line 9"/>
          <p:cNvSpPr>
            <a:spLocks noChangeShapeType="1"/>
          </p:cNvSpPr>
          <p:nvPr/>
        </p:nvSpPr>
        <p:spPr bwMode="auto">
          <a:xfrm flipV="1">
            <a:off x="5786446" y="3213202"/>
            <a:ext cx="1214446" cy="71438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 type="oval" w="med" len="med"/>
            <a:tailEnd type="oval" w="med" len="med"/>
          </a:ln>
        </p:spPr>
        <p:txBody>
          <a:bodyPr lIns="54000" rIns="54000"/>
          <a:lstStyle/>
          <a:p>
            <a:endParaRPr lang="ru-RU"/>
          </a:p>
        </p:txBody>
      </p:sp>
      <p:sp>
        <p:nvSpPr>
          <p:cNvPr id="5126" name="Line 7"/>
          <p:cNvSpPr>
            <a:spLocks noChangeShapeType="1"/>
          </p:cNvSpPr>
          <p:nvPr/>
        </p:nvSpPr>
        <p:spPr bwMode="auto">
          <a:xfrm>
            <a:off x="1763688" y="2561709"/>
            <a:ext cx="1675581" cy="461545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 type="oval" w="med" len="med"/>
            <a:tailEnd type="oval" w="med" len="med"/>
          </a:ln>
        </p:spPr>
        <p:txBody>
          <a:bodyPr lIns="54000" rIns="54000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44000">
              <a:schemeClr val="accent1">
                <a:shade val="67500"/>
                <a:satMod val="115000"/>
                <a:alpha val="2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9807"/>
            <a:ext cx="8737806" cy="100010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Расходы,</a:t>
            </a:r>
            <a:r>
              <a:rPr lang="en-US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планируемые на реализацию региональных проектов,</a:t>
            </a:r>
            <a:r>
              <a:rPr lang="en-US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направленных на достижение соответствующих результатов реализации федеральных проектов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ine 16"/>
          <p:cNvSpPr>
            <a:spLocks noChangeShapeType="1"/>
          </p:cNvSpPr>
          <p:nvPr/>
        </p:nvSpPr>
        <p:spPr bwMode="auto">
          <a:xfrm>
            <a:off x="4499992" y="2225074"/>
            <a:ext cx="0" cy="4372278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/>
          </a:p>
        </p:txBody>
      </p:sp>
      <p:sp>
        <p:nvSpPr>
          <p:cNvPr id="7" name="AutoShape 56"/>
          <p:cNvSpPr>
            <a:spLocks noChangeArrowheads="1"/>
          </p:cNvSpPr>
          <p:nvPr/>
        </p:nvSpPr>
        <p:spPr bwMode="auto">
          <a:xfrm>
            <a:off x="268335" y="1326956"/>
            <a:ext cx="4000528" cy="646986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54000" rIns="5400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alt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Первоначальный бюджет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 -</a:t>
            </a:r>
            <a:endParaRPr lang="ru-RU" alt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</a:pPr>
            <a:r>
              <a:rPr lang="ru-RU" alt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4,4 млн рублей</a:t>
            </a:r>
            <a:endParaRPr lang="ru-RU" altLang="ru-RU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56"/>
          <p:cNvSpPr>
            <a:spLocks noChangeArrowheads="1"/>
          </p:cNvSpPr>
          <p:nvPr/>
        </p:nvSpPr>
        <p:spPr bwMode="auto">
          <a:xfrm>
            <a:off x="4702476" y="1341854"/>
            <a:ext cx="4214842" cy="646986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54000" rIns="5400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alt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Первоначальный бюджет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2020 год  -</a:t>
            </a:r>
            <a:endParaRPr lang="ru-RU" alt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</a:pPr>
            <a:r>
              <a:rPr lang="ru-RU" alt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235,3 млн рублей</a:t>
            </a:r>
            <a:endParaRPr lang="ru-RU" altLang="ru-RU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79512" y="2132856"/>
            <a:ext cx="4178174" cy="583897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54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0"/>
              </a:spcBef>
            </a:pPr>
            <a:r>
              <a:rPr lang="ru-RU" alt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altLang="ru-RU" sz="1400" b="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«Формирование комфортной городской среды»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4652594" y="2125023"/>
            <a:ext cx="4253669" cy="583897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54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0"/>
              </a:spcBef>
            </a:pPr>
            <a:r>
              <a:rPr lang="ru-RU" alt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altLang="ru-RU" sz="1400" b="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«Формирование комфортной городской среды»</a:t>
            </a: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4668618" y="4990703"/>
            <a:ext cx="4378796" cy="886569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54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0"/>
              </a:spcBef>
            </a:pPr>
            <a:r>
              <a:rPr lang="ru-RU" alt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altLang="ru-RU" sz="1400" b="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«Чистая страна»: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-рекультивация земельных участков, нарушенных размещением твердых коммунальных отходов и ликвидация объектов накопления экологического вреда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4668618" y="2630989"/>
            <a:ext cx="4378796" cy="1806123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54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0"/>
              </a:spcBef>
            </a:pPr>
            <a:r>
              <a:rPr lang="ru-RU" alt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1400" b="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«Современная школа»: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материально-технической базы для реализации основных и дополнительных общеобразовательных программ цифрового и гуманитарного профилей в общеобразовательных организациях, расположенных в сельской местности и малых городах;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-оборудование пунктов проведения экзаменов итоговой аттестации образовательных программ среднего общего образования</a:t>
            </a: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4684642" y="4437112"/>
            <a:ext cx="4378796" cy="598537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54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0"/>
              </a:spcBef>
            </a:pPr>
            <a:r>
              <a:rPr lang="ru-RU" alt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altLang="ru-RU" sz="1400" b="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«Финансовая поддержка семей при рождении детей»</a:t>
            </a: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4703667" y="5885824"/>
            <a:ext cx="4378796" cy="886569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54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0"/>
              </a:spcBef>
            </a:pPr>
            <a:r>
              <a:rPr lang="ru-RU" alt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altLang="ru-RU" sz="1400" b="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«Чистая вода»:</a:t>
            </a:r>
            <a:endParaRPr lang="ru-RU" altLang="ru-RU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0"/>
              </a:spcBef>
            </a:pP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-строительство и реконструкция (модернизация)  объектов питьевого водоснабжения</a:t>
            </a: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xmlns="" val="1948930261"/>
              </p:ext>
            </p:extLst>
          </p:nvPr>
        </p:nvGraphicFramePr>
        <p:xfrm>
          <a:off x="457200" y="3160632"/>
          <a:ext cx="2928958" cy="2648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B0F0"/>
            </a:gs>
            <a:gs pos="44000">
              <a:schemeClr val="accent1">
                <a:shade val="67500"/>
                <a:satMod val="115000"/>
                <a:alpha val="2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21"/>
          <p:cNvSpPr txBox="1">
            <a:spLocks noChangeArrowheads="1"/>
          </p:cNvSpPr>
          <p:nvPr/>
        </p:nvSpPr>
        <p:spPr bwMode="auto">
          <a:xfrm>
            <a:off x="251520" y="0"/>
            <a:ext cx="8640960" cy="120032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ctr" eaLnBrk="1" hangingPunct="1"/>
            <a:r>
              <a:rPr lang="ru-RU" alt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Озерского городского </a:t>
            </a:r>
            <a:r>
              <a:rPr lang="ru-RU" alt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</a:p>
          <a:p>
            <a:pPr algn="ctr" eaLnBrk="1" hangingPunct="1"/>
            <a:r>
              <a:rPr lang="ru-RU" alt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«Социальная политика»</a:t>
            </a:r>
          </a:p>
          <a:p>
            <a:pPr algn="ctr" eaLnBrk="1" hangingPunct="1"/>
            <a:r>
              <a:rPr lang="ru-RU" alt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2020-2022 </a:t>
            </a:r>
            <a:r>
              <a:rPr lang="ru-RU" alt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</a:p>
        </p:txBody>
      </p:sp>
      <p:sp>
        <p:nvSpPr>
          <p:cNvPr id="6148" name="Text Box 35"/>
          <p:cNvSpPr txBox="1">
            <a:spLocks noChangeArrowheads="1"/>
          </p:cNvSpPr>
          <p:nvPr/>
        </p:nvSpPr>
        <p:spPr bwMode="auto">
          <a:xfrm>
            <a:off x="7668344" y="1188021"/>
            <a:ext cx="1347087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  <p:graphicFrame>
        <p:nvGraphicFramePr>
          <p:cNvPr id="28" name="Object 36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xmlns="" val="3154288739"/>
              </p:ext>
            </p:extLst>
          </p:nvPr>
        </p:nvGraphicFramePr>
        <p:xfrm>
          <a:off x="-108520" y="1148114"/>
          <a:ext cx="6500858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149" name="AutoShape 38"/>
          <p:cNvSpPr>
            <a:spLocks noChangeArrowheads="1"/>
          </p:cNvSpPr>
          <p:nvPr/>
        </p:nvSpPr>
        <p:spPr bwMode="auto">
          <a:xfrm>
            <a:off x="1463116" y="1362428"/>
            <a:ext cx="1251496" cy="69842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54000" rIns="54000" anchor="ctr"/>
          <a:lstStyle/>
          <a:p>
            <a:pPr eaLnBrk="1" hangingPunct="1"/>
            <a:endParaRPr lang="ru-RU" altLang="ru-RU"/>
          </a:p>
        </p:txBody>
      </p:sp>
      <p:sp>
        <p:nvSpPr>
          <p:cNvPr id="6150" name="AutoShape 39"/>
          <p:cNvSpPr>
            <a:spLocks noChangeArrowheads="1"/>
          </p:cNvSpPr>
          <p:nvPr/>
        </p:nvSpPr>
        <p:spPr bwMode="auto">
          <a:xfrm>
            <a:off x="1907705" y="2282002"/>
            <a:ext cx="1378412" cy="64294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54000" rIns="54000" anchor="ctr"/>
          <a:lstStyle/>
          <a:p>
            <a:pPr eaLnBrk="1" hangingPunct="1"/>
            <a:endParaRPr lang="ru-RU" altLang="ru-RU"/>
          </a:p>
        </p:txBody>
      </p:sp>
      <p:sp>
        <p:nvSpPr>
          <p:cNvPr id="6151" name="AutoShape 40"/>
          <p:cNvSpPr>
            <a:spLocks noChangeArrowheads="1"/>
          </p:cNvSpPr>
          <p:nvPr/>
        </p:nvSpPr>
        <p:spPr bwMode="auto">
          <a:xfrm>
            <a:off x="2786050" y="3148378"/>
            <a:ext cx="1426506" cy="71438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54000" rIns="54000" anchor="ctr"/>
          <a:lstStyle/>
          <a:p>
            <a:pPr eaLnBrk="1" hangingPunct="1"/>
            <a:endParaRPr lang="ru-RU" altLang="ru-RU"/>
          </a:p>
        </p:txBody>
      </p:sp>
      <p:sp>
        <p:nvSpPr>
          <p:cNvPr id="6152" name="Text Box 41"/>
          <p:cNvSpPr txBox="1">
            <a:spLocks noChangeArrowheads="1"/>
          </p:cNvSpPr>
          <p:nvPr/>
        </p:nvSpPr>
        <p:spPr bwMode="auto">
          <a:xfrm>
            <a:off x="1714480" y="1547500"/>
            <a:ext cx="785818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+0,5%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3" name="Text Box 42"/>
          <p:cNvSpPr txBox="1">
            <a:spLocks noChangeArrowheads="1"/>
          </p:cNvSpPr>
          <p:nvPr/>
        </p:nvSpPr>
        <p:spPr bwMode="auto">
          <a:xfrm>
            <a:off x="2214546" y="2402750"/>
            <a:ext cx="785818" cy="3698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+2,0%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4" name="Text Box 43"/>
          <p:cNvSpPr txBox="1">
            <a:spLocks noChangeArrowheads="1"/>
          </p:cNvSpPr>
          <p:nvPr/>
        </p:nvSpPr>
        <p:spPr bwMode="auto">
          <a:xfrm>
            <a:off x="3138680" y="3338854"/>
            <a:ext cx="857256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+1,4%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5" name="Text Box 44"/>
          <p:cNvSpPr txBox="1">
            <a:spLocks noChangeArrowheads="1"/>
          </p:cNvSpPr>
          <p:nvPr/>
        </p:nvSpPr>
        <p:spPr bwMode="auto">
          <a:xfrm>
            <a:off x="4500562" y="3303802"/>
            <a:ext cx="785818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705,1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6" name="Text Box 45"/>
          <p:cNvSpPr txBox="1">
            <a:spLocks noChangeArrowheads="1"/>
          </p:cNvSpPr>
          <p:nvPr/>
        </p:nvSpPr>
        <p:spPr bwMode="auto">
          <a:xfrm>
            <a:off x="3000364" y="1553812"/>
            <a:ext cx="1084531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682,2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7" name="Text Box 46"/>
          <p:cNvSpPr txBox="1">
            <a:spLocks noChangeArrowheads="1"/>
          </p:cNvSpPr>
          <p:nvPr/>
        </p:nvSpPr>
        <p:spPr bwMode="auto">
          <a:xfrm>
            <a:off x="3500430" y="2418809"/>
            <a:ext cx="714379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695,6</a:t>
            </a:r>
          </a:p>
        </p:txBody>
      </p:sp>
      <p:sp>
        <p:nvSpPr>
          <p:cNvPr id="6160" name="Text Box 50"/>
          <p:cNvSpPr txBox="1">
            <a:spLocks noChangeArrowheads="1"/>
          </p:cNvSpPr>
          <p:nvPr/>
        </p:nvSpPr>
        <p:spPr bwMode="auto">
          <a:xfrm>
            <a:off x="1476375" y="4868863"/>
            <a:ext cx="4464050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altLang="ru-RU" sz="2000">
              <a:latin typeface="Arial" charset="0"/>
            </a:endParaRPr>
          </a:p>
        </p:txBody>
      </p:sp>
      <p:sp>
        <p:nvSpPr>
          <p:cNvPr id="6165" name="AutoShape 56"/>
          <p:cNvSpPr>
            <a:spLocks noChangeArrowheads="1"/>
          </p:cNvSpPr>
          <p:nvPr/>
        </p:nvSpPr>
        <p:spPr bwMode="auto">
          <a:xfrm>
            <a:off x="395287" y="4714885"/>
            <a:ext cx="8390865" cy="850724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54000" rIns="54000" anchor="ctr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ru-RU" alt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alt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 социальной поддержки отдельным категориям граждан в целях повышения адресности социальной поддержки, в том числе в рамках </a:t>
            </a:r>
            <a:r>
              <a:rPr lang="ru-RU" alt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</a:t>
            </a:r>
            <a:r>
              <a:rPr lang="ru-RU" alt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«Поддержка социально ориентированных некоммерческих организаций Озерского городского округа»</a:t>
            </a:r>
          </a:p>
        </p:txBody>
      </p:sp>
      <p:sp>
        <p:nvSpPr>
          <p:cNvPr id="29" name="AutoShape 56"/>
          <p:cNvSpPr>
            <a:spLocks noChangeArrowheads="1"/>
          </p:cNvSpPr>
          <p:nvPr/>
        </p:nvSpPr>
        <p:spPr bwMode="auto">
          <a:xfrm>
            <a:off x="395286" y="5681189"/>
            <a:ext cx="8390865" cy="340519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54000" rIns="54000" anchor="ctr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Приобретения </a:t>
            </a:r>
            <a:r>
              <a:rPr lang="ru-RU" alt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жилых помещений для детей-сирот </a:t>
            </a:r>
          </a:p>
        </p:txBody>
      </p:sp>
      <p:sp>
        <p:nvSpPr>
          <p:cNvPr id="30" name="AutoShape 56"/>
          <p:cNvSpPr>
            <a:spLocks noChangeArrowheads="1"/>
          </p:cNvSpPr>
          <p:nvPr/>
        </p:nvSpPr>
        <p:spPr bwMode="auto">
          <a:xfrm>
            <a:off x="395286" y="6143644"/>
            <a:ext cx="8390865" cy="578882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54000" rIns="54000" anchor="ctr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ru-RU" alt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</a:t>
            </a:r>
            <a:r>
              <a:rPr lang="ru-RU" alt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 молодым семьям на приобретение жилого помещения эконом-класса или создание объекта индивидуального жилищного строительства </a:t>
            </a:r>
            <a:r>
              <a:rPr lang="ru-RU" alt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эконом-класса </a:t>
            </a:r>
            <a:endParaRPr lang="ru-RU" altLang="ru-RU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56"/>
          <p:cNvSpPr>
            <a:spLocks noChangeArrowheads="1"/>
          </p:cNvSpPr>
          <p:nvPr/>
        </p:nvSpPr>
        <p:spPr bwMode="auto">
          <a:xfrm>
            <a:off x="395285" y="4293096"/>
            <a:ext cx="8390865" cy="340519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54000" rIns="54000" anchor="ctr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alt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социальной защиты населения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4371041" y="2074259"/>
            <a:ext cx="4074072" cy="2172443"/>
            <a:chOff x="4371041" y="2074259"/>
            <a:chExt cx="4074072" cy="217244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685099">
              <a:off x="4371041" y="2074259"/>
              <a:ext cx="4074072" cy="1591027"/>
            </a:xfrm>
            <a:prstGeom prst="rect">
              <a:avLst/>
            </a:prstGeom>
            <a:noFill/>
          </p:spPr>
        </p:pic>
        <p:sp>
          <p:nvSpPr>
            <p:cNvPr id="10" name="Прямоугольник 9"/>
            <p:cNvSpPr/>
            <p:nvPr/>
          </p:nvSpPr>
          <p:spPr bwMode="auto">
            <a:xfrm rot="2605363">
              <a:off x="5419741" y="2811223"/>
              <a:ext cx="2629974" cy="369332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54000" tIns="45720" rIns="54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</a:t>
              </a:r>
            </a:p>
          </p:txBody>
        </p:sp>
        <p:sp>
          <p:nvSpPr>
            <p:cNvPr id="32" name="Прямоугольник 31"/>
            <p:cNvSpPr/>
            <p:nvPr/>
          </p:nvSpPr>
          <p:spPr bwMode="auto">
            <a:xfrm rot="2711468">
              <a:off x="6138146" y="3311344"/>
              <a:ext cx="1501385" cy="369332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54000" tIns="45720" rIns="54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направления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B0F0"/>
            </a:gs>
            <a:gs pos="44000">
              <a:schemeClr val="accent1">
                <a:shade val="67500"/>
                <a:satMod val="115000"/>
                <a:alpha val="2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92"/>
          <p:cNvSpPr txBox="1">
            <a:spLocks noChangeArrowheads="1"/>
          </p:cNvSpPr>
          <p:nvPr/>
        </p:nvSpPr>
        <p:spPr bwMode="auto">
          <a:xfrm>
            <a:off x="642910" y="260350"/>
            <a:ext cx="8105803" cy="101566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Отраслевая структура расходов </a:t>
            </a:r>
            <a:r>
              <a:rPr lang="ru-RU" alt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endParaRPr lang="en-US" altLang="ru-RU" sz="240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</a:t>
            </a:r>
            <a:r>
              <a:rPr lang="ru-RU" alt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graphicFrame>
        <p:nvGraphicFramePr>
          <p:cNvPr id="55" name="Object 95"/>
          <p:cNvGraphicFramePr>
            <a:graphicFrameLocks noGrp="1" noChangeAspect="1"/>
          </p:cNvGraphicFramePr>
          <p:nvPr>
            <p:ph/>
          </p:nvPr>
        </p:nvGraphicFramePr>
        <p:xfrm>
          <a:off x="1928794" y="2428868"/>
          <a:ext cx="7564438" cy="3587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2" name="Text Box 97"/>
          <p:cNvSpPr txBox="1">
            <a:spLocks noChangeArrowheads="1"/>
          </p:cNvSpPr>
          <p:nvPr/>
        </p:nvSpPr>
        <p:spPr bwMode="auto">
          <a:xfrm>
            <a:off x="7164388" y="1214422"/>
            <a:ext cx="1800225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alt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  <p:sp>
        <p:nvSpPr>
          <p:cNvPr id="7173" name="Line 101"/>
          <p:cNvSpPr>
            <a:spLocks noChangeShapeType="1"/>
          </p:cNvSpPr>
          <p:nvPr/>
        </p:nvSpPr>
        <p:spPr bwMode="auto">
          <a:xfrm flipV="1">
            <a:off x="5857884" y="2500306"/>
            <a:ext cx="0" cy="86360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/>
          </a:p>
        </p:txBody>
      </p:sp>
      <p:sp>
        <p:nvSpPr>
          <p:cNvPr id="7174" name="Line 102"/>
          <p:cNvSpPr>
            <a:spLocks noChangeShapeType="1"/>
          </p:cNvSpPr>
          <p:nvPr/>
        </p:nvSpPr>
        <p:spPr bwMode="auto">
          <a:xfrm flipH="1">
            <a:off x="5857884" y="2500306"/>
            <a:ext cx="2376487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/>
          </a:p>
        </p:txBody>
      </p:sp>
      <p:sp>
        <p:nvSpPr>
          <p:cNvPr id="7175" name="Line 104"/>
          <p:cNvSpPr>
            <a:spLocks noChangeShapeType="1"/>
          </p:cNvSpPr>
          <p:nvPr/>
        </p:nvSpPr>
        <p:spPr bwMode="auto">
          <a:xfrm flipV="1">
            <a:off x="5072066" y="2000240"/>
            <a:ext cx="0" cy="1439863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/>
          </a:p>
        </p:txBody>
      </p:sp>
      <p:sp>
        <p:nvSpPr>
          <p:cNvPr id="7176" name="Line 105"/>
          <p:cNvSpPr>
            <a:spLocks noChangeShapeType="1"/>
          </p:cNvSpPr>
          <p:nvPr/>
        </p:nvSpPr>
        <p:spPr bwMode="auto">
          <a:xfrm flipH="1">
            <a:off x="3500430" y="2000240"/>
            <a:ext cx="1584325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/>
          </a:p>
        </p:txBody>
      </p:sp>
      <p:sp>
        <p:nvSpPr>
          <p:cNvPr id="7177" name="Line 106"/>
          <p:cNvSpPr>
            <a:spLocks noChangeShapeType="1"/>
          </p:cNvSpPr>
          <p:nvPr/>
        </p:nvSpPr>
        <p:spPr bwMode="auto">
          <a:xfrm flipV="1">
            <a:off x="4214810" y="2857496"/>
            <a:ext cx="0" cy="720725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/>
          </a:p>
        </p:txBody>
      </p:sp>
      <p:sp>
        <p:nvSpPr>
          <p:cNvPr id="7178" name="Line 107"/>
          <p:cNvSpPr>
            <a:spLocks noChangeShapeType="1"/>
          </p:cNvSpPr>
          <p:nvPr/>
        </p:nvSpPr>
        <p:spPr bwMode="auto">
          <a:xfrm flipH="1">
            <a:off x="2285984" y="2857496"/>
            <a:ext cx="1944687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/>
          </a:p>
        </p:txBody>
      </p:sp>
      <p:sp>
        <p:nvSpPr>
          <p:cNvPr id="7179" name="Line 108"/>
          <p:cNvSpPr>
            <a:spLocks noChangeShapeType="1"/>
          </p:cNvSpPr>
          <p:nvPr/>
        </p:nvSpPr>
        <p:spPr bwMode="auto">
          <a:xfrm flipV="1">
            <a:off x="3786182" y="3357562"/>
            <a:ext cx="0" cy="503237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/>
          </a:p>
        </p:txBody>
      </p:sp>
      <p:sp>
        <p:nvSpPr>
          <p:cNvPr id="7180" name="Line 109"/>
          <p:cNvSpPr>
            <a:spLocks noChangeShapeType="1"/>
          </p:cNvSpPr>
          <p:nvPr/>
        </p:nvSpPr>
        <p:spPr bwMode="auto">
          <a:xfrm flipH="1">
            <a:off x="5572132" y="6357958"/>
            <a:ext cx="1152525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/>
          </a:p>
        </p:txBody>
      </p:sp>
      <p:sp>
        <p:nvSpPr>
          <p:cNvPr id="7182" name="Line 111"/>
          <p:cNvSpPr>
            <a:spLocks noChangeShapeType="1"/>
          </p:cNvSpPr>
          <p:nvPr/>
        </p:nvSpPr>
        <p:spPr bwMode="auto">
          <a:xfrm flipH="1">
            <a:off x="6215074" y="3200412"/>
            <a:ext cx="1214446" cy="12564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/>
          </a:p>
        </p:txBody>
      </p:sp>
      <p:sp>
        <p:nvSpPr>
          <p:cNvPr id="7183" name="Line 113"/>
          <p:cNvSpPr>
            <a:spLocks noChangeShapeType="1"/>
          </p:cNvSpPr>
          <p:nvPr/>
        </p:nvSpPr>
        <p:spPr bwMode="auto">
          <a:xfrm>
            <a:off x="5572132" y="4572008"/>
            <a:ext cx="0" cy="1800225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/>
          </a:p>
        </p:txBody>
      </p:sp>
      <p:sp>
        <p:nvSpPr>
          <p:cNvPr id="7184" name="Line 114"/>
          <p:cNvSpPr>
            <a:spLocks noChangeShapeType="1"/>
          </p:cNvSpPr>
          <p:nvPr/>
        </p:nvSpPr>
        <p:spPr bwMode="auto">
          <a:xfrm>
            <a:off x="1643042" y="3357562"/>
            <a:ext cx="2160587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/>
          </a:p>
        </p:txBody>
      </p:sp>
      <p:sp>
        <p:nvSpPr>
          <p:cNvPr id="7185" name="Line 115"/>
          <p:cNvSpPr>
            <a:spLocks noChangeShapeType="1"/>
          </p:cNvSpPr>
          <p:nvPr/>
        </p:nvSpPr>
        <p:spPr bwMode="auto">
          <a:xfrm>
            <a:off x="5786446" y="4572008"/>
            <a:ext cx="0" cy="935037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/>
          </a:p>
        </p:txBody>
      </p:sp>
      <p:sp>
        <p:nvSpPr>
          <p:cNvPr id="7186" name="Line 116"/>
          <p:cNvSpPr>
            <a:spLocks noChangeShapeType="1"/>
          </p:cNvSpPr>
          <p:nvPr/>
        </p:nvSpPr>
        <p:spPr bwMode="auto">
          <a:xfrm>
            <a:off x="5786446" y="5500702"/>
            <a:ext cx="1008062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/>
          </a:p>
        </p:txBody>
      </p:sp>
      <p:sp>
        <p:nvSpPr>
          <p:cNvPr id="7187" name="Line 117"/>
          <p:cNvSpPr>
            <a:spLocks noChangeShapeType="1"/>
          </p:cNvSpPr>
          <p:nvPr/>
        </p:nvSpPr>
        <p:spPr bwMode="auto">
          <a:xfrm>
            <a:off x="7429520" y="4214818"/>
            <a:ext cx="1511300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/>
          </a:p>
        </p:txBody>
      </p:sp>
      <p:sp>
        <p:nvSpPr>
          <p:cNvPr id="7188" name="Text Box 118"/>
          <p:cNvSpPr txBox="1">
            <a:spLocks noChangeArrowheads="1"/>
          </p:cNvSpPr>
          <p:nvPr/>
        </p:nvSpPr>
        <p:spPr bwMode="auto">
          <a:xfrm>
            <a:off x="7786710" y="3571876"/>
            <a:ext cx="1357290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</p:txBody>
      </p:sp>
      <p:sp>
        <p:nvSpPr>
          <p:cNvPr id="7189" name="Text Box 120"/>
          <p:cNvSpPr txBox="1">
            <a:spLocks noChangeArrowheads="1"/>
          </p:cNvSpPr>
          <p:nvPr/>
        </p:nvSpPr>
        <p:spPr bwMode="auto">
          <a:xfrm>
            <a:off x="8107802" y="3857628"/>
            <a:ext cx="928694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915,2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0" name="Text Box 121"/>
          <p:cNvSpPr txBox="1">
            <a:spLocks noChangeArrowheads="1"/>
          </p:cNvSpPr>
          <p:nvPr/>
        </p:nvSpPr>
        <p:spPr bwMode="auto">
          <a:xfrm>
            <a:off x="8374931" y="4173028"/>
            <a:ext cx="747564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50,3%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1" name="Text Box 122"/>
          <p:cNvSpPr txBox="1">
            <a:spLocks noChangeArrowheads="1"/>
          </p:cNvSpPr>
          <p:nvPr/>
        </p:nvSpPr>
        <p:spPr bwMode="auto">
          <a:xfrm>
            <a:off x="6500826" y="1714488"/>
            <a:ext cx="2357454" cy="73866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Обслуживание государственного и муниципального долга</a:t>
            </a:r>
          </a:p>
        </p:txBody>
      </p:sp>
      <p:sp>
        <p:nvSpPr>
          <p:cNvPr id="7192" name="Text Box 123"/>
          <p:cNvSpPr txBox="1">
            <a:spLocks noChangeArrowheads="1"/>
          </p:cNvSpPr>
          <p:nvPr/>
        </p:nvSpPr>
        <p:spPr bwMode="auto">
          <a:xfrm>
            <a:off x="5929322" y="2143116"/>
            <a:ext cx="642942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,2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3" name="Text Box 124"/>
          <p:cNvSpPr txBox="1">
            <a:spLocks noChangeArrowheads="1"/>
          </p:cNvSpPr>
          <p:nvPr/>
        </p:nvSpPr>
        <p:spPr bwMode="auto">
          <a:xfrm rot="10800000" flipV="1">
            <a:off x="5929321" y="2452445"/>
            <a:ext cx="857254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0,3%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4" name="Text Box 125"/>
          <p:cNvSpPr txBox="1">
            <a:spLocks noChangeArrowheads="1"/>
          </p:cNvSpPr>
          <p:nvPr/>
        </p:nvSpPr>
        <p:spPr bwMode="auto">
          <a:xfrm>
            <a:off x="2357422" y="1785926"/>
            <a:ext cx="936625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ЖКХ</a:t>
            </a:r>
          </a:p>
        </p:txBody>
      </p:sp>
      <p:sp>
        <p:nvSpPr>
          <p:cNvPr id="7195" name="Text Box 126"/>
          <p:cNvSpPr txBox="1">
            <a:spLocks noChangeArrowheads="1"/>
          </p:cNvSpPr>
          <p:nvPr/>
        </p:nvSpPr>
        <p:spPr bwMode="auto">
          <a:xfrm>
            <a:off x="3492500" y="1643050"/>
            <a:ext cx="1293814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428,1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6" name="Text Box 127"/>
          <p:cNvSpPr txBox="1">
            <a:spLocks noChangeArrowheads="1"/>
          </p:cNvSpPr>
          <p:nvPr/>
        </p:nvSpPr>
        <p:spPr bwMode="auto">
          <a:xfrm>
            <a:off x="3625034" y="1964865"/>
            <a:ext cx="1000132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11,3%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7" name="Text Box 128"/>
          <p:cNvSpPr txBox="1">
            <a:spLocks noChangeArrowheads="1"/>
          </p:cNvSpPr>
          <p:nvPr/>
        </p:nvSpPr>
        <p:spPr bwMode="auto">
          <a:xfrm>
            <a:off x="1214414" y="2428868"/>
            <a:ext cx="1571635" cy="52322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ts val="0"/>
              </a:spcBef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Национальная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400" dirty="0" smtClean="0">
                <a:latin typeface="Arial" charset="0"/>
              </a:rPr>
              <a:t>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экономика</a:t>
            </a:r>
          </a:p>
        </p:txBody>
      </p:sp>
      <p:sp>
        <p:nvSpPr>
          <p:cNvPr id="7198" name="Text Box 129"/>
          <p:cNvSpPr txBox="1">
            <a:spLocks noChangeArrowheads="1"/>
          </p:cNvSpPr>
          <p:nvPr/>
        </p:nvSpPr>
        <p:spPr bwMode="auto">
          <a:xfrm>
            <a:off x="2857488" y="2500306"/>
            <a:ext cx="850937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192,8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9" name="Text Box 130"/>
          <p:cNvSpPr txBox="1">
            <a:spLocks noChangeArrowheads="1"/>
          </p:cNvSpPr>
          <p:nvPr/>
        </p:nvSpPr>
        <p:spPr bwMode="auto">
          <a:xfrm>
            <a:off x="3143240" y="2857496"/>
            <a:ext cx="785818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,1%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00" name="Text Box 131"/>
          <p:cNvSpPr txBox="1">
            <a:spLocks noChangeArrowheads="1"/>
          </p:cNvSpPr>
          <p:nvPr/>
        </p:nvSpPr>
        <p:spPr bwMode="auto">
          <a:xfrm>
            <a:off x="571472" y="3071810"/>
            <a:ext cx="1500198" cy="52322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ts val="0"/>
              </a:spcBef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Культура, </a:t>
            </a:r>
            <a:endParaRPr lang="ru-RU" alt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0"/>
              </a:spcBef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кинематография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01" name="Text Box 132"/>
          <p:cNvSpPr txBox="1">
            <a:spLocks noChangeArrowheads="1"/>
          </p:cNvSpPr>
          <p:nvPr/>
        </p:nvSpPr>
        <p:spPr bwMode="auto">
          <a:xfrm>
            <a:off x="2214546" y="3000372"/>
            <a:ext cx="857256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84,2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02" name="Text Box 133"/>
          <p:cNvSpPr txBox="1">
            <a:spLocks noChangeArrowheads="1"/>
          </p:cNvSpPr>
          <p:nvPr/>
        </p:nvSpPr>
        <p:spPr bwMode="auto">
          <a:xfrm>
            <a:off x="2500298" y="3349431"/>
            <a:ext cx="857256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7,5%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03" name="Line 134"/>
          <p:cNvSpPr>
            <a:spLocks noChangeShapeType="1"/>
          </p:cNvSpPr>
          <p:nvPr/>
        </p:nvSpPr>
        <p:spPr bwMode="auto">
          <a:xfrm>
            <a:off x="3929058" y="4714884"/>
            <a:ext cx="0" cy="504825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/>
          </a:p>
        </p:txBody>
      </p:sp>
      <p:sp>
        <p:nvSpPr>
          <p:cNvPr id="7204" name="Line 135"/>
          <p:cNvSpPr>
            <a:spLocks noChangeShapeType="1"/>
          </p:cNvSpPr>
          <p:nvPr/>
        </p:nvSpPr>
        <p:spPr bwMode="auto">
          <a:xfrm>
            <a:off x="2000232" y="4357694"/>
            <a:ext cx="1511300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/>
          </a:p>
        </p:txBody>
      </p:sp>
      <p:sp>
        <p:nvSpPr>
          <p:cNvPr id="7205" name="Text Box 136"/>
          <p:cNvSpPr txBox="1">
            <a:spLocks noChangeArrowheads="1"/>
          </p:cNvSpPr>
          <p:nvPr/>
        </p:nvSpPr>
        <p:spPr bwMode="auto">
          <a:xfrm>
            <a:off x="0" y="4071942"/>
            <a:ext cx="2071671" cy="52322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Общегосударственные вопросы</a:t>
            </a:r>
          </a:p>
        </p:txBody>
      </p:sp>
      <p:sp>
        <p:nvSpPr>
          <p:cNvPr id="7206" name="Text Box 137"/>
          <p:cNvSpPr txBox="1">
            <a:spLocks noChangeArrowheads="1"/>
          </p:cNvSpPr>
          <p:nvPr/>
        </p:nvSpPr>
        <p:spPr bwMode="auto">
          <a:xfrm>
            <a:off x="2500298" y="4357694"/>
            <a:ext cx="928694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07" name="Text Box 138"/>
          <p:cNvSpPr txBox="1">
            <a:spLocks noChangeArrowheads="1"/>
          </p:cNvSpPr>
          <p:nvPr/>
        </p:nvSpPr>
        <p:spPr bwMode="auto">
          <a:xfrm>
            <a:off x="2214546" y="4001193"/>
            <a:ext cx="928694" cy="3667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171,6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08" name="Line 139"/>
          <p:cNvSpPr>
            <a:spLocks noChangeShapeType="1"/>
          </p:cNvSpPr>
          <p:nvPr/>
        </p:nvSpPr>
        <p:spPr bwMode="auto">
          <a:xfrm flipH="1">
            <a:off x="2500298" y="5214950"/>
            <a:ext cx="1439862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/>
          </a:p>
        </p:txBody>
      </p:sp>
      <p:sp>
        <p:nvSpPr>
          <p:cNvPr id="7209" name="Text Box 140"/>
          <p:cNvSpPr txBox="1">
            <a:spLocks noChangeArrowheads="1"/>
          </p:cNvSpPr>
          <p:nvPr/>
        </p:nvSpPr>
        <p:spPr bwMode="auto">
          <a:xfrm rot="10800000" flipV="1">
            <a:off x="285720" y="4968533"/>
            <a:ext cx="2071702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</a:p>
        </p:txBody>
      </p:sp>
      <p:sp>
        <p:nvSpPr>
          <p:cNvPr id="7210" name="Text Box 141"/>
          <p:cNvSpPr txBox="1">
            <a:spLocks noChangeArrowheads="1"/>
          </p:cNvSpPr>
          <p:nvPr/>
        </p:nvSpPr>
        <p:spPr bwMode="auto">
          <a:xfrm>
            <a:off x="2714612" y="4857760"/>
            <a:ext cx="857256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82,2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11" name="Text Box 142"/>
          <p:cNvSpPr txBox="1">
            <a:spLocks noChangeArrowheads="1"/>
          </p:cNvSpPr>
          <p:nvPr/>
        </p:nvSpPr>
        <p:spPr bwMode="auto">
          <a:xfrm>
            <a:off x="2843808" y="5214950"/>
            <a:ext cx="928694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7,9%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12" name="Text Box 143"/>
          <p:cNvSpPr txBox="1">
            <a:spLocks noChangeArrowheads="1"/>
          </p:cNvSpPr>
          <p:nvPr/>
        </p:nvSpPr>
        <p:spPr bwMode="auto">
          <a:xfrm>
            <a:off x="6357950" y="5072074"/>
            <a:ext cx="2606663" cy="73866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Национальная безопасность и правоохранительная деятельность</a:t>
            </a:r>
          </a:p>
        </p:txBody>
      </p:sp>
      <p:sp>
        <p:nvSpPr>
          <p:cNvPr id="7213" name="Text Box 144"/>
          <p:cNvSpPr txBox="1">
            <a:spLocks noChangeArrowheads="1"/>
          </p:cNvSpPr>
          <p:nvPr/>
        </p:nvSpPr>
        <p:spPr bwMode="auto">
          <a:xfrm>
            <a:off x="5804702" y="5168921"/>
            <a:ext cx="714380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28,3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14" name="Text Box 145"/>
          <p:cNvSpPr txBox="1">
            <a:spLocks noChangeArrowheads="1"/>
          </p:cNvSpPr>
          <p:nvPr/>
        </p:nvSpPr>
        <p:spPr bwMode="auto">
          <a:xfrm>
            <a:off x="5940152" y="5429264"/>
            <a:ext cx="785818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0,7%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15" name="Text Box 146"/>
          <p:cNvSpPr txBox="1">
            <a:spLocks noChangeArrowheads="1"/>
          </p:cNvSpPr>
          <p:nvPr/>
        </p:nvSpPr>
        <p:spPr bwMode="auto">
          <a:xfrm>
            <a:off x="6715140" y="6072206"/>
            <a:ext cx="2214578" cy="52322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</a:p>
        </p:txBody>
      </p:sp>
      <p:sp>
        <p:nvSpPr>
          <p:cNvPr id="7216" name="Text Box 147"/>
          <p:cNvSpPr txBox="1">
            <a:spLocks noChangeArrowheads="1"/>
          </p:cNvSpPr>
          <p:nvPr/>
        </p:nvSpPr>
        <p:spPr bwMode="auto">
          <a:xfrm>
            <a:off x="5711013" y="6029883"/>
            <a:ext cx="728061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88,3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17" name="Text Box 148"/>
          <p:cNvSpPr txBox="1">
            <a:spLocks noChangeArrowheads="1"/>
          </p:cNvSpPr>
          <p:nvPr/>
        </p:nvSpPr>
        <p:spPr bwMode="auto">
          <a:xfrm>
            <a:off x="5857884" y="6286520"/>
            <a:ext cx="785818" cy="3667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19" name="Прямоугольник 1"/>
          <p:cNvSpPr>
            <a:spLocks noChangeArrowheads="1"/>
          </p:cNvSpPr>
          <p:nvPr/>
        </p:nvSpPr>
        <p:spPr bwMode="auto">
          <a:xfrm>
            <a:off x="7215206" y="2786058"/>
            <a:ext cx="17287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Средства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массовой информации</a:t>
            </a:r>
          </a:p>
        </p:txBody>
      </p:sp>
      <p:sp>
        <p:nvSpPr>
          <p:cNvPr id="7220" name="Прямоугольник 2"/>
          <p:cNvSpPr>
            <a:spLocks noChangeArrowheads="1"/>
          </p:cNvSpPr>
          <p:nvPr/>
        </p:nvSpPr>
        <p:spPr bwMode="auto">
          <a:xfrm flipH="1">
            <a:off x="6429858" y="2857496"/>
            <a:ext cx="806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21" name="Прямоугольник 3"/>
          <p:cNvSpPr>
            <a:spLocks noChangeArrowheads="1"/>
          </p:cNvSpPr>
          <p:nvPr/>
        </p:nvSpPr>
        <p:spPr bwMode="auto">
          <a:xfrm>
            <a:off x="6426200" y="3143248"/>
            <a:ext cx="882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0,1%</a:t>
            </a:r>
          </a:p>
        </p:txBody>
      </p:sp>
      <p:sp>
        <p:nvSpPr>
          <p:cNvPr id="7222" name="Прямоугольник 4"/>
          <p:cNvSpPr>
            <a:spLocks noChangeArrowheads="1"/>
          </p:cNvSpPr>
          <p:nvPr/>
        </p:nvSpPr>
        <p:spPr bwMode="auto">
          <a:xfrm>
            <a:off x="250825" y="6459538"/>
            <a:ext cx="41052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 –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1,0 млн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  <p:sp>
        <p:nvSpPr>
          <p:cNvPr id="53" name="Line 111"/>
          <p:cNvSpPr>
            <a:spLocks noChangeShapeType="1"/>
          </p:cNvSpPr>
          <p:nvPr/>
        </p:nvSpPr>
        <p:spPr bwMode="auto">
          <a:xfrm flipH="1">
            <a:off x="5908702" y="3214686"/>
            <a:ext cx="306371" cy="506833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FFFF"/>
            </a:gs>
            <a:gs pos="100000">
              <a:srgbClr val="EBF4FD"/>
            </a:gs>
          </a:gsLst>
          <a:lin ang="0" scaled="1"/>
        </a:gradFill>
        <a:ln w="19050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4000" tIns="45720" rIns="5400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FFFF"/>
            </a:gs>
            <a:gs pos="100000">
              <a:srgbClr val="EBF4FD"/>
            </a:gs>
          </a:gsLst>
          <a:lin ang="0" scaled="1"/>
        </a:gradFill>
        <a:ln w="19050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4000" tIns="45720" rIns="5400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13616</TotalTime>
  <Words>922</Words>
  <Application>Microsoft Office PowerPoint</Application>
  <PresentationFormat>Экран (4:3)</PresentationFormat>
  <Paragraphs>227</Paragraphs>
  <Slides>16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Оформление по умолчанию</vt:lpstr>
      <vt:lpstr>Слайд 1</vt:lpstr>
      <vt:lpstr>Основные параметры бюджета на 2020-2022 годы</vt:lpstr>
      <vt:lpstr>Структура доходов бюджета в 2020 году</vt:lpstr>
      <vt:lpstr>Прогноз собственных доходов бюджета на 2020-2022 годы</vt:lpstr>
      <vt:lpstr>Структура налоговых и неналоговых доходов бюджета в 2020-2022 годах</vt:lpstr>
      <vt:lpstr>Трансферты из федерального и регионального бюджетов в 2020 году</vt:lpstr>
      <vt:lpstr>Расходы, планируемые на реализацию региональных проектов, направленных на достижение соответствующих результатов реализации федеральных проектов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Особенности расходов бюджета в 2020 году</vt:lpstr>
      <vt:lpstr>Слайд 16</vt:lpstr>
    </vt:vector>
  </TitlesOfParts>
  <Company>Ministry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Natalia</dc:creator>
  <cp:lastModifiedBy>U_Fin_KMA</cp:lastModifiedBy>
  <cp:revision>1425</cp:revision>
  <cp:lastPrinted>2019-11-25T06:22:37Z</cp:lastPrinted>
  <dcterms:created xsi:type="dcterms:W3CDTF">2007-04-06T03:39:44Z</dcterms:created>
  <dcterms:modified xsi:type="dcterms:W3CDTF">2019-12-05T09:22:00Z</dcterms:modified>
</cp:coreProperties>
</file>