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drawings/drawing2.xml" ContentType="application/vnd.openxmlformats-officedocument.drawingml.chartshapes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notesSlides/notesSlide3.xml" ContentType="application/vnd.openxmlformats-officedocument.presentationml.notesSlide+xml"/>
  <Override PartName="/ppt/drawings/drawing3.xml" ContentType="application/vnd.openxmlformats-officedocument.drawingml.chartshapes+xml"/>
  <Override PartName="/ppt/charts/style1.xml" ContentType="application/vnd.ms-office.chartstyl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Override2.xml" ContentType="application/vnd.openxmlformats-officedocument.themeOverride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charts/chart8.xml" ContentType="application/vnd.openxmlformats-officedocument.drawingml.chart+xml"/>
  <Override PartName="/ppt/notesSlides/notesSlide13.xml" ContentType="application/vnd.openxmlformats-officedocument.presentationml.notesSlide+xml"/>
  <Override PartName="/ppt/charts/chart12.xml" ContentType="application/vnd.openxmlformats-officedocument.drawingml.chart+xml"/>
  <Override PartName="/ppt/notesSlides/notesSlide22.xml" ContentType="application/vnd.openxmlformats-officedocument.presentationml.notesSlide+xml"/>
  <Default Extension="wdp" ContentType="image/vnd.ms-photo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charts/chart10.xml" ContentType="application/vnd.openxmlformats-officedocument.drawingml.chart+xml"/>
  <Override PartName="/ppt/notesSlides/notesSlide20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charts/style4.xml" ContentType="application/vnd.ms-office.chartstyle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drawings/drawing4.xml" ContentType="application/vnd.openxmlformats-officedocument.drawingml.chartshapes+xml"/>
  <Override PartName="/ppt/diagrams/colors1.xml" ContentType="application/vnd.openxmlformats-officedocument.drawingml.diagramColors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notesSlides/notesSlide18.xml" ContentType="application/vnd.openxmlformats-officedocument.presentationml.notesSlide+xml"/>
  <Override PartName="/ppt/charts/colors4.xml" ContentType="application/vnd.ms-office.chartcolorstyle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charts/chart9.xml" ContentType="application/vnd.openxmlformats-officedocument.drawingml.chart+xml"/>
  <Override PartName="/ppt/notesSlides/notesSlide14.xml" ContentType="application/vnd.openxmlformats-officedocument.presentationml.notesSlide+xml"/>
  <Override PartName="/ppt/charts/chart11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style3.xml" ContentType="application/vnd.ms-office.chartstyle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rawings/drawing1.xml" ContentType="application/vnd.openxmlformats-officedocument.drawingml.chartshapes+xml"/>
  <Override PartName="/ppt/notesSlides/notesSlide19.xml" ContentType="application/vnd.openxmlformats-officedocument.presentationml.notesSlide+xml"/>
  <Override PartName="/ppt/diagrams/drawing1.xml" ContentType="application/vnd.ms-office.drawingml.diagramDrawing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651" r:id="rId2"/>
    <p:sldMasterId id="2147483659" r:id="rId3"/>
    <p:sldMasterId id="2147483661" r:id="rId4"/>
    <p:sldMasterId id="2147483663" r:id="rId5"/>
  </p:sldMasterIdLst>
  <p:notesMasterIdLst>
    <p:notesMasterId r:id="rId29"/>
  </p:notesMasterIdLst>
  <p:handoutMasterIdLst>
    <p:handoutMasterId r:id="rId30"/>
  </p:handoutMasterIdLst>
  <p:sldIdLst>
    <p:sldId id="738" r:id="rId6"/>
    <p:sldId id="743" r:id="rId7"/>
    <p:sldId id="717" r:id="rId8"/>
    <p:sldId id="720" r:id="rId9"/>
    <p:sldId id="739" r:id="rId10"/>
    <p:sldId id="749" r:id="rId11"/>
    <p:sldId id="741" r:id="rId12"/>
    <p:sldId id="724" r:id="rId13"/>
    <p:sldId id="725" r:id="rId14"/>
    <p:sldId id="744" r:id="rId15"/>
    <p:sldId id="727" r:id="rId16"/>
    <p:sldId id="747" r:id="rId17"/>
    <p:sldId id="756" r:id="rId18"/>
    <p:sldId id="730" r:id="rId19"/>
    <p:sldId id="731" r:id="rId20"/>
    <p:sldId id="755" r:id="rId21"/>
    <p:sldId id="733" r:id="rId22"/>
    <p:sldId id="758" r:id="rId23"/>
    <p:sldId id="753" r:id="rId24"/>
    <p:sldId id="746" r:id="rId25"/>
    <p:sldId id="759" r:id="rId26"/>
    <p:sldId id="760" r:id="rId27"/>
    <p:sldId id="693" r:id="rId28"/>
  </p:sldIdLst>
  <p:sldSz cx="10287000" cy="7240588"/>
  <p:notesSz cx="6858000" cy="9947275"/>
  <p:custDataLst>
    <p:tags r:id="rId31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500063" indent="-428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0125" indent="-8572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1775" indent="-1301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1838" indent="-1730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471">
          <p15:clr>
            <a:srgbClr val="A4A3A4"/>
          </p15:clr>
        </p15:guide>
        <p15:guide id="2" orient="horz" pos="4020">
          <p15:clr>
            <a:srgbClr val="A4A3A4"/>
          </p15:clr>
        </p15:guide>
        <p15:guide id="3" orient="horz" pos="4241">
          <p15:clr>
            <a:srgbClr val="A4A3A4"/>
          </p15:clr>
        </p15:guide>
        <p15:guide id="4" pos="231">
          <p15:clr>
            <a:srgbClr val="A4A3A4"/>
          </p15:clr>
        </p15:guide>
        <p15:guide id="5" pos="6257">
          <p15:clr>
            <a:srgbClr val="A4A3A4"/>
          </p15:clr>
        </p15:guide>
        <p15:guide id="6" pos="320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00FF"/>
    <a:srgbClr val="AFDAE7"/>
    <a:srgbClr val="FFB5A3"/>
    <a:srgbClr val="B6CBE4"/>
    <a:srgbClr val="9900CC"/>
    <a:srgbClr val="602E04"/>
    <a:srgbClr val="4BAAC8"/>
    <a:srgbClr val="C2E2EC"/>
    <a:srgbClr val="0E110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0812" autoAdjust="0"/>
    <p:restoredTop sz="96491" autoAdjust="0"/>
  </p:normalViewPr>
  <p:slideViewPr>
    <p:cSldViewPr snapToGrid="0" showGuides="1">
      <p:cViewPr varScale="1">
        <p:scale>
          <a:sx n="78" d="100"/>
          <a:sy n="78" d="100"/>
        </p:scale>
        <p:origin x="-994" y="-62"/>
      </p:cViewPr>
      <p:guideLst>
        <p:guide orient="horz" pos="2471"/>
        <p:guide orient="horz" pos="4020"/>
        <p:guide orient="horz" pos="4241"/>
        <p:guide pos="231"/>
        <p:guide pos="6257"/>
        <p:guide pos="3204"/>
      </p:guideLst>
    </p:cSldViewPr>
  </p:slideViewPr>
  <p:outlineViewPr>
    <p:cViewPr>
      <p:scale>
        <a:sx n="33" d="100"/>
        <a:sy n="33" d="100"/>
      </p:scale>
      <p:origin x="0" y="811"/>
    </p:cViewPr>
  </p:outlineViewPr>
  <p:notesTextViewPr>
    <p:cViewPr>
      <p:scale>
        <a:sx n="33" d="100"/>
        <a:sy n="33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_____Microsoft_Office_Excel12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8.xlsx"/><Relationship Id="rId1" Type="http://schemas.openxmlformats.org/officeDocument/2006/relationships/themeOverride" Target="../theme/themeOverride1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package" Target="../embeddings/_____Microsoft_Office_Excel9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otX val="10"/>
      <c:hPercent val="100"/>
      <c:rotY val="0"/>
      <c:depthPercent val="100"/>
      <c:perspective val="30"/>
    </c:view3D>
    <c:floor>
      <c:spPr>
        <a:solidFill>
          <a:schemeClr val="lt1"/>
        </a:solidFill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1.3586956521739135E-2"/>
          <c:w val="1"/>
          <c:h val="0.88858695652173869"/>
        </c:manualLayout>
      </c:layout>
      <c:bar3DChart>
        <c:barDir val="col"/>
        <c:grouping val="clustered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tx2"/>
            </a:solidFill>
            <a:ln>
              <a:solidFill>
                <a:schemeClr val="accent1"/>
              </a:solidFill>
            </a:ln>
            <a:effectLst/>
            <a:sp3d>
              <a:contourClr>
                <a:schemeClr val="accent1"/>
              </a:contourClr>
            </a:sp3d>
          </c:spPr>
          <c:dPt>
            <c:idx val="0"/>
            <c:spPr>
              <a:solidFill>
                <a:schemeClr val="tx2"/>
              </a:solidFill>
              <a:ln>
                <a:solidFill>
                  <a:schemeClr val="accent1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chemeClr val="accent1"/>
                </a:contourClr>
              </a:sp3d>
            </c:spPr>
          </c:dPt>
          <c:cat>
            <c:strRef>
              <c:f>Sheet1!$B$1:$D$1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Sheet1!$B$2:$D$2</c:f>
              <c:numCache>
                <c:formatCode>General</c:formatCode>
                <c:ptCount val="3"/>
                <c:pt idx="0" formatCode="#,##0.0">
                  <c:v>4599.9000000000005</c:v>
                </c:pt>
                <c:pt idx="1">
                  <c:v>4415.2</c:v>
                </c:pt>
                <c:pt idx="2" formatCode="#,##0.0">
                  <c:v>4336.2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0-BBB4-451F-B188-92B32D7CEF35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tx2"/>
            </a:solidFill>
            <a:ln>
              <a:solidFill>
                <a:schemeClr val="accent2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  <a:contourClr>
                <a:schemeClr val="accent2"/>
              </a:contourClr>
            </a:sp3d>
          </c:spPr>
          <c:dPt>
            <c:idx val="0"/>
            <c:spPr>
              <a:solidFill>
                <a:srgbClr val="FFFF00"/>
              </a:solidFill>
              <a:ln>
                <a:solidFill>
                  <a:schemeClr val="accent2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chemeClr val="accent2"/>
                </a:contourClr>
              </a:sp3d>
            </c:spPr>
          </c:dPt>
          <c:dPt>
            <c:idx val="1"/>
            <c:spPr>
              <a:solidFill>
                <a:srgbClr val="FFFF00"/>
              </a:solidFill>
              <a:ln>
                <a:solidFill>
                  <a:schemeClr val="accent2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chemeClr val="accent2"/>
                </a:contourClr>
              </a:sp3d>
            </c:spPr>
          </c:dPt>
          <c:dPt>
            <c:idx val="2"/>
            <c:spPr>
              <a:solidFill>
                <a:srgbClr val="FFFF00"/>
              </a:solidFill>
              <a:ln>
                <a:solidFill>
                  <a:schemeClr val="accent2"/>
                </a:solidFill>
              </a:ln>
              <a:effectLst/>
              <a:scene3d>
                <a:camera prst="orthographicFront"/>
                <a:lightRig rig="threePt" dir="t"/>
              </a:scene3d>
              <a:sp3d>
                <a:bevelT/>
                <a:contourClr>
                  <a:schemeClr val="accent2"/>
                </a:contourClr>
              </a:sp3d>
            </c:spPr>
          </c:dPt>
          <c:cat>
            <c:strRef>
              <c:f>Sheet1!$B$1:$D$1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Sheet1!$B$3:$D$3</c:f>
              <c:numCache>
                <c:formatCode>#,##0.0</c:formatCode>
                <c:ptCount val="3"/>
                <c:pt idx="0">
                  <c:v>4681.1000000000004</c:v>
                </c:pt>
                <c:pt idx="1">
                  <c:v>4425.2</c:v>
                </c:pt>
                <c:pt idx="2">
                  <c:v>4408.9000000000005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1-BBB4-451F-B188-92B32D7CEF35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solidFill>
                <a:schemeClr val="accent3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  <a:contourClr>
                <a:schemeClr val="accent3"/>
              </a:contourClr>
            </a:sp3d>
          </c:spPr>
          <c:cat>
            <c:strRef>
              <c:f>Sheet1!$B$1:$D$1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Sheet1!$B$4:$D$4</c:f>
              <c:numCache>
                <c:formatCode>#,##0.0</c:formatCode>
                <c:ptCount val="3"/>
                <c:pt idx="0">
                  <c:v>81.2</c:v>
                </c:pt>
                <c:pt idx="1">
                  <c:v>10</c:v>
                </c:pt>
                <c:pt idx="2">
                  <c:v>72.7</c:v>
                </c:pt>
              </c:numCache>
            </c:numRef>
          </c:val>
          <c:shape val="cylinder"/>
          <c:extLst xmlns:c16r2="http://schemas.microsoft.com/office/drawing/2015/06/chart">
            <c:ext xmlns:c16="http://schemas.microsoft.com/office/drawing/2014/chart" uri="{C3380CC4-5D6E-409C-BE32-E72D297353CC}">
              <c16:uniqueId val="{00000002-BBB4-451F-B188-92B32D7CEF35}"/>
            </c:ext>
          </c:extLst>
        </c:ser>
        <c:gapWidth val="0"/>
        <c:gapDepth val="225"/>
        <c:shape val="box"/>
        <c:axId val="95517312"/>
        <c:axId val="95535488"/>
        <c:axId val="0"/>
      </c:bar3DChart>
      <c:catAx>
        <c:axId val="95517312"/>
        <c:scaling>
          <c:orientation val="minMax"/>
        </c:scaling>
        <c:axPos val="b"/>
        <c:numFmt formatCode="General" sourceLinked="1"/>
        <c:majorTickMark val="none"/>
        <c:tickLblPos val="low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95535488"/>
        <c:crossesAt val="0"/>
        <c:auto val="1"/>
        <c:lblAlgn val="ctr"/>
        <c:lblOffset val="100"/>
        <c:tickLblSkip val="1"/>
        <c:tickMarkSkip val="1"/>
      </c:catAx>
      <c:valAx>
        <c:axId val="95535488"/>
        <c:scaling>
          <c:orientation val="minMax"/>
          <c:max val="3000"/>
          <c:min val="0"/>
        </c:scaling>
        <c:axPos val="l"/>
        <c:numFmt formatCode="#,##0.0" sourceLinked="1"/>
        <c:maj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5517312"/>
        <c:crosses val="autoZero"/>
        <c:crossBetween val="between"/>
        <c:majorUnit val="500"/>
        <c:minorUnit val="100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0"/>
      <c:rotY val="0"/>
      <c:depthPercent val="100"/>
      <c:perspective val="50"/>
    </c:view3D>
    <c:floor>
      <c:spPr>
        <a:solidFill>
          <a:schemeClr val="bg1"/>
        </a:solidFill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8552023219643367E-2"/>
          <c:y val="2.8663448235392363E-2"/>
          <c:w val="0.96289595356072377"/>
          <c:h val="0.6314664339120806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tx2"/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cene3d>
              <a:camera prst="orthographicFront"/>
              <a:lightRig rig="threePt" dir="t"/>
            </a:scene3d>
            <a:sp3d contourW="9525" prstMaterial="plastic">
              <a:bevelT w="1270000" h="127000"/>
              <a:contourClr>
                <a:schemeClr val="accent1">
                  <a:lumMod val="75000"/>
                </a:schemeClr>
              </a:contourClr>
            </a:sp3d>
          </c:spPr>
          <c:dLbls>
            <c:dLbl>
              <c:idx val="0"/>
              <c:layout>
                <c:manualLayout>
                  <c:x val="1.1805836012375611E-2"/>
                  <c:y val="-7.8173040641979167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-1.8240376149795297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7461902616885814E-3"/>
                  <c:y val="-2.0846144171194451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2.1925118350487549E-2"/>
                  <c:y val="-2.3451912192593852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2023 год </c:v>
                </c:pt>
                <c:pt idx="1">
                  <c:v>2024 год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361.9</c:v>
                </c:pt>
                <c:pt idx="1">
                  <c:v>395.9</c:v>
                </c:pt>
              </c:numCache>
            </c:numRef>
          </c:val>
          <c:shape val="cylinder"/>
        </c:ser>
        <c:dLbls>
          <c:showVal val="1"/>
        </c:dLbls>
        <c:gapWidth val="50"/>
        <c:gapDepth val="50"/>
        <c:shape val="box"/>
        <c:axId val="192436480"/>
        <c:axId val="192439040"/>
        <c:axId val="0"/>
      </c:bar3DChart>
      <c:catAx>
        <c:axId val="192436480"/>
        <c:scaling>
          <c:orientation val="minMax"/>
        </c:scaling>
        <c:axPos val="b"/>
        <c:numFmt formatCode="General" sourceLinked="1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none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92439040"/>
        <c:crosses val="autoZero"/>
        <c:auto val="1"/>
        <c:lblAlgn val="ctr"/>
        <c:lblOffset val="100"/>
      </c:catAx>
      <c:valAx>
        <c:axId val="192439040"/>
        <c:scaling>
          <c:orientation val="minMax"/>
        </c:scaling>
        <c:delete val="1"/>
        <c:axPos val="l"/>
        <c:numFmt formatCode="#,##0.0" sourceLinked="1"/>
        <c:majorTickMark val="none"/>
        <c:tickLblPos val="none"/>
        <c:crossAx val="1924364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0"/>
      <c:rotY val="0"/>
      <c:depthPercent val="100"/>
      <c:perspective val="50"/>
    </c:view3D>
    <c:floor>
      <c:spPr>
        <a:solidFill>
          <a:schemeClr val="bg1"/>
        </a:solidFill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8552023219643367E-2"/>
          <c:y val="1.1505422213936028E-2"/>
          <c:w val="0.96289595356072377"/>
          <c:h val="0.6486245947314326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FF00"/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cene3d>
              <a:camera prst="orthographicFront"/>
              <a:lightRig rig="threePt" dir="t"/>
            </a:scene3d>
            <a:sp3d contourW="9525" prstMaterial="plastic">
              <a:bevelT w="1270000" h="127000"/>
              <a:contourClr>
                <a:schemeClr val="accent1">
                  <a:lumMod val="75000"/>
                </a:schemeClr>
              </a:contourClr>
            </a:sp3d>
          </c:spPr>
          <c:dLbls>
            <c:dLbl>
              <c:idx val="0"/>
              <c:layout>
                <c:manualLayout>
                  <c:x val="1.1805836012375611E-2"/>
                  <c:y val="-7.8173040641979167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4.1510917552692927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7461902616885814E-3"/>
                  <c:y val="-2.0846144171194451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1925118350487549E-2"/>
                  <c:y val="-2.3451912192593852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2012 год</c:v>
                </c:pt>
                <c:pt idx="1">
                  <c:v>2023 год</c:v>
                </c:pt>
                <c:pt idx="2">
                  <c:v>2024-2026 годы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8.6</c:v>
                </c:pt>
                <c:pt idx="1">
                  <c:v>43.1</c:v>
                </c:pt>
                <c:pt idx="2">
                  <c:v>47.6</c:v>
                </c:pt>
              </c:numCache>
            </c:numRef>
          </c:val>
          <c:shape val="cylinder"/>
        </c:ser>
        <c:dLbls>
          <c:showVal val="1"/>
        </c:dLbls>
        <c:gapWidth val="50"/>
        <c:gapDepth val="50"/>
        <c:shape val="box"/>
        <c:axId val="134890624"/>
        <c:axId val="134892160"/>
        <c:axId val="0"/>
      </c:bar3DChart>
      <c:catAx>
        <c:axId val="134890624"/>
        <c:scaling>
          <c:orientation val="minMax"/>
        </c:scaling>
        <c:axPos val="b"/>
        <c:numFmt formatCode="General" sourceLinked="1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none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4892160"/>
        <c:crosses val="autoZero"/>
        <c:auto val="1"/>
        <c:lblAlgn val="ctr"/>
        <c:lblOffset val="100"/>
      </c:catAx>
      <c:valAx>
        <c:axId val="134892160"/>
        <c:scaling>
          <c:orientation val="minMax"/>
        </c:scaling>
        <c:delete val="1"/>
        <c:axPos val="l"/>
        <c:numFmt formatCode="#,##0.0" sourceLinked="1"/>
        <c:majorTickMark val="none"/>
        <c:tickLblPos val="none"/>
        <c:crossAx val="1348906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0"/>
      <c:rotY val="0"/>
      <c:depthPercent val="100"/>
      <c:perspective val="50"/>
    </c:view3D>
    <c:floor>
      <c:spPr>
        <a:solidFill>
          <a:schemeClr val="bg1"/>
        </a:solidFill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8552023219643367E-2"/>
          <c:y val="2.8663448235392363E-2"/>
          <c:w val="0.96289595356072377"/>
          <c:h val="0.6314664339120806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tx2"/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cene3d>
              <a:camera prst="orthographicFront"/>
              <a:lightRig rig="threePt" dir="t"/>
            </a:scene3d>
            <a:sp3d contourW="9525" prstMaterial="plastic">
              <a:bevelT w="1270000" h="127000"/>
              <a:contourClr>
                <a:schemeClr val="accent1">
                  <a:lumMod val="75000"/>
                </a:schemeClr>
              </a:contourClr>
            </a:sp3d>
          </c:spPr>
          <c:dLbls>
            <c:dLbl>
              <c:idx val="0"/>
              <c:layout>
                <c:manualLayout>
                  <c:x val="3.5392915517403672E-2"/>
                  <c:y val="-7.8173277531552714E-3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/>
                      <a:t>111,2</a:t>
                    </a:r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-1.8240376149795297E-2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/>
                      <a:t>136,4</a:t>
                    </a:r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7461902616885814E-3"/>
                  <c:y val="-2.0846144171194451E-2"/>
                </c:manualLayout>
              </c:layout>
              <c:tx>
                <c:rich>
                  <a:bodyPr/>
                  <a:lstStyle/>
                  <a:p>
                    <a:r>
                      <a:rPr lang="en-US" sz="2000" dirty="0"/>
                      <a:t>136,7</a:t>
                    </a:r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2.1925118350487549E-2"/>
                  <c:y val="-2.3451912192593852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111.2</c:v>
                </c:pt>
                <c:pt idx="1">
                  <c:v>136.4</c:v>
                </c:pt>
                <c:pt idx="2">
                  <c:v>136.69999999999999</c:v>
                </c:pt>
              </c:numCache>
            </c:numRef>
          </c:val>
          <c:shape val="cylinder"/>
        </c:ser>
        <c:dLbls>
          <c:showVal val="1"/>
        </c:dLbls>
        <c:gapWidth val="50"/>
        <c:gapDepth val="50"/>
        <c:shape val="box"/>
        <c:axId val="194424192"/>
        <c:axId val="194430080"/>
        <c:axId val="0"/>
      </c:bar3DChart>
      <c:catAx>
        <c:axId val="194424192"/>
        <c:scaling>
          <c:orientation val="minMax"/>
        </c:scaling>
        <c:axPos val="b"/>
        <c:numFmt formatCode="General" sourceLinked="1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none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94430080"/>
        <c:crosses val="autoZero"/>
        <c:auto val="1"/>
        <c:lblAlgn val="ctr"/>
        <c:lblOffset val="100"/>
      </c:catAx>
      <c:valAx>
        <c:axId val="194430080"/>
        <c:scaling>
          <c:orientation val="minMax"/>
        </c:scaling>
        <c:delete val="1"/>
        <c:axPos val="l"/>
        <c:numFmt formatCode="#,##0.0" sourceLinked="1"/>
        <c:majorTickMark val="none"/>
        <c:tickLblPos val="none"/>
        <c:crossAx val="194424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"/>
  <c:chart>
    <c:view3D>
      <c:rAngAx val="1"/>
    </c:view3D>
    <c:plotArea>
      <c:layout>
        <c:manualLayout>
          <c:layoutTarget val="inner"/>
          <c:xMode val="edge"/>
          <c:yMode val="edge"/>
          <c:x val="0.14626814119377787"/>
          <c:y val="1.3775941928997466E-2"/>
          <c:w val="0.68210715151117363"/>
          <c:h val="0.83996174437982163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Межбюджетные трансферты</c:v>
                </c:pt>
              </c:strCache>
            </c:strRef>
          </c:tx>
          <c:spPr>
            <a:solidFill>
              <a:schemeClr val="tx2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2772.3</c:v>
                </c:pt>
                <c:pt idx="1">
                  <c:v>2707.1</c:v>
                </c:pt>
                <c:pt idx="2">
                  <c:v>2730.6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Налоговые и неналоговые доходы</c:v>
                </c:pt>
              </c:strCache>
            </c:strRef>
          </c:tx>
          <c:spPr>
            <a:solidFill>
              <a:srgbClr val="FFFF00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993.7</c:v>
                </c:pt>
                <c:pt idx="1">
                  <c:v>1006</c:v>
                </c:pt>
                <c:pt idx="2">
                  <c:v>1069.2</c:v>
                </c:pt>
              </c:numCache>
            </c:numRef>
          </c:val>
        </c:ser>
        <c:gapWidth val="115"/>
        <c:gapDepth val="225"/>
        <c:shape val="cylinder"/>
        <c:axId val="110793856"/>
        <c:axId val="110795392"/>
        <c:axId val="0"/>
      </c:bar3DChart>
      <c:catAx>
        <c:axId val="110793856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6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0795392"/>
        <c:crosses val="autoZero"/>
        <c:auto val="1"/>
        <c:lblAlgn val="ctr"/>
        <c:lblOffset val="100"/>
      </c:catAx>
      <c:valAx>
        <c:axId val="110795392"/>
        <c:scaling>
          <c:orientation val="minMax"/>
        </c:scaling>
        <c:delete val="1"/>
        <c:axPos val="l"/>
        <c:numFmt formatCode="#,##0.0" sourceLinked="1"/>
        <c:tickLblPos val="none"/>
        <c:crossAx val="11079385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5.6130177023529453E-2"/>
          <c:y val="0.9290055450231206"/>
          <c:w val="0.89999997586525449"/>
          <c:h val="7.0994454976879812E-2"/>
        </c:manualLayout>
      </c:layout>
      <c:overlay val="1"/>
      <c:spPr>
        <a:effectLst/>
      </c:spPr>
      <c:txPr>
        <a:bodyPr/>
        <a:lstStyle/>
        <a:p>
          <a:pPr>
            <a:defRPr b="1" cap="none" spc="0">
              <a:ln w="0"/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"/>
  <c:chart>
    <c:view3D>
      <c:rAngAx val="1"/>
    </c:view3D>
    <c:plotArea>
      <c:layout>
        <c:manualLayout>
          <c:layoutTarget val="inner"/>
          <c:xMode val="edge"/>
          <c:yMode val="edge"/>
          <c:x val="1.6858119555804841E-2"/>
          <c:y val="2.4827489134986527E-2"/>
          <c:w val="0.68210715151117363"/>
          <c:h val="0.83996174437982163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solidFill>
              <a:schemeClr val="tx2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dLbls>
            <c:dLbl>
              <c:idx val="0"/>
              <c:layout>
                <c:manualLayout>
                  <c:x val="6.1302252930199534E-3"/>
                  <c:y val="-1.0114786134048307E-1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99,7</a:t>
                    </a:r>
                    <a:endParaRPr lang="en-US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9.1953379395300228E-3"/>
                  <c:y val="-1.0114786134048307E-1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99,3</a:t>
                    </a:r>
                    <a:endParaRPr lang="en-US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9.1953379395300228E-3"/>
                  <c:y val="-1.0114786134048307E-16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102,7</a:t>
                    </a:r>
                    <a:endParaRPr lang="en-US" dirty="0">
                      <a:solidFill>
                        <a:schemeClr val="bg1"/>
                      </a:solidFill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elete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99.7</c:v>
                </c:pt>
                <c:pt idx="1">
                  <c:v>99.3</c:v>
                </c:pt>
                <c:pt idx="2">
                  <c:v>102.7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solidFill>
              <a:srgbClr val="FFFF00"/>
            </a:soli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dLbls>
            <c:dLbl>
              <c:idx val="0"/>
              <c:layout>
                <c:manualLayout>
                  <c:x val="1.8390675879059827E-2"/>
                  <c:y val="-8.2758297116622727E-3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latin typeface="Times New Roman" pitchFamily="18" charset="0"/>
                        <a:cs typeface="Times New Roman" pitchFamily="18" charset="0"/>
                      </a:rPr>
                      <a:t>1 </a:t>
                    </a:r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197,4</a:t>
                    </a:r>
                    <a:endParaRPr lang="en-US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686903675929971E-2"/>
                  <c:y val="-5.5172711794475512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1 363,4</a:t>
                    </a:r>
                    <a:endParaRPr lang="en-US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5325563232549863E-2"/>
                  <c:y val="-2.7586099038874401E-3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latin typeface="Times New Roman" pitchFamily="18" charset="0"/>
                        <a:cs typeface="Times New Roman" pitchFamily="18" charset="0"/>
                      </a:rPr>
                      <a:t>1 </a:t>
                    </a:r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555,3</a:t>
                    </a:r>
                    <a:endParaRPr lang="en-US" dirty="0">
                      <a:latin typeface="Times New Roman" pitchFamily="18" charset="0"/>
                      <a:cs typeface="Times New Roman" pitchFamily="18" charset="0"/>
                    </a:endParaRPr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elete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2024 год</c:v>
                </c:pt>
                <c:pt idx="1">
                  <c:v>2025 год</c:v>
                </c:pt>
                <c:pt idx="2">
                  <c:v>2026 год</c:v>
                </c:pt>
              </c:strCache>
            </c:str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1197.4000000000001</c:v>
                </c:pt>
                <c:pt idx="1">
                  <c:v>1363.4</c:v>
                </c:pt>
                <c:pt idx="2">
                  <c:v>1555.3</c:v>
                </c:pt>
              </c:numCache>
            </c:numRef>
          </c:val>
        </c:ser>
        <c:gapWidth val="115"/>
        <c:gapDepth val="225"/>
        <c:shape val="cylinder"/>
        <c:axId val="112501504"/>
        <c:axId val="112503040"/>
        <c:axId val="0"/>
      </c:bar3DChart>
      <c:catAx>
        <c:axId val="112501504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6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2503040"/>
        <c:crosses val="autoZero"/>
        <c:auto val="1"/>
        <c:lblAlgn val="ctr"/>
        <c:lblOffset val="100"/>
      </c:catAx>
      <c:valAx>
        <c:axId val="112503040"/>
        <c:scaling>
          <c:orientation val="minMax"/>
        </c:scaling>
        <c:delete val="1"/>
        <c:axPos val="l"/>
        <c:numFmt formatCode="#,##0.0" sourceLinked="1"/>
        <c:tickLblPos val="none"/>
        <c:crossAx val="112501504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5.1532508053764477E-2"/>
          <c:y val="0.9290055450231206"/>
          <c:w val="0.89999997586525449"/>
          <c:h val="7.0994454976879812E-2"/>
        </c:manualLayout>
      </c:layout>
      <c:overlay val="1"/>
      <c:spPr>
        <a:effectLst/>
      </c:spPr>
      <c:txPr>
        <a:bodyPr/>
        <a:lstStyle/>
        <a:p>
          <a:pPr>
            <a:defRPr b="1" cap="none" spc="0">
              <a:ln w="0"/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0"/>
      <c:rotY val="0"/>
      <c:depthPercent val="100"/>
      <c:perspective val="50"/>
    </c:view3D>
    <c:floor>
      <c:spPr>
        <a:solidFill>
          <a:schemeClr val="bg1"/>
        </a:solidFill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8552023219643433E-2"/>
          <c:y val="1.3878524550811205E-2"/>
          <c:w val="0.96289595356072799"/>
          <c:h val="0.71130517549964389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tx2"/>
            </a:solidFill>
            <a:ln w="9525" cap="flat" cmpd="sng" algn="ctr">
              <a:solidFill>
                <a:schemeClr val="accent1">
                  <a:lumMod val="75000"/>
                </a:schemeClr>
              </a:solidFill>
              <a:round/>
            </a:ln>
            <a:effectLst/>
            <a:scene3d>
              <a:camera prst="orthographicFront"/>
              <a:lightRig rig="threePt" dir="t"/>
            </a:scene3d>
            <a:sp3d contourW="9525" prstMaterial="plastic">
              <a:bevelT w="1270000" h="127000"/>
              <a:contourClr>
                <a:schemeClr val="accent1">
                  <a:lumMod val="75000"/>
                </a:schemeClr>
              </a:contourClr>
            </a:sp3d>
          </c:spPr>
          <c:dLbls>
            <c:dLbl>
              <c:idx val="0"/>
              <c:layout>
                <c:manualLayout>
                  <c:x val="5.4534860235541452E-2"/>
                  <c:y val="2.6057359139348888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884,2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3760450493312343E-2"/>
                  <c:y val="-1.824040446718814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205,3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3701512425199304E-3"/>
                  <c:y val="-3.793517024661602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43,5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4126244440426416E-3"/>
                  <c:y val="-2.345188452483315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78,8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7520900986624637E-2"/>
                  <c:y val="-3.702622245964481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39,9</a:t>
                    </a:r>
                    <a:endParaRPr lang="en-US" dirty="0"/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НДФЛ</c:v>
                </c:pt>
                <c:pt idx="1">
                  <c:v>Налоги на совокупный доход</c:v>
                </c:pt>
                <c:pt idx="2">
                  <c:v>Плата за негативное воздействие</c:v>
                </c:pt>
                <c:pt idx="3">
                  <c:v>Налоги на имущество</c:v>
                </c:pt>
                <c:pt idx="4">
                  <c:v>Доходы от использования имущества, находящегося в муниципальной собственности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782.5</c:v>
                </c:pt>
                <c:pt idx="1">
                  <c:v>159.5</c:v>
                </c:pt>
                <c:pt idx="2">
                  <c:v>32.800000000000004</c:v>
                </c:pt>
                <c:pt idx="3">
                  <c:v>62.5</c:v>
                </c:pt>
                <c:pt idx="4">
                  <c:v>40.9</c:v>
                </c:pt>
              </c:numCache>
            </c:numRef>
          </c:val>
          <c:shape val="cylinder"/>
        </c:ser>
        <c:dLbls>
          <c:showVal val="1"/>
        </c:dLbls>
        <c:gapWidth val="50"/>
        <c:gapDepth val="50"/>
        <c:shape val="box"/>
        <c:axId val="110865024"/>
        <c:axId val="110866816"/>
        <c:axId val="0"/>
      </c:bar3DChart>
      <c:catAx>
        <c:axId val="110865024"/>
        <c:scaling>
          <c:orientation val="minMax"/>
        </c:scaling>
        <c:axPos val="b"/>
        <c:numFmt formatCode="General" sourceLinked="1"/>
        <c:tickLblPos val="nextTo"/>
        <c:txPr>
          <a:bodyPr rot="-60000000" vert="horz"/>
          <a:lstStyle/>
          <a:p>
            <a:pPr>
              <a:defRPr sz="14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0866816"/>
        <c:crosses val="autoZero"/>
        <c:auto val="1"/>
        <c:lblAlgn val="ctr"/>
        <c:lblOffset val="100"/>
      </c:catAx>
      <c:valAx>
        <c:axId val="110866816"/>
        <c:scaling>
          <c:orientation val="minMax"/>
        </c:scaling>
        <c:delete val="1"/>
        <c:axPos val="l"/>
        <c:numFmt formatCode="#,##0.0" sourceLinked="1"/>
        <c:majorTickMark val="none"/>
        <c:tickLblPos val="none"/>
        <c:crossAx val="1108650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solidFill>
      <a:schemeClr val="bg1">
        <a:lumMod val="95000"/>
      </a:schemeClr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scene3d>
              <a:camera prst="orthographicFront"/>
              <a:lightRig rig="harsh" dir="t"/>
            </a:scene3d>
            <a:sp3d prstMaterial="flat">
              <a:bevelT w="1270000" h="1270000"/>
              <a:bevelB w="1270000" h="1270000"/>
            </a:sp3d>
          </c:spPr>
          <c:dPt>
            <c:idx val="0"/>
            <c:spPr>
              <a:solidFill>
                <a:schemeClr val="accent2"/>
              </a:solidFill>
              <a:ln w="19050">
                <a:noFill/>
              </a:ln>
              <a:effectLst/>
              <a:scene3d>
                <a:camera prst="orthographicFront"/>
                <a:lightRig rig="harsh" dir="t"/>
              </a:scene3d>
              <a:sp3d prstMaterial="flat">
                <a:bevelT w="1270000" h="1270000"/>
                <a:bevelB w="1270000" h="1270000"/>
              </a:sp3d>
            </c:spPr>
          </c:dPt>
          <c:dPt>
            <c:idx val="1"/>
            <c:spPr>
              <a:solidFill>
                <a:srgbClr val="FFFF00"/>
              </a:solidFill>
              <a:ln w="19050">
                <a:noFill/>
              </a:ln>
              <a:effectLst/>
              <a:scene3d>
                <a:camera prst="orthographicFront"/>
                <a:lightRig rig="harsh" dir="t"/>
              </a:scene3d>
              <a:sp3d prstMaterial="flat">
                <a:bevelT w="1270000" h="1270000"/>
                <a:bevelB w="1270000" h="1270000"/>
              </a:sp3d>
            </c:spPr>
          </c:dPt>
          <c:dLbls>
            <c:dLbl>
              <c:idx val="0"/>
              <c:layout>
                <c:manualLayout>
                  <c:x val="5.661236931235139E-2"/>
                  <c:y val="-3.8698917344462014E-2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8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936,6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6612369312351453E-2"/>
                  <c:y val="-3.8698917344461986E-2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800" b="1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2 366,2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Дотации</c:v>
                </c:pt>
                <c:pt idx="1">
                  <c:v>Субсидии, субвенции, иные межбюджетные трансферты</c:v>
                </c:pt>
              </c:strCache>
            </c:strRef>
          </c:cat>
          <c:val>
            <c:numRef>
              <c:f>Лист1!$B$2:$B$3</c:f>
              <c:numCache>
                <c:formatCode>#\ ##0.0</c:formatCode>
                <c:ptCount val="2"/>
                <c:pt idx="0">
                  <c:v>823.4</c:v>
                </c:pt>
                <c:pt idx="1">
                  <c:v>1948.9</c:v>
                </c:pt>
              </c:numCache>
            </c:numRef>
          </c:val>
        </c:ser>
        <c:dLbls>
          <c:showVal val="1"/>
        </c:dLbls>
        <c:firstSliceAng val="138"/>
        <c:holeSize val="43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1.3548855583183327E-2"/>
          <c:y val="0.77918661850351056"/>
          <c:w val="0.97007144748468221"/>
          <c:h val="0.14986536636498671"/>
        </c:manualLayout>
      </c:layout>
      <c:txPr>
        <a:bodyPr/>
        <a:lstStyle/>
        <a:p>
          <a:pPr>
            <a:defRPr sz="18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8"/>
  <c:chart>
    <c:autoTitleDeleted val="1"/>
    <c:view3D>
      <c:rotX val="0"/>
      <c:rotY val="0"/>
      <c:depthPercent val="100"/>
      <c:perspective val="50"/>
    </c:view3D>
    <c:floor>
      <c:spPr>
        <a:solidFill>
          <a:schemeClr val="bg1"/>
        </a:solidFill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8552023219643367E-2"/>
          <c:y val="2.8663448235392363E-2"/>
          <c:w val="0.96289595356072377"/>
          <c:h val="0.97133644292237276"/>
        </c:manualLayout>
      </c:layout>
      <c:bar3DChart>
        <c:barDir val="bar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6">
                <a:alpha val="85000"/>
              </a:schemeClr>
            </a:solidFill>
            <a:ln w="9525" cap="flat" cmpd="sng" algn="ctr">
              <a:solidFill>
                <a:schemeClr val="accent6">
                  <a:lumMod val="75000"/>
                </a:schemeClr>
              </a:solidFill>
              <a:round/>
            </a:ln>
            <a:effectLst/>
            <a:scene3d>
              <a:camera prst="orthographicFront"/>
              <a:lightRig rig="threePt" dir="t"/>
            </a:scene3d>
            <a:sp3d contourW="9525" prstMaterial="plastic">
              <a:bevelT w="1270000" h="127000"/>
              <a:contourClr>
                <a:schemeClr val="accent6">
                  <a:lumMod val="75000"/>
                </a:schemeClr>
              </a:contourClr>
            </a:sp3d>
          </c:spPr>
          <c:dPt>
            <c:idx val="0"/>
            <c:spPr>
              <a:solidFill>
                <a:schemeClr val="accent2">
                  <a:lumMod val="60000"/>
                  <a:lumOff val="40000"/>
                </a:schemeClr>
              </a:solidFill>
              <a:ln w="9525" cap="flat" cmpd="sng" algn="ctr">
                <a:solidFill>
                  <a:schemeClr val="accent6">
                    <a:lumMod val="75000"/>
                  </a:schemeClr>
                </a:solidFill>
                <a:round/>
              </a:ln>
              <a:effectLst/>
              <a:scene3d>
                <a:camera prst="orthographicFront"/>
                <a:lightRig rig="threePt" dir="t"/>
              </a:scene3d>
              <a:sp3d contourW="9525" prstMaterial="plastic">
                <a:bevelT w="1270000" h="127000"/>
                <a:contourClr>
                  <a:schemeClr val="accent6">
                    <a:lumMod val="75000"/>
                  </a:schemeClr>
                </a:contourClr>
              </a:sp3d>
            </c:spPr>
          </c:dPt>
          <c:dPt>
            <c:idx val="1"/>
            <c:spPr>
              <a:solidFill>
                <a:schemeClr val="accent2">
                  <a:lumMod val="60000"/>
                  <a:lumOff val="40000"/>
                </a:schemeClr>
              </a:solidFill>
              <a:ln w="9525" cap="flat" cmpd="sng" algn="ctr">
                <a:solidFill>
                  <a:schemeClr val="accent6">
                    <a:lumMod val="75000"/>
                  </a:schemeClr>
                </a:solidFill>
                <a:round/>
              </a:ln>
              <a:effectLst/>
              <a:scene3d>
                <a:camera prst="orthographicFront"/>
                <a:lightRig rig="threePt" dir="t"/>
              </a:scene3d>
              <a:sp3d contourW="9525" prstMaterial="plastic">
                <a:bevelT w="1270000" h="127000"/>
                <a:contourClr>
                  <a:schemeClr val="accent6">
                    <a:lumMod val="75000"/>
                  </a:schemeClr>
                </a:contourClr>
              </a:sp3d>
            </c:spPr>
          </c:dPt>
          <c:dPt>
            <c:idx val="2"/>
            <c:spPr>
              <a:solidFill>
                <a:schemeClr val="accent2">
                  <a:lumMod val="60000"/>
                  <a:lumOff val="40000"/>
                </a:schemeClr>
              </a:solidFill>
              <a:ln w="9525" cap="flat" cmpd="sng" algn="ctr">
                <a:solidFill>
                  <a:schemeClr val="accent6">
                    <a:lumMod val="75000"/>
                  </a:schemeClr>
                </a:solidFill>
                <a:round/>
              </a:ln>
              <a:effectLst/>
              <a:scene3d>
                <a:camera prst="orthographicFront"/>
                <a:lightRig rig="threePt" dir="t"/>
              </a:scene3d>
              <a:sp3d contourW="9525" prstMaterial="plastic">
                <a:bevelT w="1270000" h="127000"/>
                <a:contourClr>
                  <a:schemeClr val="accent6">
                    <a:lumMod val="75000"/>
                  </a:schemeClr>
                </a:contourClr>
              </a:sp3d>
            </c:spPr>
          </c:dPt>
          <c:dPt>
            <c:idx val="3"/>
            <c:spPr>
              <a:solidFill>
                <a:schemeClr val="accent2">
                  <a:lumMod val="60000"/>
                  <a:lumOff val="40000"/>
                </a:schemeClr>
              </a:solidFill>
              <a:ln w="9525" cap="flat" cmpd="sng" algn="ctr">
                <a:solidFill>
                  <a:schemeClr val="accent6">
                    <a:lumMod val="75000"/>
                  </a:schemeClr>
                </a:solidFill>
                <a:round/>
              </a:ln>
              <a:effectLst/>
              <a:scene3d>
                <a:camera prst="orthographicFront"/>
                <a:lightRig rig="threePt" dir="t"/>
              </a:scene3d>
              <a:sp3d contourW="9525" prstMaterial="plastic">
                <a:bevelT w="1270000" h="127000"/>
                <a:contourClr>
                  <a:schemeClr val="accent6">
                    <a:lumMod val="75000"/>
                  </a:schemeClr>
                </a:contourClr>
              </a:sp3d>
            </c:spPr>
          </c:dPt>
          <c:dPt>
            <c:idx val="4"/>
            <c:spPr>
              <a:solidFill>
                <a:schemeClr val="accent2">
                  <a:lumMod val="60000"/>
                  <a:lumOff val="40000"/>
                </a:schemeClr>
              </a:solidFill>
              <a:ln w="9525" cap="flat" cmpd="sng" algn="ctr">
                <a:solidFill>
                  <a:schemeClr val="accent6">
                    <a:lumMod val="75000"/>
                  </a:schemeClr>
                </a:solidFill>
                <a:round/>
              </a:ln>
              <a:effectLst/>
              <a:scene3d>
                <a:camera prst="orthographicFront"/>
                <a:lightRig rig="threePt" dir="t"/>
              </a:scene3d>
              <a:sp3d contourW="9525" prstMaterial="plastic">
                <a:bevelT w="1270000" h="127000"/>
                <a:contourClr>
                  <a:schemeClr val="accent6">
                    <a:lumMod val="75000"/>
                  </a:schemeClr>
                </a:contourClr>
              </a:sp3d>
            </c:spPr>
          </c:dPt>
          <c:dPt>
            <c:idx val="5"/>
            <c:spPr>
              <a:solidFill>
                <a:schemeClr val="accent2">
                  <a:lumMod val="60000"/>
                  <a:lumOff val="40000"/>
                </a:schemeClr>
              </a:solidFill>
              <a:ln w="9525" cap="flat" cmpd="sng" algn="ctr">
                <a:solidFill>
                  <a:schemeClr val="accent6">
                    <a:lumMod val="75000"/>
                  </a:schemeClr>
                </a:solidFill>
                <a:round/>
              </a:ln>
              <a:effectLst/>
              <a:scene3d>
                <a:camera prst="orthographicFront"/>
                <a:lightRig rig="threePt" dir="t"/>
              </a:scene3d>
              <a:sp3d contourW="9525" prstMaterial="plastic">
                <a:bevelT w="1270000" h="127000"/>
                <a:contourClr>
                  <a:schemeClr val="accent6">
                    <a:lumMod val="75000"/>
                  </a:schemeClr>
                </a:contourClr>
              </a:sp3d>
            </c:spPr>
          </c:dPt>
          <c:dLbls>
            <c:dLbl>
              <c:idx val="0"/>
              <c:layout>
                <c:manualLayout>
                  <c:x val="1.1805832957954768E-2"/>
                  <c:y val="2.6057680213993056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-1.8240376149795297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7461902616885814E-3"/>
                  <c:y val="-2.0846144171194451E-2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4.9790598830414109E-3"/>
                  <c:y val="2.6057680213993056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tx2"/>
                        </a:solidFill>
                      </a:rPr>
                      <a:t>74,0</a:t>
                    </a:r>
                  </a:p>
                </c:rich>
              </c:tx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2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2021 год </c:v>
                </c:pt>
                <c:pt idx="1">
                  <c:v>2022 год</c:v>
                </c:pt>
                <c:pt idx="2">
                  <c:v>2023 год</c:v>
                </c:pt>
                <c:pt idx="3">
                  <c:v>2024 год</c:v>
                </c:pt>
                <c:pt idx="4">
                  <c:v>2025 год</c:v>
                </c:pt>
                <c:pt idx="5">
                  <c:v>2026 год</c:v>
                </c:pt>
              </c:strCache>
            </c:str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29.2</c:v>
                </c:pt>
                <c:pt idx="1">
                  <c:v>38.5</c:v>
                </c:pt>
                <c:pt idx="2">
                  <c:v>38.6</c:v>
                </c:pt>
                <c:pt idx="3">
                  <c:v>74</c:v>
                </c:pt>
                <c:pt idx="4">
                  <c:v>70.3</c:v>
                </c:pt>
                <c:pt idx="5">
                  <c:v>66.599999999999994</c:v>
                </c:pt>
              </c:numCache>
            </c:numRef>
          </c:val>
        </c:ser>
        <c:dLbls>
          <c:showVal val="1"/>
        </c:dLbls>
        <c:gapWidth val="50"/>
        <c:gapDepth val="50"/>
        <c:shape val="cylinder"/>
        <c:axId val="122276096"/>
        <c:axId val="122277888"/>
        <c:axId val="0"/>
      </c:bar3DChart>
      <c:catAx>
        <c:axId val="122276096"/>
        <c:scaling>
          <c:orientation val="minMax"/>
        </c:scaling>
        <c:axPos val="l"/>
        <c:numFmt formatCode="General" sourceLinked="1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cap="none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22277888"/>
        <c:crosses val="autoZero"/>
        <c:auto val="1"/>
        <c:lblAlgn val="ctr"/>
        <c:lblOffset val="100"/>
      </c:catAx>
      <c:valAx>
        <c:axId val="122277888"/>
        <c:scaling>
          <c:orientation val="minMax"/>
        </c:scaling>
        <c:delete val="1"/>
        <c:axPos val="b"/>
        <c:numFmt formatCode="#,##0.0" sourceLinked="1"/>
        <c:majorTickMark val="none"/>
        <c:tickLblPos val="none"/>
        <c:crossAx val="122276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perspective val="0"/>
    </c:view3D>
    <c:plotArea>
      <c:layout>
        <c:manualLayout>
          <c:layoutTarget val="inner"/>
          <c:xMode val="edge"/>
          <c:yMode val="edge"/>
          <c:x val="0.21561760437457478"/>
          <c:y val="0.23699421643091437"/>
          <c:w val="0.61207685269903533"/>
          <c:h val="0.51252408477841949"/>
        </c:manualLayout>
      </c:layout>
      <c:pie3DChart>
        <c:varyColors val="1"/>
        <c:ser>
          <c:idx val="0"/>
          <c:order val="0"/>
          <c:tx>
            <c:strRef>
              <c:f>Sheet1!$A$2</c:f>
              <c:strCache>
                <c:ptCount val="1"/>
              </c:strCache>
            </c:strRef>
          </c:tx>
          <c:spPr>
            <a:solidFill>
              <a:schemeClr val="accent1"/>
            </a:solidFill>
            <a:ln w="11548">
              <a:solidFill>
                <a:schemeClr val="tx1"/>
              </a:solidFill>
              <a:prstDash val="solid"/>
            </a:ln>
          </c:spPr>
          <c:explosion val="12"/>
          <c:dPt>
            <c:idx val="0"/>
            <c:spPr>
              <a:solidFill>
                <a:schemeClr val="hlink"/>
              </a:solidFill>
              <a:ln w="1154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8876-443B-BD12-EED479F9AD93}"/>
              </c:ext>
            </c:extLst>
          </c:dPt>
          <c:dPt>
            <c:idx val="1"/>
            <c:spPr>
              <a:solidFill>
                <a:srgbClr val="00FF00"/>
              </a:solidFill>
              <a:ln w="1154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876-443B-BD12-EED479F9AD93}"/>
              </c:ext>
            </c:extLst>
          </c:dPt>
          <c:dPt>
            <c:idx val="2"/>
            <c:spPr>
              <a:solidFill>
                <a:srgbClr val="CCCCFF"/>
              </a:solidFill>
              <a:ln w="1154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8876-443B-BD12-EED479F9AD93}"/>
              </c:ext>
            </c:extLst>
          </c:dPt>
          <c:dPt>
            <c:idx val="3"/>
            <c:spPr>
              <a:solidFill>
                <a:schemeClr val="folHlink"/>
              </a:solidFill>
              <a:ln w="1154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876-443B-BD12-EED479F9AD93}"/>
              </c:ext>
            </c:extLst>
          </c:dPt>
          <c:dPt>
            <c:idx val="4"/>
            <c:spPr>
              <a:solidFill>
                <a:srgbClr val="FF00FF"/>
              </a:solidFill>
              <a:ln w="1154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8876-443B-BD12-EED479F9AD93}"/>
              </c:ext>
            </c:extLst>
          </c:dPt>
          <c:dPt>
            <c:idx val="5"/>
            <c:spPr>
              <a:solidFill>
                <a:srgbClr val="00FFFF"/>
              </a:solidFill>
              <a:ln w="1154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876-443B-BD12-EED479F9AD93}"/>
              </c:ext>
            </c:extLst>
          </c:dPt>
          <c:dPt>
            <c:idx val="6"/>
            <c:spPr>
              <a:solidFill>
                <a:srgbClr val="0066CC"/>
              </a:solidFill>
              <a:ln w="1154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8876-443B-BD12-EED479F9AD93}"/>
              </c:ext>
            </c:extLst>
          </c:dPt>
          <c:dPt>
            <c:idx val="7"/>
            <c:spPr>
              <a:solidFill>
                <a:srgbClr val="FFFF00"/>
              </a:solidFill>
              <a:ln w="1154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876-443B-BD12-EED479F9AD93}"/>
              </c:ext>
            </c:extLst>
          </c:dPt>
          <c:dPt>
            <c:idx val="8"/>
            <c:spPr>
              <a:solidFill>
                <a:srgbClr val="FF0000"/>
              </a:solidFill>
              <a:ln w="1154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8876-443B-BD12-EED479F9AD93}"/>
              </c:ext>
            </c:extLst>
          </c:dPt>
          <c:dPt>
            <c:idx val="9"/>
            <c:spPr>
              <a:solidFill>
                <a:srgbClr val="FFFF00"/>
              </a:solidFill>
              <a:ln w="1154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8876-443B-BD12-EED479F9AD93}"/>
              </c:ext>
            </c:extLst>
          </c:dPt>
          <c:cat>
            <c:strRef>
              <c:f>Sheet1!$B$1:$K$1</c:f>
              <c:strCache>
                <c:ptCount val="10"/>
                <c:pt idx="0">
                  <c:v>образ</c:v>
                </c:pt>
                <c:pt idx="1">
                  <c:v>безоп</c:v>
                </c:pt>
                <c:pt idx="2">
                  <c:v>спорт</c:v>
                </c:pt>
                <c:pt idx="3">
                  <c:v>соц</c:v>
                </c:pt>
                <c:pt idx="4">
                  <c:v>вопр</c:v>
                </c:pt>
                <c:pt idx="5">
                  <c:v>культ</c:v>
                </c:pt>
                <c:pt idx="6">
                  <c:v>экон</c:v>
                </c:pt>
                <c:pt idx="7">
                  <c:v>жкх</c:v>
                </c:pt>
                <c:pt idx="8">
                  <c:v>охр окр с</c:v>
                </c:pt>
                <c:pt idx="9">
                  <c:v>сми</c:v>
                </c:pt>
              </c:strCache>
            </c:strRef>
          </c:cat>
          <c:val>
            <c:numRef>
              <c:f>Sheet1!$B$2:$K$2</c:f>
              <c:numCache>
                <c:formatCode>0.0%</c:formatCode>
                <c:ptCount val="10"/>
                <c:pt idx="0">
                  <c:v>0.54200000000000004</c:v>
                </c:pt>
                <c:pt idx="1">
                  <c:v>8.0000000000000227E-3</c:v>
                </c:pt>
                <c:pt idx="2">
                  <c:v>3.500000000000001E-2</c:v>
                </c:pt>
                <c:pt idx="3" formatCode="0%">
                  <c:v>0.18300000000000041</c:v>
                </c:pt>
                <c:pt idx="4">
                  <c:v>5.6000000000000001E-2</c:v>
                </c:pt>
                <c:pt idx="5">
                  <c:v>8.1000000000000003E-2</c:v>
                </c:pt>
                <c:pt idx="6">
                  <c:v>4.5999999999999999E-2</c:v>
                </c:pt>
                <c:pt idx="7">
                  <c:v>4.5000000000000012E-2</c:v>
                </c:pt>
                <c:pt idx="8">
                  <c:v>4.0000000000000114E-3</c:v>
                </c:pt>
                <c:pt idx="9">
                  <c:v>1.0000000000000041E-3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8876-443B-BD12-EED479F9AD93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</c:strCache>
            </c:strRef>
          </c:tx>
          <c:spPr>
            <a:solidFill>
              <a:schemeClr val="accent2"/>
            </a:solidFill>
            <a:ln w="11548">
              <a:solidFill>
                <a:schemeClr val="tx1"/>
              </a:solidFill>
              <a:prstDash val="solid"/>
            </a:ln>
          </c:spPr>
          <c:explosion val="20"/>
          <c:dPt>
            <c:idx val="0"/>
            <c:spPr>
              <a:solidFill>
                <a:schemeClr val="accent1"/>
              </a:solidFill>
              <a:ln w="1154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8876-443B-BD12-EED479F9AD93}"/>
              </c:ext>
            </c:extLst>
          </c:dPt>
          <c:dPt>
            <c:idx val="2"/>
            <c:spPr>
              <a:solidFill>
                <a:schemeClr val="hlink"/>
              </a:solidFill>
              <a:ln w="1154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8876-443B-BD12-EED479F9AD93}"/>
              </c:ext>
            </c:extLst>
          </c:dPt>
          <c:dPt>
            <c:idx val="3"/>
            <c:spPr>
              <a:solidFill>
                <a:schemeClr val="folHlink"/>
              </a:solidFill>
              <a:ln w="1154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8876-443B-BD12-EED479F9AD93}"/>
              </c:ext>
            </c:extLst>
          </c:dPt>
          <c:dPt>
            <c:idx val="4"/>
            <c:spPr>
              <a:solidFill>
                <a:schemeClr val="bg2"/>
              </a:solidFill>
              <a:ln w="1154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8876-443B-BD12-EED479F9AD93}"/>
              </c:ext>
            </c:extLst>
          </c:dPt>
          <c:dPt>
            <c:idx val="5"/>
            <c:spPr>
              <a:solidFill>
                <a:schemeClr val="tx2"/>
              </a:solidFill>
              <a:ln w="1154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8876-443B-BD12-EED479F9AD93}"/>
              </c:ext>
            </c:extLst>
          </c:dPt>
          <c:dPt>
            <c:idx val="6"/>
            <c:spPr>
              <a:solidFill>
                <a:srgbClr val="0066CC"/>
              </a:solidFill>
              <a:ln w="1154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8876-443B-BD12-EED479F9AD93}"/>
              </c:ext>
            </c:extLst>
          </c:dPt>
          <c:dPt>
            <c:idx val="7"/>
            <c:spPr>
              <a:solidFill>
                <a:srgbClr val="CCCCFF"/>
              </a:solidFill>
              <a:ln w="1154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8876-443B-BD12-EED479F9AD93}"/>
              </c:ext>
            </c:extLst>
          </c:dPt>
          <c:dPt>
            <c:idx val="8"/>
            <c:spPr>
              <a:solidFill>
                <a:srgbClr val="FF0000"/>
              </a:solidFill>
              <a:ln w="1154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2-8876-443B-BD12-EED479F9AD93}"/>
              </c:ext>
            </c:extLst>
          </c:dPt>
          <c:dPt>
            <c:idx val="9"/>
            <c:spPr>
              <a:solidFill>
                <a:srgbClr val="FFFF00"/>
              </a:solidFill>
              <a:ln w="11548">
                <a:solidFill>
                  <a:schemeClr val="tx1"/>
                </a:solidFill>
                <a:prstDash val="solid"/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8876-443B-BD12-EED479F9AD93}"/>
              </c:ext>
            </c:extLst>
          </c:dPt>
          <c:cat>
            <c:strRef>
              <c:f>Sheet1!$B$1:$K$1</c:f>
              <c:strCache>
                <c:ptCount val="10"/>
                <c:pt idx="0">
                  <c:v>образ</c:v>
                </c:pt>
                <c:pt idx="1">
                  <c:v>безоп</c:v>
                </c:pt>
                <c:pt idx="2">
                  <c:v>спорт</c:v>
                </c:pt>
                <c:pt idx="3">
                  <c:v>соц</c:v>
                </c:pt>
                <c:pt idx="4">
                  <c:v>вопр</c:v>
                </c:pt>
                <c:pt idx="5">
                  <c:v>культ</c:v>
                </c:pt>
                <c:pt idx="6">
                  <c:v>экон</c:v>
                </c:pt>
                <c:pt idx="7">
                  <c:v>жкх</c:v>
                </c:pt>
                <c:pt idx="8">
                  <c:v>охр окр с</c:v>
                </c:pt>
                <c:pt idx="9">
                  <c:v>сми</c:v>
                </c:pt>
              </c:strCache>
            </c:strRef>
          </c:cat>
          <c:val>
            <c:numRef>
              <c:f>Sheet1!$B$3:$K$3</c:f>
              <c:numCache>
                <c:formatCode>General</c:formatCode>
                <c:ptCount val="10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4-8876-443B-BD12-EED479F9AD93}"/>
            </c:ext>
          </c:extLst>
        </c:ser>
      </c:pie3DChart>
      <c:spPr>
        <a:noFill/>
        <a:ln w="23095">
          <a:noFill/>
        </a:ln>
      </c:spPr>
    </c:plotArea>
    <c:plotVisOnly val="1"/>
    <c:dispBlanksAs val="zero"/>
  </c:chart>
  <c:spPr>
    <a:noFill/>
    <a:ln>
      <a:noFill/>
    </a:ln>
  </c:spPr>
  <c:txPr>
    <a:bodyPr/>
    <a:lstStyle/>
    <a:p>
      <a:pPr>
        <a:defRPr sz="1637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108"/>
      <c:perspective val="30"/>
    </c:view3D>
    <c:plotArea>
      <c:layout>
        <c:manualLayout>
          <c:layoutTarget val="inner"/>
          <c:xMode val="edge"/>
          <c:yMode val="edge"/>
          <c:x val="6.1439093847853919E-2"/>
          <c:y val="0.12465930344446068"/>
          <c:w val="0.88166436123684699"/>
          <c:h val="0.8753406054298218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effectLst>
              <a:outerShdw blurRad="203200" dist="330200" dir="7080000" sx="62000" sy="62000" rotWithShape="0">
                <a:prstClr val="black">
                  <a:alpha val="45000"/>
                </a:prstClr>
              </a:outerShdw>
            </a:effectLst>
            <a:scene3d>
              <a:camera prst="orthographicFront"/>
              <a:lightRig rig="threePt" dir="t"/>
            </a:scene3d>
            <a:sp3d prstMaterial="metal">
              <a:bevelT w="342900" h="444500"/>
            </a:sp3d>
          </c:spPr>
          <c:explosion val="16"/>
          <c:dPt>
            <c:idx val="0"/>
            <c:explosion val="19"/>
            <c:spPr>
              <a:solidFill>
                <a:srgbClr val="1F497D"/>
              </a:solidFill>
              <a:ln>
                <a:solidFill>
                  <a:schemeClr val="bg1"/>
                </a:solidFill>
              </a:ln>
              <a:effectLst>
                <a:outerShdw blurRad="203200" dist="330200" dir="7080000" sx="62000" sy="62000" rotWithShape="0">
                  <a:prstClr val="black">
                    <a:alpha val="45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etal">
                <a:bevelT w="342900" h="444500"/>
              </a:sp3d>
            </c:spPr>
          </c:dPt>
          <c:dPt>
            <c:idx val="1"/>
            <c:spPr>
              <a:solidFill>
                <a:srgbClr val="FFFF00"/>
              </a:solidFill>
              <a:effectLst>
                <a:outerShdw blurRad="203200" dist="330200" dir="7080000" sx="62000" sy="62000" rotWithShape="0">
                  <a:prstClr val="black">
                    <a:alpha val="45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etal">
                <a:bevelT w="342900" h="444500"/>
              </a:sp3d>
            </c:spPr>
          </c:dPt>
          <c:dLbls>
            <c:dLbl>
              <c:idx val="0"/>
              <c:layout>
                <c:manualLayout>
                  <c:x val="0.22731940799066791"/>
                  <c:y val="-0.15998840769903974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800" b="1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80,8</a:t>
                    </a:r>
                    <a:r>
                      <a:rPr lang="en-US" dirty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8158902012248637"/>
                  <c:y val="1.36340769903762E-2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800" b="1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19,2</a:t>
                    </a:r>
                    <a:r>
                      <a:rPr lang="en-US" dirty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Val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Расходы социального блока</c:v>
                </c:pt>
                <c:pt idx="1">
                  <c:v>Расходы по другим отраслевым направлениям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0.83800000000000063</c:v>
                </c:pt>
                <c:pt idx="1">
                  <c:v>0.16200000000000001</c:v>
                </c:pt>
              </c:numCache>
            </c:numRef>
          </c:val>
        </c:ser>
        <c:dLbls>
          <c:showVal val="1"/>
        </c:dLbls>
      </c:pie3DChart>
      <c:spPr>
        <a:scene3d>
          <a:camera prst="orthographicFront"/>
          <a:lightRig rig="threePt" dir="t"/>
        </a:scene3d>
        <a:sp3d prstMaterial="flat"/>
      </c:spPr>
    </c:plotArea>
    <c:legend>
      <c:legendPos val="t"/>
      <c:layout>
        <c:manualLayout>
          <c:xMode val="edge"/>
          <c:yMode val="edge"/>
          <c:x val="2.0751104289100951E-2"/>
          <c:y val="2.0532735566659209E-2"/>
          <c:w val="0.96081197390344264"/>
          <c:h val="0.23854511826128191"/>
        </c:manualLayout>
      </c:layout>
      <c:overlay val="1"/>
      <c:txPr>
        <a:bodyPr/>
        <a:lstStyle/>
        <a:p>
          <a:pPr>
            <a:defRPr sz="18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</c:chart>
  <c:externalData r:id="rId2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108"/>
      <c:perspective val="30"/>
    </c:view3D>
    <c:plotArea>
      <c:layout>
        <c:manualLayout>
          <c:layoutTarget val="inner"/>
          <c:xMode val="edge"/>
          <c:yMode val="edge"/>
          <c:x val="3.8295446696991531E-2"/>
          <c:y val="3.3925899459116012E-2"/>
          <c:w val="0.88166436123684699"/>
          <c:h val="0.8753406054298218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9BBB59"/>
            </a:solidFill>
            <a:effectLst>
              <a:outerShdw blurRad="203200" dist="330200" dir="7080000" sx="62000" sy="62000" rotWithShape="0">
                <a:prstClr val="black">
                  <a:alpha val="45000"/>
                </a:prstClr>
              </a:outerShdw>
            </a:effectLst>
            <a:scene3d>
              <a:camera prst="orthographicFront"/>
              <a:lightRig rig="threePt" dir="t"/>
            </a:scene3d>
            <a:sp3d prstMaterial="metal">
              <a:bevelT w="342900" h="444500"/>
            </a:sp3d>
          </c:spPr>
          <c:explosion val="21"/>
          <c:dPt>
            <c:idx val="0"/>
            <c:spPr>
              <a:solidFill>
                <a:srgbClr val="9BBB59"/>
              </a:solidFill>
              <a:ln>
                <a:solidFill>
                  <a:schemeClr val="bg1"/>
                </a:solidFill>
              </a:ln>
              <a:effectLst>
                <a:outerShdw blurRad="203200" dist="330200" dir="7080000" sx="62000" sy="62000" rotWithShape="0">
                  <a:prstClr val="black">
                    <a:alpha val="45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etal">
                <a:bevelT w="342900" h="444500"/>
              </a:sp3d>
            </c:spPr>
          </c:dPt>
          <c:dPt>
            <c:idx val="1"/>
            <c:spPr>
              <a:solidFill>
                <a:srgbClr val="F79646"/>
              </a:solidFill>
              <a:effectLst>
                <a:outerShdw blurRad="203200" dist="330200" dir="7080000" sx="62000" sy="62000" rotWithShape="0">
                  <a:prstClr val="black">
                    <a:alpha val="45000"/>
                  </a:prstClr>
                </a:outerShdw>
              </a:effectLst>
              <a:scene3d>
                <a:camera prst="orthographicFront"/>
                <a:lightRig rig="threePt" dir="t"/>
              </a:scene3d>
              <a:sp3d prstMaterial="metal">
                <a:bevelT w="342900" h="444500"/>
              </a:sp3d>
            </c:spPr>
          </c:dPt>
          <c:dLbls>
            <c:dLbl>
              <c:idx val="0"/>
              <c:layout>
                <c:manualLayout>
                  <c:x val="0.25277746544990631"/>
                  <c:y val="4.8761205093735174E-2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800" b="1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dirty="0" smtClean="0">
                        <a:solidFill>
                          <a:schemeClr val="tx2"/>
                        </a:solidFill>
                      </a:rPr>
                      <a:t>99,3%</a:t>
                    </a:r>
                    <a:endParaRPr lang="en-US" dirty="0">
                      <a:solidFill>
                        <a:schemeClr val="tx2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0.11678676511168139"/>
                  <c:y val="-0.12325084401129911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1800" b="1">
                        <a:solidFill>
                          <a:schemeClr val="tx2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dirty="0" smtClean="0"/>
                      <a:t>0,7</a:t>
                    </a:r>
                    <a:r>
                      <a:rPr lang="en-US" dirty="0"/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bestFit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Val val="1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Комплекс мероприятий, погруженных в формат программных расходов</c:v>
                </c:pt>
                <c:pt idx="1">
                  <c:v>Непрограммные расходы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0.94299999999999995</c:v>
                </c:pt>
                <c:pt idx="1">
                  <c:v>5.7000000000000002E-2</c:v>
                </c:pt>
              </c:numCache>
            </c:numRef>
          </c:val>
        </c:ser>
        <c:dLbls>
          <c:showVal val="1"/>
        </c:dLbls>
      </c:pie3DChart>
      <c:spPr>
        <a:scene3d>
          <a:camera prst="orthographicFront"/>
          <a:lightRig rig="threePt" dir="t"/>
        </a:scene3d>
        <a:sp3d prstMaterial="flat"/>
      </c:spPr>
    </c:plotArea>
    <c:legend>
      <c:legendPos val="b"/>
      <c:layout>
        <c:manualLayout>
          <c:xMode val="edge"/>
          <c:yMode val="edge"/>
          <c:x val="0"/>
          <c:y val="0.73065577838873019"/>
          <c:w val="1"/>
          <c:h val="0.26934422161127003"/>
        </c:manualLayout>
      </c:layout>
      <c:txPr>
        <a:bodyPr/>
        <a:lstStyle/>
        <a:p>
          <a:pPr>
            <a:defRPr sz="1800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</c:chart>
  <c:externalData r:id="rId2"/>
  <c:userShapes r:id="rId3"/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88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1197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phClr">
            <a:lumMod val="7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sp3d/>
    </cs:spPr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/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BCF920-822E-4F0C-9046-693C6159C347}" type="doc">
      <dgm:prSet loTypeId="urn:microsoft.com/office/officeart/2005/8/layout/equation1" loCatId="relationship" qsTypeId="urn:microsoft.com/office/officeart/2005/8/quickstyle/3d3" qsCatId="3D" csTypeId="urn:microsoft.com/office/officeart/2005/8/colors/accent1_2" csCatId="accent1" phldr="1"/>
      <dgm:spPr/>
    </dgm:pt>
    <dgm:pt modelId="{B5DDA3B9-6420-45F5-8D12-84769002EBF5}">
      <dgm:prSet phldrT="[Текст]" custT="1"/>
      <dgm:spPr>
        <a:solidFill>
          <a:schemeClr val="tx2"/>
        </a:solidFill>
      </dgm:spPr>
      <dgm:t>
        <a:bodyPr/>
        <a:lstStyle/>
        <a:p>
          <a:pPr algn="ctr"/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ФБ</a:t>
          </a:r>
        </a:p>
        <a:p>
          <a:pPr algn="ctr"/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0,0</a:t>
          </a:r>
        </a:p>
        <a:p>
          <a:pPr algn="ctr"/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млн ₽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2E80236-521C-4790-A67F-5171E640C9C1}" type="parTrans" cxnId="{CE826371-A173-4EAE-8991-E6BD948E7525}">
      <dgm:prSet/>
      <dgm:spPr/>
      <dgm:t>
        <a:bodyPr/>
        <a:lstStyle/>
        <a:p>
          <a:pPr algn="ctr"/>
          <a:endParaRPr lang="ru-RU"/>
        </a:p>
      </dgm:t>
    </dgm:pt>
    <dgm:pt modelId="{6F5323FF-4BAC-44DE-B64E-BA16AB0056D3}" type="sibTrans" cxnId="{CE826371-A173-4EAE-8991-E6BD948E7525}">
      <dgm:prSet/>
      <dgm:spPr>
        <a:solidFill>
          <a:schemeClr val="tx2"/>
        </a:solidFill>
      </dgm:spPr>
      <dgm:t>
        <a:bodyPr/>
        <a:lstStyle/>
        <a:p>
          <a:pPr algn="ctr"/>
          <a:endParaRPr lang="ru-RU"/>
        </a:p>
      </dgm:t>
    </dgm:pt>
    <dgm:pt modelId="{25837F1F-380C-4564-BA18-F0E4205F400B}">
      <dgm:prSet phldrT="[Текст]" custT="1"/>
      <dgm:spPr>
        <a:solidFill>
          <a:schemeClr val="tx2"/>
        </a:solidFill>
      </dgm:spPr>
      <dgm:t>
        <a:bodyPr/>
        <a:lstStyle/>
        <a:p>
          <a:pPr algn="ctr"/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</a:t>
          </a:r>
        </a:p>
        <a:p>
          <a:pPr algn="ctr"/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28,7</a:t>
          </a:r>
        </a:p>
        <a:p>
          <a:pPr algn="ctr"/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млн ₽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2ABCF9-61C5-4B01-B2FD-677D2193F58D}" type="parTrans" cxnId="{BA6177E6-1FC7-4120-BDA6-81AACF7E82AF}">
      <dgm:prSet/>
      <dgm:spPr/>
      <dgm:t>
        <a:bodyPr/>
        <a:lstStyle/>
        <a:p>
          <a:pPr algn="ctr"/>
          <a:endParaRPr lang="ru-RU"/>
        </a:p>
      </dgm:t>
    </dgm:pt>
    <dgm:pt modelId="{0D06B173-D81B-4ED2-B4D6-69F6BE1C78C6}" type="sibTrans" cxnId="{BA6177E6-1FC7-4120-BDA6-81AACF7E82AF}">
      <dgm:prSet/>
      <dgm:spPr>
        <a:solidFill>
          <a:schemeClr val="tx2"/>
        </a:solidFill>
      </dgm:spPr>
      <dgm:t>
        <a:bodyPr/>
        <a:lstStyle/>
        <a:p>
          <a:pPr algn="ctr"/>
          <a:endParaRPr lang="ru-RU"/>
        </a:p>
      </dgm:t>
    </dgm:pt>
    <dgm:pt modelId="{72861F7F-66F6-484A-B907-91FF169801D5}">
      <dgm:prSet phldrT="[Текст]" custT="1"/>
      <dgm:spPr>
        <a:solidFill>
          <a:schemeClr val="tx2"/>
        </a:solidFill>
      </dgm:spPr>
      <dgm:t>
        <a:bodyPr/>
        <a:lstStyle/>
        <a:p>
          <a:pPr algn="ctr"/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30,6</a:t>
          </a:r>
        </a:p>
        <a:p>
          <a:pPr algn="ctr"/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млн ₽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C39E86-F362-45AA-8565-63C612C284AB}" type="parTrans" cxnId="{A99E29EC-5B10-4D2F-B2A4-F7DAB24BB3F1}">
      <dgm:prSet/>
      <dgm:spPr/>
      <dgm:t>
        <a:bodyPr/>
        <a:lstStyle/>
        <a:p>
          <a:pPr algn="ctr"/>
          <a:endParaRPr lang="ru-RU"/>
        </a:p>
      </dgm:t>
    </dgm:pt>
    <dgm:pt modelId="{4A09BD4F-8C31-4BD2-9964-DD64B15BDF32}" type="sibTrans" cxnId="{A99E29EC-5B10-4D2F-B2A4-F7DAB24BB3F1}">
      <dgm:prSet/>
      <dgm:spPr/>
      <dgm:t>
        <a:bodyPr/>
        <a:lstStyle/>
        <a:p>
          <a:pPr algn="ctr"/>
          <a:endParaRPr lang="ru-RU"/>
        </a:p>
      </dgm:t>
    </dgm:pt>
    <dgm:pt modelId="{C7D4FFE6-8F2A-4E24-B32D-F0E3646CCAA0}">
      <dgm:prSet phldrT="[Текст]" custT="1"/>
      <dgm:spPr>
        <a:solidFill>
          <a:schemeClr val="tx2"/>
        </a:solidFill>
      </dgm:spPr>
      <dgm:t>
        <a:bodyPr/>
        <a:lstStyle/>
        <a:p>
          <a:pPr algn="ctr"/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МБ</a:t>
          </a:r>
        </a:p>
        <a:p>
          <a:pPr algn="ctr"/>
          <a:r>
            <a:rPr lang="ru-RU" sz="16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1,9</a:t>
          </a:r>
        </a:p>
        <a:p>
          <a:pPr algn="ctr"/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млн ₽</a:t>
          </a:r>
          <a:endParaRPr lang="ru-RU" sz="1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3EB1FD-F689-4923-A6D6-BC2DF3347F8C}" type="parTrans" cxnId="{5F3147C8-BEAE-41C0-9DFF-710DBC7FCF4B}">
      <dgm:prSet/>
      <dgm:spPr/>
      <dgm:t>
        <a:bodyPr/>
        <a:lstStyle/>
        <a:p>
          <a:pPr algn="ctr"/>
          <a:endParaRPr lang="ru-RU"/>
        </a:p>
      </dgm:t>
    </dgm:pt>
    <dgm:pt modelId="{973BB4B3-9D4B-4D77-8ADF-38E7D3D60799}" type="sibTrans" cxnId="{5F3147C8-BEAE-41C0-9DFF-710DBC7FCF4B}">
      <dgm:prSet/>
      <dgm:spPr>
        <a:solidFill>
          <a:schemeClr val="tx2"/>
        </a:solidFill>
      </dgm:spPr>
      <dgm:t>
        <a:bodyPr/>
        <a:lstStyle/>
        <a:p>
          <a:pPr algn="ctr"/>
          <a:endParaRPr lang="ru-RU"/>
        </a:p>
      </dgm:t>
    </dgm:pt>
    <dgm:pt modelId="{114A2408-B54E-47A3-A503-2ADEC4846AD4}" type="pres">
      <dgm:prSet presAssocID="{48BCF920-822E-4F0C-9046-693C6159C347}" presName="linearFlow" presStyleCnt="0">
        <dgm:presLayoutVars>
          <dgm:dir/>
          <dgm:resizeHandles val="exact"/>
        </dgm:presLayoutVars>
      </dgm:prSet>
      <dgm:spPr/>
    </dgm:pt>
    <dgm:pt modelId="{9907337E-E8AD-4D42-8F17-73296F771C2F}" type="pres">
      <dgm:prSet presAssocID="{B5DDA3B9-6420-45F5-8D12-84769002EBF5}" presName="node" presStyleLbl="node1" presStyleIdx="0" presStyleCnt="4" custScaleX="171705" custScaleY="1572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6A8B77-907D-45CB-9C3C-8F9CE80D3FCD}" type="pres">
      <dgm:prSet presAssocID="{6F5323FF-4BAC-44DE-B64E-BA16AB0056D3}" presName="spacerL" presStyleCnt="0"/>
      <dgm:spPr/>
    </dgm:pt>
    <dgm:pt modelId="{E276F615-2815-459D-8756-04110BB4DD55}" type="pres">
      <dgm:prSet presAssocID="{6F5323FF-4BAC-44DE-B64E-BA16AB0056D3}" presName="sibTrans" presStyleLbl="sibTrans2D1" presStyleIdx="0" presStyleCnt="3"/>
      <dgm:spPr/>
      <dgm:t>
        <a:bodyPr/>
        <a:lstStyle/>
        <a:p>
          <a:endParaRPr lang="ru-RU"/>
        </a:p>
      </dgm:t>
    </dgm:pt>
    <dgm:pt modelId="{AF553FE6-6BEA-405B-AB02-E9BDECBE1809}" type="pres">
      <dgm:prSet presAssocID="{6F5323FF-4BAC-44DE-B64E-BA16AB0056D3}" presName="spacerR" presStyleCnt="0"/>
      <dgm:spPr/>
    </dgm:pt>
    <dgm:pt modelId="{0B2F4861-9A0F-471D-8FDA-43515EDC458D}" type="pres">
      <dgm:prSet presAssocID="{25837F1F-380C-4564-BA18-F0E4205F400B}" presName="node" presStyleLbl="node1" presStyleIdx="1" presStyleCnt="4" custScaleX="173800" custScaleY="1611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164D86-8CEA-4907-9E42-3BC32B5C00DD}" type="pres">
      <dgm:prSet presAssocID="{0D06B173-D81B-4ED2-B4D6-69F6BE1C78C6}" presName="spacerL" presStyleCnt="0"/>
      <dgm:spPr/>
    </dgm:pt>
    <dgm:pt modelId="{B981A544-AB5F-42F5-87A0-544D2A6E9C12}" type="pres">
      <dgm:prSet presAssocID="{0D06B173-D81B-4ED2-B4D6-69F6BE1C78C6}" presName="sibTrans" presStyleLbl="sibTrans2D1" presStyleIdx="1" presStyleCnt="3"/>
      <dgm:spPr/>
      <dgm:t>
        <a:bodyPr/>
        <a:lstStyle/>
        <a:p>
          <a:endParaRPr lang="ru-RU"/>
        </a:p>
      </dgm:t>
    </dgm:pt>
    <dgm:pt modelId="{47DC8ED5-E157-4A7F-9992-949D7F273D79}" type="pres">
      <dgm:prSet presAssocID="{0D06B173-D81B-4ED2-B4D6-69F6BE1C78C6}" presName="spacerR" presStyleCnt="0"/>
      <dgm:spPr/>
    </dgm:pt>
    <dgm:pt modelId="{4E90A3E0-7DEA-47CE-B1C4-875BF682DCD2}" type="pres">
      <dgm:prSet presAssocID="{C7D4FFE6-8F2A-4E24-B32D-F0E3646CCAA0}" presName="node" presStyleLbl="node1" presStyleIdx="2" presStyleCnt="4" custScaleX="169670" custScaleY="1641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AC0AE9-AC1F-4D7D-AA0C-B78A1081FF45}" type="pres">
      <dgm:prSet presAssocID="{973BB4B3-9D4B-4D77-8ADF-38E7D3D60799}" presName="spacerL" presStyleCnt="0"/>
      <dgm:spPr/>
    </dgm:pt>
    <dgm:pt modelId="{E7A988D9-B7EC-4DDB-9239-7CE97253AA4A}" type="pres">
      <dgm:prSet presAssocID="{973BB4B3-9D4B-4D77-8ADF-38E7D3D60799}" presName="sibTrans" presStyleLbl="sibTrans2D1" presStyleIdx="2" presStyleCnt="3"/>
      <dgm:spPr/>
      <dgm:t>
        <a:bodyPr/>
        <a:lstStyle/>
        <a:p>
          <a:endParaRPr lang="ru-RU"/>
        </a:p>
      </dgm:t>
    </dgm:pt>
    <dgm:pt modelId="{4446BF6F-CFFD-4EBC-9F88-7DE7F2AF85F5}" type="pres">
      <dgm:prSet presAssocID="{973BB4B3-9D4B-4D77-8ADF-38E7D3D60799}" presName="spacerR" presStyleCnt="0"/>
      <dgm:spPr/>
    </dgm:pt>
    <dgm:pt modelId="{4661C1F6-D3FF-4D62-8D00-D3BB07BCED9A}" type="pres">
      <dgm:prSet presAssocID="{72861F7F-66F6-484A-B907-91FF169801D5}" presName="node" presStyleLbl="node1" presStyleIdx="3" presStyleCnt="4" custScaleX="159628" custScaleY="1644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D337374-2A55-46BF-AB6E-986604485473}" type="presOf" srcId="{72861F7F-66F6-484A-B907-91FF169801D5}" destId="{4661C1F6-D3FF-4D62-8D00-D3BB07BCED9A}" srcOrd="0" destOrd="0" presId="urn:microsoft.com/office/officeart/2005/8/layout/equation1"/>
    <dgm:cxn modelId="{5E3D5BE6-03C5-4F8A-837C-8842D2C4789E}" type="presOf" srcId="{0D06B173-D81B-4ED2-B4D6-69F6BE1C78C6}" destId="{B981A544-AB5F-42F5-87A0-544D2A6E9C12}" srcOrd="0" destOrd="0" presId="urn:microsoft.com/office/officeart/2005/8/layout/equation1"/>
    <dgm:cxn modelId="{787F14B6-CF86-45F8-AFF3-9270B0BEB8C8}" type="presOf" srcId="{B5DDA3B9-6420-45F5-8D12-84769002EBF5}" destId="{9907337E-E8AD-4D42-8F17-73296F771C2F}" srcOrd="0" destOrd="0" presId="urn:microsoft.com/office/officeart/2005/8/layout/equation1"/>
    <dgm:cxn modelId="{6C7FD080-A070-4C46-882F-E86C2791DB0A}" type="presOf" srcId="{6F5323FF-4BAC-44DE-B64E-BA16AB0056D3}" destId="{E276F615-2815-459D-8756-04110BB4DD55}" srcOrd="0" destOrd="0" presId="urn:microsoft.com/office/officeart/2005/8/layout/equation1"/>
    <dgm:cxn modelId="{F141EFE4-DAB4-443B-B8B3-C99783E79ACC}" type="presOf" srcId="{25837F1F-380C-4564-BA18-F0E4205F400B}" destId="{0B2F4861-9A0F-471D-8FDA-43515EDC458D}" srcOrd="0" destOrd="0" presId="urn:microsoft.com/office/officeart/2005/8/layout/equation1"/>
    <dgm:cxn modelId="{C3D10FCB-45ED-42CC-87D4-361A3980823E}" type="presOf" srcId="{973BB4B3-9D4B-4D77-8ADF-38E7D3D60799}" destId="{E7A988D9-B7EC-4DDB-9239-7CE97253AA4A}" srcOrd="0" destOrd="0" presId="urn:microsoft.com/office/officeart/2005/8/layout/equation1"/>
    <dgm:cxn modelId="{CE826371-A173-4EAE-8991-E6BD948E7525}" srcId="{48BCF920-822E-4F0C-9046-693C6159C347}" destId="{B5DDA3B9-6420-45F5-8D12-84769002EBF5}" srcOrd="0" destOrd="0" parTransId="{F2E80236-521C-4790-A67F-5171E640C9C1}" sibTransId="{6F5323FF-4BAC-44DE-B64E-BA16AB0056D3}"/>
    <dgm:cxn modelId="{7CBC0626-439E-45D1-9451-1DF2632EE9FC}" type="presOf" srcId="{C7D4FFE6-8F2A-4E24-B32D-F0E3646CCAA0}" destId="{4E90A3E0-7DEA-47CE-B1C4-875BF682DCD2}" srcOrd="0" destOrd="0" presId="urn:microsoft.com/office/officeart/2005/8/layout/equation1"/>
    <dgm:cxn modelId="{57F92647-7141-40DD-8126-BF2811DE2CDE}" type="presOf" srcId="{48BCF920-822E-4F0C-9046-693C6159C347}" destId="{114A2408-B54E-47A3-A503-2ADEC4846AD4}" srcOrd="0" destOrd="0" presId="urn:microsoft.com/office/officeart/2005/8/layout/equation1"/>
    <dgm:cxn modelId="{5F3147C8-BEAE-41C0-9DFF-710DBC7FCF4B}" srcId="{48BCF920-822E-4F0C-9046-693C6159C347}" destId="{C7D4FFE6-8F2A-4E24-B32D-F0E3646CCAA0}" srcOrd="2" destOrd="0" parTransId="{E73EB1FD-F689-4923-A6D6-BC2DF3347F8C}" sibTransId="{973BB4B3-9D4B-4D77-8ADF-38E7D3D60799}"/>
    <dgm:cxn modelId="{BA6177E6-1FC7-4120-BDA6-81AACF7E82AF}" srcId="{48BCF920-822E-4F0C-9046-693C6159C347}" destId="{25837F1F-380C-4564-BA18-F0E4205F400B}" srcOrd="1" destOrd="0" parTransId="{182ABCF9-61C5-4B01-B2FD-677D2193F58D}" sibTransId="{0D06B173-D81B-4ED2-B4D6-69F6BE1C78C6}"/>
    <dgm:cxn modelId="{A99E29EC-5B10-4D2F-B2A4-F7DAB24BB3F1}" srcId="{48BCF920-822E-4F0C-9046-693C6159C347}" destId="{72861F7F-66F6-484A-B907-91FF169801D5}" srcOrd="3" destOrd="0" parTransId="{54C39E86-F362-45AA-8565-63C612C284AB}" sibTransId="{4A09BD4F-8C31-4BD2-9964-DD64B15BDF32}"/>
    <dgm:cxn modelId="{4F3D8478-7153-477C-AC37-0A1FB4F76DA8}" type="presParOf" srcId="{114A2408-B54E-47A3-A503-2ADEC4846AD4}" destId="{9907337E-E8AD-4D42-8F17-73296F771C2F}" srcOrd="0" destOrd="0" presId="urn:microsoft.com/office/officeart/2005/8/layout/equation1"/>
    <dgm:cxn modelId="{CF348685-3AE4-4DA3-8E78-3B7C95933ACA}" type="presParOf" srcId="{114A2408-B54E-47A3-A503-2ADEC4846AD4}" destId="{8D6A8B77-907D-45CB-9C3C-8F9CE80D3FCD}" srcOrd="1" destOrd="0" presId="urn:microsoft.com/office/officeart/2005/8/layout/equation1"/>
    <dgm:cxn modelId="{480D84D0-1AA4-43DE-BCB4-2035DFF98D43}" type="presParOf" srcId="{114A2408-B54E-47A3-A503-2ADEC4846AD4}" destId="{E276F615-2815-459D-8756-04110BB4DD55}" srcOrd="2" destOrd="0" presId="urn:microsoft.com/office/officeart/2005/8/layout/equation1"/>
    <dgm:cxn modelId="{090D89C3-2C29-42DE-8A9C-9898A9BFFD7F}" type="presParOf" srcId="{114A2408-B54E-47A3-A503-2ADEC4846AD4}" destId="{AF553FE6-6BEA-405B-AB02-E9BDECBE1809}" srcOrd="3" destOrd="0" presId="urn:microsoft.com/office/officeart/2005/8/layout/equation1"/>
    <dgm:cxn modelId="{37B773E4-DC2C-437A-BF3E-318F9720041E}" type="presParOf" srcId="{114A2408-B54E-47A3-A503-2ADEC4846AD4}" destId="{0B2F4861-9A0F-471D-8FDA-43515EDC458D}" srcOrd="4" destOrd="0" presId="urn:microsoft.com/office/officeart/2005/8/layout/equation1"/>
    <dgm:cxn modelId="{7AFFD2AC-7881-483E-9D7C-1AEE08D535A4}" type="presParOf" srcId="{114A2408-B54E-47A3-A503-2ADEC4846AD4}" destId="{65164D86-8CEA-4907-9E42-3BC32B5C00DD}" srcOrd="5" destOrd="0" presId="urn:microsoft.com/office/officeart/2005/8/layout/equation1"/>
    <dgm:cxn modelId="{C284C32D-8D91-4268-AC96-D524832809D5}" type="presParOf" srcId="{114A2408-B54E-47A3-A503-2ADEC4846AD4}" destId="{B981A544-AB5F-42F5-87A0-544D2A6E9C12}" srcOrd="6" destOrd="0" presId="urn:microsoft.com/office/officeart/2005/8/layout/equation1"/>
    <dgm:cxn modelId="{6BA34D51-8F4F-491C-A3A6-64748A96ABFE}" type="presParOf" srcId="{114A2408-B54E-47A3-A503-2ADEC4846AD4}" destId="{47DC8ED5-E157-4A7F-9992-949D7F273D79}" srcOrd="7" destOrd="0" presId="urn:microsoft.com/office/officeart/2005/8/layout/equation1"/>
    <dgm:cxn modelId="{B8AE606C-D069-43CC-B01D-779F79C578D0}" type="presParOf" srcId="{114A2408-B54E-47A3-A503-2ADEC4846AD4}" destId="{4E90A3E0-7DEA-47CE-B1C4-875BF682DCD2}" srcOrd="8" destOrd="0" presId="urn:microsoft.com/office/officeart/2005/8/layout/equation1"/>
    <dgm:cxn modelId="{92BDD897-E6E8-48FC-A3BC-501EC62D996F}" type="presParOf" srcId="{114A2408-B54E-47A3-A503-2ADEC4846AD4}" destId="{B9AC0AE9-AC1F-4D7D-AA0C-B78A1081FF45}" srcOrd="9" destOrd="0" presId="urn:microsoft.com/office/officeart/2005/8/layout/equation1"/>
    <dgm:cxn modelId="{FC6CB33B-FD68-4D6B-8C90-23BBFF08C216}" type="presParOf" srcId="{114A2408-B54E-47A3-A503-2ADEC4846AD4}" destId="{E7A988D9-B7EC-4DDB-9239-7CE97253AA4A}" srcOrd="10" destOrd="0" presId="urn:microsoft.com/office/officeart/2005/8/layout/equation1"/>
    <dgm:cxn modelId="{4A9AF3AA-239D-491C-9038-B43E50E82B39}" type="presParOf" srcId="{114A2408-B54E-47A3-A503-2ADEC4846AD4}" destId="{4446BF6F-CFFD-4EBC-9F88-7DE7F2AF85F5}" srcOrd="11" destOrd="0" presId="urn:microsoft.com/office/officeart/2005/8/layout/equation1"/>
    <dgm:cxn modelId="{27375177-E405-4D70-A228-89003498B802}" type="presParOf" srcId="{114A2408-B54E-47A3-A503-2ADEC4846AD4}" destId="{4661C1F6-D3FF-4D62-8D00-D3BB07BCED9A}" srcOrd="12" destOrd="0" presId="urn:microsoft.com/office/officeart/2005/8/layout/equation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907337E-E8AD-4D42-8F17-73296F771C2F}">
      <dsp:nvSpPr>
        <dsp:cNvPr id="0" name=""/>
        <dsp:cNvSpPr/>
      </dsp:nvSpPr>
      <dsp:spPr>
        <a:xfrm>
          <a:off x="2693" y="483693"/>
          <a:ext cx="1280122" cy="1172698"/>
        </a:xfrm>
        <a:prstGeom prst="ellipse">
          <a:avLst/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ФБ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0,0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млн ₽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93" y="483693"/>
        <a:ext cx="1280122" cy="1172698"/>
      </dsp:txXfrm>
    </dsp:sp>
    <dsp:sp modelId="{E276F615-2815-459D-8756-04110BB4DD55}">
      <dsp:nvSpPr>
        <dsp:cNvPr id="0" name=""/>
        <dsp:cNvSpPr/>
      </dsp:nvSpPr>
      <dsp:spPr>
        <a:xfrm>
          <a:off x="1343353" y="853837"/>
          <a:ext cx="432410" cy="432410"/>
        </a:xfrm>
        <a:prstGeom prst="mathPlus">
          <a:avLst/>
        </a:prstGeom>
        <a:solidFill>
          <a:schemeClr val="tx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1343353" y="853837"/>
        <a:ext cx="432410" cy="432410"/>
      </dsp:txXfrm>
    </dsp:sp>
    <dsp:sp modelId="{0B2F4861-9A0F-471D-8FDA-43515EDC458D}">
      <dsp:nvSpPr>
        <dsp:cNvPr id="0" name=""/>
        <dsp:cNvSpPr/>
      </dsp:nvSpPr>
      <dsp:spPr>
        <a:xfrm>
          <a:off x="1836302" y="469174"/>
          <a:ext cx="1295741" cy="1201736"/>
        </a:xfrm>
        <a:prstGeom prst="ellipse">
          <a:avLst/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ОБ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28,7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млн ₽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36302" y="469174"/>
        <a:ext cx="1295741" cy="1201736"/>
      </dsp:txXfrm>
    </dsp:sp>
    <dsp:sp modelId="{B981A544-AB5F-42F5-87A0-544D2A6E9C12}">
      <dsp:nvSpPr>
        <dsp:cNvPr id="0" name=""/>
        <dsp:cNvSpPr/>
      </dsp:nvSpPr>
      <dsp:spPr>
        <a:xfrm>
          <a:off x="3192581" y="853837"/>
          <a:ext cx="432410" cy="432410"/>
        </a:xfrm>
        <a:prstGeom prst="mathPlus">
          <a:avLst/>
        </a:prstGeom>
        <a:solidFill>
          <a:schemeClr val="tx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/>
        </a:p>
      </dsp:txBody>
      <dsp:txXfrm>
        <a:off x="3192581" y="853837"/>
        <a:ext cx="432410" cy="432410"/>
      </dsp:txXfrm>
    </dsp:sp>
    <dsp:sp modelId="{4E90A3E0-7DEA-47CE-B1C4-875BF682DCD2}">
      <dsp:nvSpPr>
        <dsp:cNvPr id="0" name=""/>
        <dsp:cNvSpPr/>
      </dsp:nvSpPr>
      <dsp:spPr>
        <a:xfrm>
          <a:off x="3685529" y="457976"/>
          <a:ext cx="1264950" cy="1224132"/>
        </a:xfrm>
        <a:prstGeom prst="ellipse">
          <a:avLst/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МБ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1,9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млн ₽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85529" y="457976"/>
        <a:ext cx="1264950" cy="1224132"/>
      </dsp:txXfrm>
    </dsp:sp>
    <dsp:sp modelId="{E7A988D9-B7EC-4DDB-9239-7CE97253AA4A}">
      <dsp:nvSpPr>
        <dsp:cNvPr id="0" name=""/>
        <dsp:cNvSpPr/>
      </dsp:nvSpPr>
      <dsp:spPr>
        <a:xfrm>
          <a:off x="5011017" y="853837"/>
          <a:ext cx="432410" cy="432410"/>
        </a:xfrm>
        <a:prstGeom prst="mathEqual">
          <a:avLst/>
        </a:prstGeom>
        <a:solidFill>
          <a:schemeClr val="tx2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5011017" y="853837"/>
        <a:ext cx="432410" cy="432410"/>
      </dsp:txXfrm>
    </dsp:sp>
    <dsp:sp modelId="{4661C1F6-D3FF-4D62-8D00-D3BB07BCED9A}">
      <dsp:nvSpPr>
        <dsp:cNvPr id="0" name=""/>
        <dsp:cNvSpPr/>
      </dsp:nvSpPr>
      <dsp:spPr>
        <a:xfrm>
          <a:off x="5503966" y="456858"/>
          <a:ext cx="1190084" cy="1226369"/>
        </a:xfrm>
        <a:prstGeom prst="ellipse">
          <a:avLst/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30,6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млн ₽</a:t>
          </a:r>
          <a:endParaRPr lang="ru-RU" sz="1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503966" y="456858"/>
        <a:ext cx="1190084" cy="12263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3.xml.rels><?xml version="1.0" encoding="UTF-8" standalone="yes"?>
<Relationships xmlns="http://schemas.openxmlformats.org/package/2006/relationships"><Relationship Id="rId2" Type="http://schemas.microsoft.com/office/2007/relationships/hdphoto" Target="../media/hdphoto1.wdp"/><Relationship Id="rId1" Type="http://schemas.openxmlformats.org/officeDocument/2006/relationships/image" Target="../media/image1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0.22298</cdr:x>
      <cdr:y>0.02815</cdr:y>
    </cdr:from>
    <cdr:to>
      <cdr:x>0.34979</cdr:x>
      <cdr:y>0.08773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1994815" y="143195"/>
          <a:ext cx="1134461" cy="3031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4 599,9</a:t>
          </a:r>
        </a:p>
        <a:p xmlns:a="http://schemas.openxmlformats.org/drawingml/2006/main">
          <a:endParaRPr lang="ru-RU" sz="1800" b="1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0.43212</cdr:x>
      <cdr:y>0.02815</cdr:y>
    </cdr:from>
    <cdr:to>
      <cdr:x>0.54179</cdr:x>
      <cdr:y>0.08773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865845" y="143195"/>
          <a:ext cx="981123" cy="3031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4 415,2</a:t>
          </a:r>
          <a:endParaRPr lang="ru-RU" sz="1800" b="1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0.62497</cdr:x>
      <cdr:y>0.02241</cdr:y>
    </cdr:from>
    <cdr:to>
      <cdr:x>0.73774</cdr:x>
      <cdr:y>0.08199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591048" y="114012"/>
          <a:ext cx="1008857" cy="30311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4 336,2</a:t>
          </a:r>
        </a:p>
        <a:p xmlns:a="http://schemas.openxmlformats.org/drawingml/2006/main">
          <a:endParaRPr lang="ru-RU" sz="18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0.24739</cdr:x>
      <cdr:y>0.18326</cdr:y>
    </cdr:from>
    <cdr:to>
      <cdr:x>0.35304</cdr:x>
      <cdr:y>0.24533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213152" y="932338"/>
          <a:ext cx="945161" cy="3157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1 297,1</a:t>
          </a:r>
          <a:endParaRPr lang="ru-RU" sz="1600" b="1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0.43962</cdr:x>
      <cdr:y>0.18529</cdr:y>
    </cdr:from>
    <cdr:to>
      <cdr:x>0.53664</cdr:x>
      <cdr:y>0.25292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3932931" y="942655"/>
          <a:ext cx="867955" cy="344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1 462,7</a:t>
          </a:r>
          <a:endParaRPr lang="ru-RU" sz="1600" b="1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0.6294</cdr:x>
      <cdr:y>0.18332</cdr:y>
    </cdr:from>
    <cdr:to>
      <cdr:x>0.7259</cdr:x>
      <cdr:y>0.25096</cdr:y>
    </cdr:to>
    <cdr:sp macro="" textlink="">
      <cdr:nvSpPr>
        <cdr:cNvPr id="8" name="TextBox 7"/>
        <cdr:cNvSpPr txBox="1"/>
      </cdr:nvSpPr>
      <cdr:spPr>
        <a:xfrm xmlns:a="http://schemas.openxmlformats.org/drawingml/2006/main">
          <a:off x="5630665" y="932634"/>
          <a:ext cx="863302" cy="3441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1 658,0</a:t>
          </a:r>
          <a:endParaRPr lang="ru-RU" sz="1600" b="1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0.12069</cdr:x>
      <cdr:y>0.51896</cdr:y>
    </cdr:from>
    <cdr:to>
      <cdr:x>0.21828</cdr:x>
      <cdr:y>0.61207</cdr:y>
    </cdr:to>
    <cdr:sp macro="" textlink="">
      <cdr:nvSpPr>
        <cdr:cNvPr id="9" name="TextBox 8"/>
        <cdr:cNvSpPr txBox="1"/>
      </cdr:nvSpPr>
      <cdr:spPr>
        <a:xfrm xmlns:a="http://schemas.openxmlformats.org/drawingml/2006/main">
          <a:off x="1000134" y="2389171"/>
          <a:ext cx="808739" cy="4286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2 890,7</a:t>
          </a:r>
          <a:endParaRPr lang="ru-RU" sz="16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0.2931</cdr:x>
      <cdr:y>0.41034</cdr:y>
    </cdr:from>
    <cdr:to>
      <cdr:x>0.40517</cdr:x>
      <cdr:y>0.51896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2428892" y="1889124"/>
          <a:ext cx="928694" cy="500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0.24825</cdr:x>
      <cdr:y>0.50755</cdr:y>
    </cdr:from>
    <cdr:to>
      <cdr:x>0.34585</cdr:x>
      <cdr:y>0.58514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2220909" y="2582171"/>
          <a:ext cx="873144" cy="3947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3 302,8</a:t>
          </a:r>
          <a:endParaRPr lang="ru-RU" sz="16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0.44237</cdr:x>
      <cdr:y>0.51345</cdr:y>
    </cdr:from>
    <cdr:to>
      <cdr:x>0.53996</cdr:x>
      <cdr:y>0.57552</cdr:y>
    </cdr:to>
    <cdr:sp macro="" textlink="">
      <cdr:nvSpPr>
        <cdr:cNvPr id="13" name="TextBox 12"/>
        <cdr:cNvSpPr txBox="1"/>
      </cdr:nvSpPr>
      <cdr:spPr>
        <a:xfrm xmlns:a="http://schemas.openxmlformats.org/drawingml/2006/main">
          <a:off x="3957507" y="2612188"/>
          <a:ext cx="873054" cy="3157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2 952,5</a:t>
          </a:r>
          <a:endParaRPr lang="ru-RU" sz="16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0.63067</cdr:x>
      <cdr:y>0.51625</cdr:y>
    </cdr:from>
    <cdr:to>
      <cdr:x>0.72201</cdr:x>
      <cdr:y>0.60229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5642042" y="2626466"/>
          <a:ext cx="817123" cy="43774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2 678,2</a:t>
          </a:r>
          <a:endParaRPr lang="ru-RU" sz="16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0.1121</cdr:x>
      <cdr:y>0.17671</cdr:y>
    </cdr:from>
    <cdr:to>
      <cdr:x>0.21002</cdr:x>
      <cdr:y>0.23629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927292" y="842431"/>
          <a:ext cx="810008" cy="28404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1 297,1</a:t>
          </a:r>
        </a:p>
        <a:p xmlns:a="http://schemas.openxmlformats.org/drawingml/2006/main">
          <a:endParaRPr lang="ru-RU" sz="1600" b="1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0.31273</cdr:x>
      <cdr:y>0.11542</cdr:y>
    </cdr:from>
    <cdr:to>
      <cdr:x>0.40965</cdr:x>
      <cdr:y>0.175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591533" y="531376"/>
          <a:ext cx="803158" cy="27429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1 462,7</a:t>
          </a:r>
          <a:endParaRPr lang="ru-RU" sz="1600" b="1" dirty="0">
            <a:solidFill>
              <a:schemeClr val="tx2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</cdr:x>
      <cdr:y>0.06305</cdr:y>
    </cdr:from>
    <cdr:to>
      <cdr:x>0.59966</cdr:x>
      <cdr:y>0.12263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136069" y="300564"/>
          <a:ext cx="824401" cy="2840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r>
            <a:rPr lang="ru-RU" sz="16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rPr>
            <a:t>1 658,0</a:t>
          </a:r>
        </a:p>
        <a:p xmlns:a="http://schemas.openxmlformats.org/drawingml/2006/main">
          <a:endParaRPr lang="ru-RU" sz="16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0.2931</cdr:x>
      <cdr:y>0.41034</cdr:y>
    </cdr:from>
    <cdr:to>
      <cdr:x>0.40517</cdr:x>
      <cdr:y>0.51896</cdr:y>
    </cdr:to>
    <cdr:sp macro="" textlink="">
      <cdr:nvSpPr>
        <cdr:cNvPr id="10" name="TextBox 9"/>
        <cdr:cNvSpPr txBox="1"/>
      </cdr:nvSpPr>
      <cdr:spPr>
        <a:xfrm xmlns:a="http://schemas.openxmlformats.org/drawingml/2006/main">
          <a:off x="2428892" y="1889124"/>
          <a:ext cx="928694" cy="50006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0.31335</cdr:x>
      <cdr:y>0.2766</cdr:y>
    </cdr:from>
    <cdr:to>
      <cdr:x>0.68665</cdr:x>
      <cdr:y>0.56014</cdr:y>
    </cdr:to>
    <cdr:pic>
      <cdr:nvPicPr>
        <cdr:cNvPr id="2" name="Рисунок 1"/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 cstate="print">
          <a:clrChange>
            <a:clrFrom>
              <a:srgbClr val="FFFFFF"/>
            </a:clrFrom>
            <a:clrTo>
              <a:srgbClr val="FFFFFF">
                <a:alpha val="0"/>
              </a:srgbClr>
            </a:clrTo>
          </a:clrChange>
          <a:extLst>
            <a:ext uri="{BEBA8EAE-BF5A-486C-A8C5-ECC9F3942E4B}">
              <a14:imgProps xmlns="" xmlns:a14="http://schemas.microsoft.com/office/drawing/2010/main">
                <a14:imgLayer r:embed="rId2">
                  <a14:imgEffect>
                    <a14:backgroundRemoval t="10339" b="87019" l="19854" r="79199">
                      <a14:foregroundMark x1="36434" y1="15451" x2="25151" y2="28374"/>
                      <a14:foregroundMark x1="42463" y1="10396" x2="54048" y2="10396"/>
                      <a14:foregroundMark x1="77778" y1="37852" x2="79242" y2="51867"/>
                      <a14:foregroundMark x1="42248" y1="85640" x2="55340" y2="87019"/>
                      <a14:foregroundMark x1="26744" y1="31361" x2="20370" y2="46812"/>
                      <a14:foregroundMark x1="21232" y1="42964" x2="19854" y2="44113"/>
                    </a14:backgroundRemoval>
                  </a14:imgEffect>
                </a14:imgLayer>
              </a14:imgProps>
            </a:ext>
            <a:ext uri="{28A0092B-C50C-407E-A947-70E740481C1C}">
              <a14:useLocalDpi xmlns="" xmlns:a14="http://schemas.microsoft.com/office/drawing/2010/main" val="0"/>
            </a:ext>
          </a:extLst>
        </a:blip>
        <a:srcRect xmlns:a="http://schemas.openxmlformats.org/drawingml/2006/main" l="17353" t="5502" r="17564" b="7722"/>
        <a:stretch xmlns:a="http://schemas.openxmlformats.org/drawingml/2006/main"/>
      </cdr:blipFill>
      <cdr:spPr>
        <a:xfrm xmlns:a="http://schemas.openxmlformats.org/drawingml/2006/main">
          <a:off x="1405880" y="1633905"/>
          <a:ext cx="1674892" cy="1674892"/>
        </a:xfrm>
        <a:prstGeom xmlns:a="http://schemas.openxmlformats.org/drawingml/2006/main" prst="rect">
          <a:avLst/>
        </a:prstGeom>
      </cdr:spPr>
    </cdr:pic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0.48683</cdr:x>
      <cdr:y>0.22239</cdr:y>
    </cdr:from>
    <cdr:to>
      <cdr:x>0.65175</cdr:x>
      <cdr:y>0.45727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699278" y="865761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335" cy="498958"/>
          </a:xfrm>
          <a:prstGeom prst="rect">
            <a:avLst/>
          </a:prstGeom>
        </p:spPr>
        <p:txBody>
          <a:bodyPr vert="horz" lIns="92007" tIns="46003" rIns="92007" bIns="46003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064" y="0"/>
            <a:ext cx="2972335" cy="498958"/>
          </a:xfrm>
          <a:prstGeom prst="rect">
            <a:avLst/>
          </a:prstGeom>
        </p:spPr>
        <p:txBody>
          <a:bodyPr vert="horz" lIns="92007" tIns="46003" rIns="92007" bIns="46003" rtlCol="0"/>
          <a:lstStyle>
            <a:lvl1pPr algn="r">
              <a:defRPr sz="1200"/>
            </a:lvl1pPr>
          </a:lstStyle>
          <a:p>
            <a:fld id="{AC3D81C9-2DB9-4FA7-ABE9-F3CE49179555}" type="datetimeFigureOut">
              <a:rPr lang="ru-RU" smtClean="0"/>
              <a:pPr/>
              <a:t>13.12.2023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8318"/>
            <a:ext cx="2972335" cy="498957"/>
          </a:xfrm>
          <a:prstGeom prst="rect">
            <a:avLst/>
          </a:prstGeom>
        </p:spPr>
        <p:txBody>
          <a:bodyPr vert="horz" lIns="92007" tIns="46003" rIns="92007" bIns="46003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064" y="9448318"/>
            <a:ext cx="2972335" cy="498957"/>
          </a:xfrm>
          <a:prstGeom prst="rect">
            <a:avLst/>
          </a:prstGeom>
        </p:spPr>
        <p:txBody>
          <a:bodyPr vert="horz" lIns="92007" tIns="46003" rIns="92007" bIns="46003" rtlCol="0" anchor="b"/>
          <a:lstStyle>
            <a:lvl1pPr algn="r">
              <a:defRPr sz="1200"/>
            </a:lvl1pPr>
          </a:lstStyle>
          <a:p>
            <a:fld id="{5B36DA74-2C03-400E-A334-20F7026677A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166735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2335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60" tIns="45930" rIns="91860" bIns="4593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064" y="0"/>
            <a:ext cx="2972335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60" tIns="45930" rIns="91860" bIns="4593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79463" y="746125"/>
            <a:ext cx="5299075" cy="3730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956"/>
            <a:ext cx="5486400" cy="447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60" tIns="45930" rIns="91860" bIns="4593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8318"/>
            <a:ext cx="2972335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60" tIns="45930" rIns="91860" bIns="4593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064" y="9448318"/>
            <a:ext cx="2972335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60" tIns="45930" rIns="91860" bIns="4593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15DBEDB1-9CC7-4543-8318-2FBD4C4A3C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009787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+mn-ea"/>
        <a:cs typeface="+mn-cs"/>
      </a:defRPr>
    </a:lvl1pPr>
    <a:lvl2pPr marL="50006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+mn-ea"/>
        <a:cs typeface="+mn-cs"/>
      </a:defRPr>
    </a:lvl2pPr>
    <a:lvl3pPr marL="1000125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+mn-ea"/>
        <a:cs typeface="+mn-cs"/>
      </a:defRPr>
    </a:lvl3pPr>
    <a:lvl4pPr marL="1501775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+mn-ea"/>
        <a:cs typeface="+mn-cs"/>
      </a:defRPr>
    </a:lvl4pPr>
    <a:lvl5pPr marL="2001838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Arial" charset="0"/>
        <a:ea typeface="+mn-ea"/>
        <a:cs typeface="+mn-cs"/>
      </a:defRPr>
    </a:lvl5pPr>
    <a:lvl6pPr marL="2503856" algn="l" defTabSz="100154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04627" algn="l" defTabSz="100154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05398" algn="l" defTabSz="100154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06169" algn="l" defTabSz="100154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390673-6134-4BEB-A023-B75E725585A0}" type="slidenum">
              <a:rPr lang="ru-RU" altLang="ru-RU" smtClean="0"/>
              <a:pPr/>
              <a:t>2</a:t>
            </a:fld>
            <a:endParaRPr lang="ru-RU" altLang="ru-RU" smtClean="0"/>
          </a:p>
        </p:txBody>
      </p:sp>
    </p:spTree>
    <p:extLst>
      <p:ext uri="{BB962C8B-B14F-4D97-AF65-F5344CB8AC3E}">
        <p14:creationId xmlns="" xmlns:p14="http://schemas.microsoft.com/office/powerpoint/2010/main" val="17428086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390673-6134-4BEB-A023-B75E725585A0}" type="slidenum">
              <a:rPr lang="ru-RU" altLang="ru-RU" smtClean="0"/>
              <a:pPr/>
              <a:t>11</a:t>
            </a:fld>
            <a:endParaRPr lang="ru-RU" altLang="ru-RU" smtClean="0"/>
          </a:p>
        </p:txBody>
      </p:sp>
    </p:spTree>
    <p:extLst>
      <p:ext uri="{BB962C8B-B14F-4D97-AF65-F5344CB8AC3E}">
        <p14:creationId xmlns="" xmlns:p14="http://schemas.microsoft.com/office/powerpoint/2010/main" val="28341090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390673-6134-4BEB-A023-B75E725585A0}" type="slidenum">
              <a:rPr lang="ru-RU" altLang="ru-RU" smtClean="0"/>
              <a:pPr/>
              <a:t>12</a:t>
            </a:fld>
            <a:endParaRPr lang="ru-RU" altLang="ru-RU" smtClean="0"/>
          </a:p>
        </p:txBody>
      </p:sp>
    </p:spTree>
    <p:extLst>
      <p:ext uri="{BB962C8B-B14F-4D97-AF65-F5344CB8AC3E}">
        <p14:creationId xmlns="" xmlns:p14="http://schemas.microsoft.com/office/powerpoint/2010/main" val="26202691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390673-6134-4BEB-A023-B75E725585A0}" type="slidenum">
              <a:rPr lang="ru-RU" altLang="ru-RU" smtClean="0"/>
              <a:pPr/>
              <a:t>13</a:t>
            </a:fld>
            <a:endParaRPr lang="ru-RU" altLang="ru-RU" smtClean="0"/>
          </a:p>
        </p:txBody>
      </p:sp>
    </p:spTree>
    <p:extLst>
      <p:ext uri="{BB962C8B-B14F-4D97-AF65-F5344CB8AC3E}">
        <p14:creationId xmlns="" xmlns:p14="http://schemas.microsoft.com/office/powerpoint/2010/main" val="39959469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390673-6134-4BEB-A023-B75E725585A0}" type="slidenum">
              <a:rPr lang="ru-RU" altLang="ru-RU" smtClean="0"/>
              <a:pPr/>
              <a:t>14</a:t>
            </a:fld>
            <a:endParaRPr lang="ru-RU" altLang="ru-RU" smtClean="0"/>
          </a:p>
        </p:txBody>
      </p:sp>
    </p:spTree>
    <p:extLst>
      <p:ext uri="{BB962C8B-B14F-4D97-AF65-F5344CB8AC3E}">
        <p14:creationId xmlns="" xmlns:p14="http://schemas.microsoft.com/office/powerpoint/2010/main" val="3254650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390673-6134-4BEB-A023-B75E725585A0}" type="slidenum">
              <a:rPr lang="ru-RU" altLang="ru-RU" smtClean="0"/>
              <a:pPr/>
              <a:t>15</a:t>
            </a:fld>
            <a:endParaRPr lang="ru-RU" altLang="ru-RU" smtClean="0"/>
          </a:p>
        </p:txBody>
      </p:sp>
    </p:spTree>
    <p:extLst>
      <p:ext uri="{BB962C8B-B14F-4D97-AF65-F5344CB8AC3E}">
        <p14:creationId xmlns="" xmlns:p14="http://schemas.microsoft.com/office/powerpoint/2010/main" val="2497466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390673-6134-4BEB-A023-B75E725585A0}" type="slidenum">
              <a:rPr lang="ru-RU" altLang="ru-RU" smtClean="0"/>
              <a:pPr/>
              <a:t>16</a:t>
            </a:fld>
            <a:endParaRPr lang="ru-RU" altLang="ru-RU" smtClean="0"/>
          </a:p>
        </p:txBody>
      </p:sp>
    </p:spTree>
    <p:extLst>
      <p:ext uri="{BB962C8B-B14F-4D97-AF65-F5344CB8AC3E}">
        <p14:creationId xmlns="" xmlns:p14="http://schemas.microsoft.com/office/powerpoint/2010/main" val="25154384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390673-6134-4BEB-A023-B75E725585A0}" type="slidenum">
              <a:rPr lang="ru-RU" altLang="ru-RU" smtClean="0"/>
              <a:pPr/>
              <a:t>17</a:t>
            </a:fld>
            <a:endParaRPr lang="ru-RU" altLang="ru-RU" smtClean="0"/>
          </a:p>
        </p:txBody>
      </p:sp>
    </p:spTree>
    <p:extLst>
      <p:ext uri="{BB962C8B-B14F-4D97-AF65-F5344CB8AC3E}">
        <p14:creationId xmlns="" xmlns:p14="http://schemas.microsoft.com/office/powerpoint/2010/main" val="18801437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390673-6134-4BEB-A023-B75E725585A0}" type="slidenum">
              <a:rPr lang="ru-RU" altLang="ru-RU" smtClean="0"/>
              <a:pPr/>
              <a:t>18</a:t>
            </a:fld>
            <a:endParaRPr lang="ru-RU" altLang="ru-RU" smtClean="0"/>
          </a:p>
        </p:txBody>
      </p:sp>
    </p:spTree>
    <p:extLst>
      <p:ext uri="{BB962C8B-B14F-4D97-AF65-F5344CB8AC3E}">
        <p14:creationId xmlns="" xmlns:p14="http://schemas.microsoft.com/office/powerpoint/2010/main" val="31506017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390673-6134-4BEB-A023-B75E725585A0}" type="slidenum">
              <a:rPr lang="ru-RU" altLang="ru-RU" smtClean="0"/>
              <a:pPr/>
              <a:t>19</a:t>
            </a:fld>
            <a:endParaRPr lang="ru-RU" altLang="ru-RU" smtClean="0"/>
          </a:p>
        </p:txBody>
      </p:sp>
    </p:spTree>
    <p:extLst>
      <p:ext uri="{BB962C8B-B14F-4D97-AF65-F5344CB8AC3E}">
        <p14:creationId xmlns="" xmlns:p14="http://schemas.microsoft.com/office/powerpoint/2010/main" val="39525730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390673-6134-4BEB-A023-B75E725585A0}" type="slidenum">
              <a:rPr lang="ru-RU" altLang="ru-RU" smtClean="0"/>
              <a:pPr/>
              <a:t>20</a:t>
            </a:fld>
            <a:endParaRPr lang="ru-RU" altLang="ru-RU" smtClean="0"/>
          </a:p>
        </p:txBody>
      </p:sp>
    </p:spTree>
    <p:extLst>
      <p:ext uri="{BB962C8B-B14F-4D97-AF65-F5344CB8AC3E}">
        <p14:creationId xmlns="" xmlns:p14="http://schemas.microsoft.com/office/powerpoint/2010/main" val="3312897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390673-6134-4BEB-A023-B75E725585A0}" type="slidenum">
              <a:rPr lang="ru-RU" altLang="ru-RU" smtClean="0"/>
              <a:pPr/>
              <a:t>3</a:t>
            </a:fld>
            <a:endParaRPr lang="ru-RU" altLang="ru-RU" smtClean="0"/>
          </a:p>
        </p:txBody>
      </p:sp>
    </p:spTree>
    <p:extLst>
      <p:ext uri="{BB962C8B-B14F-4D97-AF65-F5344CB8AC3E}">
        <p14:creationId xmlns="" xmlns:p14="http://schemas.microsoft.com/office/powerpoint/2010/main" val="17973129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390673-6134-4BEB-A023-B75E725585A0}" type="slidenum">
              <a:rPr lang="ru-RU" altLang="ru-RU" smtClean="0"/>
              <a:pPr/>
              <a:t>21</a:t>
            </a:fld>
            <a:endParaRPr lang="ru-RU" altLang="ru-RU" smtClean="0"/>
          </a:p>
        </p:txBody>
      </p:sp>
    </p:spTree>
    <p:extLst>
      <p:ext uri="{BB962C8B-B14F-4D97-AF65-F5344CB8AC3E}">
        <p14:creationId xmlns="" xmlns:p14="http://schemas.microsoft.com/office/powerpoint/2010/main" val="15857333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390673-6134-4BEB-A023-B75E725585A0}" type="slidenum">
              <a:rPr lang="ru-RU" altLang="ru-RU" smtClean="0"/>
              <a:pPr/>
              <a:t>22</a:t>
            </a:fld>
            <a:endParaRPr lang="ru-RU" altLang="ru-RU" smtClean="0"/>
          </a:p>
        </p:txBody>
      </p:sp>
    </p:spTree>
    <p:extLst>
      <p:ext uri="{BB962C8B-B14F-4D97-AF65-F5344CB8AC3E}">
        <p14:creationId xmlns="" xmlns:p14="http://schemas.microsoft.com/office/powerpoint/2010/main" val="39284554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A93A54A-47F6-400A-B615-8159B7762782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62245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390673-6134-4BEB-A023-B75E725585A0}" type="slidenum">
              <a:rPr lang="ru-RU" altLang="ru-RU" smtClean="0"/>
              <a:pPr/>
              <a:t>4</a:t>
            </a:fld>
            <a:endParaRPr lang="ru-RU" altLang="ru-RU" smtClean="0"/>
          </a:p>
        </p:txBody>
      </p:sp>
    </p:spTree>
    <p:extLst>
      <p:ext uri="{BB962C8B-B14F-4D97-AF65-F5344CB8AC3E}">
        <p14:creationId xmlns="" xmlns:p14="http://schemas.microsoft.com/office/powerpoint/2010/main" val="1099834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390673-6134-4BEB-A023-B75E725585A0}" type="slidenum">
              <a:rPr lang="ru-RU" altLang="ru-RU" smtClean="0"/>
              <a:pPr/>
              <a:t>5</a:t>
            </a:fld>
            <a:endParaRPr lang="ru-RU" altLang="ru-RU" smtClean="0"/>
          </a:p>
        </p:txBody>
      </p:sp>
    </p:spTree>
    <p:extLst>
      <p:ext uri="{BB962C8B-B14F-4D97-AF65-F5344CB8AC3E}">
        <p14:creationId xmlns="" xmlns:p14="http://schemas.microsoft.com/office/powerpoint/2010/main" val="3238583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390673-6134-4BEB-A023-B75E725585A0}" type="slidenum">
              <a:rPr lang="ru-RU" altLang="ru-RU" smtClean="0"/>
              <a:pPr/>
              <a:t>6</a:t>
            </a:fld>
            <a:endParaRPr lang="ru-RU" altLang="ru-RU" smtClean="0"/>
          </a:p>
        </p:txBody>
      </p:sp>
    </p:spTree>
    <p:extLst>
      <p:ext uri="{BB962C8B-B14F-4D97-AF65-F5344CB8AC3E}">
        <p14:creationId xmlns="" xmlns:p14="http://schemas.microsoft.com/office/powerpoint/2010/main" val="12406894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390673-6134-4BEB-A023-B75E725585A0}" type="slidenum">
              <a:rPr lang="ru-RU" altLang="ru-RU" smtClean="0"/>
              <a:pPr/>
              <a:t>7</a:t>
            </a:fld>
            <a:endParaRPr lang="ru-RU" altLang="ru-RU" smtClean="0"/>
          </a:p>
        </p:txBody>
      </p:sp>
    </p:spTree>
    <p:extLst>
      <p:ext uri="{BB962C8B-B14F-4D97-AF65-F5344CB8AC3E}">
        <p14:creationId xmlns="" xmlns:p14="http://schemas.microsoft.com/office/powerpoint/2010/main" val="3301446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390673-6134-4BEB-A023-B75E725585A0}" type="slidenum">
              <a:rPr lang="ru-RU" altLang="ru-RU" smtClean="0"/>
              <a:pPr/>
              <a:t>8</a:t>
            </a:fld>
            <a:endParaRPr lang="ru-RU" altLang="ru-RU" smtClean="0"/>
          </a:p>
        </p:txBody>
      </p:sp>
    </p:spTree>
    <p:extLst>
      <p:ext uri="{BB962C8B-B14F-4D97-AF65-F5344CB8AC3E}">
        <p14:creationId xmlns="" xmlns:p14="http://schemas.microsoft.com/office/powerpoint/2010/main" val="3448129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390673-6134-4BEB-A023-B75E725585A0}" type="slidenum">
              <a:rPr lang="ru-RU" altLang="ru-RU" smtClean="0"/>
              <a:pPr/>
              <a:t>9</a:t>
            </a:fld>
            <a:endParaRPr lang="ru-RU" altLang="ru-RU" smtClean="0"/>
          </a:p>
        </p:txBody>
      </p:sp>
    </p:spTree>
    <p:extLst>
      <p:ext uri="{BB962C8B-B14F-4D97-AF65-F5344CB8AC3E}">
        <p14:creationId xmlns="" xmlns:p14="http://schemas.microsoft.com/office/powerpoint/2010/main" val="4711855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dirty="0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0A390673-6134-4BEB-A023-B75E725585A0}" type="slidenum">
              <a:rPr lang="ru-RU" altLang="ru-RU" smtClean="0"/>
              <a:pPr/>
              <a:t>10</a:t>
            </a:fld>
            <a:endParaRPr lang="ru-RU" altLang="ru-RU" smtClean="0"/>
          </a:p>
        </p:txBody>
      </p:sp>
    </p:spTree>
    <p:extLst>
      <p:ext uri="{BB962C8B-B14F-4D97-AF65-F5344CB8AC3E}">
        <p14:creationId xmlns="" xmlns:p14="http://schemas.microsoft.com/office/powerpoint/2010/main" val="2884056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satom.ru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satom.ru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satom.ru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osatom.ru/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309563"/>
            <a:ext cx="1882775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9372" y="2302910"/>
            <a:ext cx="9315450" cy="1089440"/>
          </a:xfrm>
          <a:ln/>
        </p:spPr>
        <p:txBody>
          <a:bodyPr/>
          <a:lstStyle>
            <a:lvl1pPr>
              <a:lnSpc>
                <a:spcPct val="130000"/>
              </a:lnSpc>
              <a:defRPr sz="2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9372" y="3467773"/>
            <a:ext cx="4211241" cy="685509"/>
          </a:xfrm>
          <a:ln/>
        </p:spPr>
        <p:txBody>
          <a:bodyPr anchor="ctr"/>
          <a:lstStyle>
            <a:lvl1pPr marL="0" indent="0">
              <a:buFontTx/>
              <a:buNone/>
              <a:defRPr sz="1500" b="1">
                <a:solidFill>
                  <a:schemeClr val="bg2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153644716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849253-6602-4FD7-B680-B7C14A4F85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61343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636669" y="0"/>
            <a:ext cx="2368153" cy="66237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6853" y="0"/>
            <a:ext cx="6938367" cy="66237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4C25F3-0547-4482-B52F-C9755C71A6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20697702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>
  <p:cSld name="Заголовок и объект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" y="289959"/>
            <a:ext cx="9258300" cy="120676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0" y="1689471"/>
            <a:ext cx="9258300" cy="23079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4350" y="4158311"/>
            <a:ext cx="9258300" cy="23096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514350" y="6593628"/>
            <a:ext cx="2400300" cy="50281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14725" y="6593628"/>
            <a:ext cx="3257550" cy="50281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A2CFE-D23C-4B2B-8F62-4F3FDA9EC2D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="" xmlns:p14="http://schemas.microsoft.com/office/powerpoint/2010/main" val="23021624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539750"/>
            <a:ext cx="1566862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>
            <a:hlinkClick r:id="rId3"/>
          </p:cNvPr>
          <p:cNvSpPr txBox="1">
            <a:spLocks noChangeArrowheads="1"/>
          </p:cNvSpPr>
          <p:nvPr userDrawn="1"/>
        </p:nvSpPr>
        <p:spPr bwMode="auto">
          <a:xfrm>
            <a:off x="688975" y="5864225"/>
            <a:ext cx="14986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ru-RU" sz="1500" b="1" smtClean="0">
                <a:solidFill>
                  <a:schemeClr val="hlink"/>
                </a:solidFill>
              </a:rPr>
              <a:t>www.rosatom.ru</a:t>
            </a:r>
            <a:endParaRPr lang="ru-RU" altLang="ru-RU" sz="1500" b="1" smtClean="0">
              <a:solidFill>
                <a:schemeClr val="hlink"/>
              </a:solidFill>
            </a:endParaRP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7587" y="2592868"/>
            <a:ext cx="8688585" cy="2259332"/>
          </a:xfrm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/>
          <a:lstStyle>
            <a:lvl1pPr>
              <a:lnSpc>
                <a:spcPct val="120000"/>
              </a:lnSpc>
              <a:defRPr sz="26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7587" y="4912538"/>
            <a:ext cx="8688585" cy="380466"/>
          </a:xfrm>
          <a:ln/>
        </p:spPr>
        <p:txBody>
          <a:bodyPr anchor="ctr"/>
          <a:lstStyle>
            <a:lvl1pPr marL="0" indent="0">
              <a:buFontTx/>
              <a:buNone/>
              <a:defRPr sz="1500" b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361860614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A9454-32DB-4D8F-9D8E-556AB739A7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34905897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602" y="4652749"/>
            <a:ext cx="8743950" cy="1438061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2602" y="3068871"/>
            <a:ext cx="8743950" cy="15838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0771" indent="0">
              <a:buNone/>
              <a:defRPr sz="2000"/>
            </a:lvl2pPr>
            <a:lvl3pPr marL="1001542" indent="0">
              <a:buNone/>
              <a:defRPr sz="1800"/>
            </a:lvl3pPr>
            <a:lvl4pPr marL="1502313" indent="0">
              <a:buNone/>
              <a:defRPr sz="1500"/>
            </a:lvl4pPr>
            <a:lvl5pPr marL="2003085" indent="0">
              <a:buNone/>
              <a:defRPr sz="1500"/>
            </a:lvl5pPr>
            <a:lvl6pPr marL="2503856" indent="0">
              <a:buNone/>
              <a:defRPr sz="1500"/>
            </a:lvl6pPr>
            <a:lvl7pPr marL="3004627" indent="0">
              <a:buNone/>
              <a:defRPr sz="1500"/>
            </a:lvl7pPr>
            <a:lvl8pPr marL="3505398" indent="0">
              <a:buNone/>
              <a:defRPr sz="1500"/>
            </a:lvl8pPr>
            <a:lvl9pPr marL="4006169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9A4C7-1480-47F8-ACCD-ABC076DA93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3137551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26853" y="1188328"/>
            <a:ext cx="4652367" cy="5435469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50669" y="1188328"/>
            <a:ext cx="4654153" cy="5435469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AE5E-1034-4A5F-B4C6-0EB7081D33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0501353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" y="289959"/>
            <a:ext cx="9258300" cy="120676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4350" y="1620753"/>
            <a:ext cx="4545212" cy="67545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0771" indent="0">
              <a:buNone/>
              <a:defRPr sz="2200" b="1"/>
            </a:lvl2pPr>
            <a:lvl3pPr marL="1001542" indent="0">
              <a:buNone/>
              <a:defRPr sz="2000" b="1"/>
            </a:lvl3pPr>
            <a:lvl4pPr marL="1502313" indent="0">
              <a:buNone/>
              <a:defRPr sz="1800" b="1"/>
            </a:lvl4pPr>
            <a:lvl5pPr marL="2003085" indent="0">
              <a:buNone/>
              <a:defRPr sz="1800" b="1"/>
            </a:lvl5pPr>
            <a:lvl6pPr marL="2503856" indent="0">
              <a:buNone/>
              <a:defRPr sz="1800" b="1"/>
            </a:lvl6pPr>
            <a:lvl7pPr marL="3004627" indent="0">
              <a:buNone/>
              <a:defRPr sz="1800" b="1"/>
            </a:lvl7pPr>
            <a:lvl8pPr marL="3505398" indent="0">
              <a:buNone/>
              <a:defRPr sz="1800" b="1"/>
            </a:lvl8pPr>
            <a:lvl9pPr marL="4006169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4350" y="2296205"/>
            <a:ext cx="4545212" cy="4171719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25654" y="1620753"/>
            <a:ext cx="4546997" cy="67545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0771" indent="0">
              <a:buNone/>
              <a:defRPr sz="2200" b="1"/>
            </a:lvl2pPr>
            <a:lvl3pPr marL="1001542" indent="0">
              <a:buNone/>
              <a:defRPr sz="2000" b="1"/>
            </a:lvl3pPr>
            <a:lvl4pPr marL="1502313" indent="0">
              <a:buNone/>
              <a:defRPr sz="1800" b="1"/>
            </a:lvl4pPr>
            <a:lvl5pPr marL="2003085" indent="0">
              <a:buNone/>
              <a:defRPr sz="1800" b="1"/>
            </a:lvl5pPr>
            <a:lvl6pPr marL="2503856" indent="0">
              <a:buNone/>
              <a:defRPr sz="1800" b="1"/>
            </a:lvl6pPr>
            <a:lvl7pPr marL="3004627" indent="0">
              <a:buNone/>
              <a:defRPr sz="1800" b="1"/>
            </a:lvl7pPr>
            <a:lvl8pPr marL="3505398" indent="0">
              <a:buNone/>
              <a:defRPr sz="1800" b="1"/>
            </a:lvl8pPr>
            <a:lvl9pPr marL="4006169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225654" y="2296205"/>
            <a:ext cx="4546997" cy="4171719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70C96-8864-4290-9053-6F6F939473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19581823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0B1088-7AEE-4A0E-9116-DDE9B92CC8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6980909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A1C508-76F4-4FAB-BC9F-A8D7C6614C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3434407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ADCC2-3C26-4DA9-BA1A-E630A4ACBD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5692370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1" y="288283"/>
            <a:ext cx="3384352" cy="1226877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21931" y="288283"/>
            <a:ext cx="5750719" cy="6179641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4351" y="1515161"/>
            <a:ext cx="3384352" cy="4952764"/>
          </a:xfrm>
        </p:spPr>
        <p:txBody>
          <a:bodyPr/>
          <a:lstStyle>
            <a:lvl1pPr marL="0" indent="0">
              <a:buNone/>
              <a:defRPr sz="1500"/>
            </a:lvl1pPr>
            <a:lvl2pPr marL="500771" indent="0">
              <a:buNone/>
              <a:defRPr sz="1300"/>
            </a:lvl2pPr>
            <a:lvl3pPr marL="1001542" indent="0">
              <a:buNone/>
              <a:defRPr sz="1100"/>
            </a:lvl3pPr>
            <a:lvl4pPr marL="1502313" indent="0">
              <a:buNone/>
              <a:defRPr sz="1000"/>
            </a:lvl4pPr>
            <a:lvl5pPr marL="2003085" indent="0">
              <a:buNone/>
              <a:defRPr sz="1000"/>
            </a:lvl5pPr>
            <a:lvl6pPr marL="2503856" indent="0">
              <a:buNone/>
              <a:defRPr sz="1000"/>
            </a:lvl6pPr>
            <a:lvl7pPr marL="3004627" indent="0">
              <a:buNone/>
              <a:defRPr sz="1000"/>
            </a:lvl7pPr>
            <a:lvl8pPr marL="3505398" indent="0">
              <a:buNone/>
              <a:defRPr sz="1000"/>
            </a:lvl8pPr>
            <a:lvl9pPr marL="400616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9574A6-4AFE-4A0C-92B9-DCC97F782A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78622296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6324" y="5068411"/>
            <a:ext cx="6172200" cy="59835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16324" y="646960"/>
            <a:ext cx="6172200" cy="4344353"/>
          </a:xfrm>
        </p:spPr>
        <p:txBody>
          <a:bodyPr/>
          <a:lstStyle>
            <a:lvl1pPr marL="0" indent="0">
              <a:buNone/>
              <a:defRPr sz="3500"/>
            </a:lvl1pPr>
            <a:lvl2pPr marL="500771" indent="0">
              <a:buNone/>
              <a:defRPr sz="3100"/>
            </a:lvl2pPr>
            <a:lvl3pPr marL="1001542" indent="0">
              <a:buNone/>
              <a:defRPr sz="2600"/>
            </a:lvl3pPr>
            <a:lvl4pPr marL="1502313" indent="0">
              <a:buNone/>
              <a:defRPr sz="2200"/>
            </a:lvl4pPr>
            <a:lvl5pPr marL="2003085" indent="0">
              <a:buNone/>
              <a:defRPr sz="2200"/>
            </a:lvl5pPr>
            <a:lvl6pPr marL="2503856" indent="0">
              <a:buNone/>
              <a:defRPr sz="2200"/>
            </a:lvl6pPr>
            <a:lvl7pPr marL="3004627" indent="0">
              <a:buNone/>
              <a:defRPr sz="2200"/>
            </a:lvl7pPr>
            <a:lvl8pPr marL="3505398" indent="0">
              <a:buNone/>
              <a:defRPr sz="2200"/>
            </a:lvl8pPr>
            <a:lvl9pPr marL="4006169" indent="0">
              <a:buNone/>
              <a:defRPr sz="22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16324" y="5666766"/>
            <a:ext cx="6172200" cy="849763"/>
          </a:xfrm>
        </p:spPr>
        <p:txBody>
          <a:bodyPr/>
          <a:lstStyle>
            <a:lvl1pPr marL="0" indent="0">
              <a:buNone/>
              <a:defRPr sz="1500"/>
            </a:lvl1pPr>
            <a:lvl2pPr marL="500771" indent="0">
              <a:buNone/>
              <a:defRPr sz="1300"/>
            </a:lvl2pPr>
            <a:lvl3pPr marL="1001542" indent="0">
              <a:buNone/>
              <a:defRPr sz="1100"/>
            </a:lvl3pPr>
            <a:lvl4pPr marL="1502313" indent="0">
              <a:buNone/>
              <a:defRPr sz="1000"/>
            </a:lvl4pPr>
            <a:lvl5pPr marL="2003085" indent="0">
              <a:buNone/>
              <a:defRPr sz="1000"/>
            </a:lvl5pPr>
            <a:lvl6pPr marL="2503856" indent="0">
              <a:buNone/>
              <a:defRPr sz="1000"/>
            </a:lvl6pPr>
            <a:lvl7pPr marL="3004627" indent="0">
              <a:buNone/>
              <a:defRPr sz="1000"/>
            </a:lvl7pPr>
            <a:lvl8pPr marL="3505398" indent="0">
              <a:buNone/>
              <a:defRPr sz="1000"/>
            </a:lvl8pPr>
            <a:lvl9pPr marL="400616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09984-08C4-4F4B-A204-B8CE6D09D1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2901605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08CAB-4470-4995-8D0E-9CF2BE395A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91319175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636669" y="0"/>
            <a:ext cx="2368153" cy="66237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6853" y="0"/>
            <a:ext cx="6938367" cy="66237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0607AF-4ECB-4A0C-8A70-4C8CD41C91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75346718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539750"/>
            <a:ext cx="1566862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>
            <a:hlinkClick r:id="rId3"/>
          </p:cNvPr>
          <p:cNvSpPr txBox="1">
            <a:spLocks noChangeArrowheads="1"/>
          </p:cNvSpPr>
          <p:nvPr userDrawn="1"/>
        </p:nvSpPr>
        <p:spPr bwMode="auto">
          <a:xfrm>
            <a:off x="688975" y="5864225"/>
            <a:ext cx="14986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ru-RU" sz="1500" b="1" smtClean="0">
                <a:solidFill>
                  <a:schemeClr val="hlink"/>
                </a:solidFill>
              </a:rPr>
              <a:t>www.rosatom.ru</a:t>
            </a:r>
            <a:endParaRPr lang="ru-RU" altLang="ru-RU" sz="1500" b="1" smtClean="0">
              <a:solidFill>
                <a:schemeClr val="hlink"/>
              </a:solidFill>
            </a:endParaRPr>
          </a:p>
        </p:txBody>
      </p:sp>
      <p:sp>
        <p:nvSpPr>
          <p:cNvPr id="6" name="navigation1"/>
          <p:cNvSpPr>
            <a:spLocks noChangeArrowheads="1"/>
          </p:cNvSpPr>
          <p:nvPr userDrawn="1"/>
        </p:nvSpPr>
        <p:spPr bwMode="auto">
          <a:xfrm>
            <a:off x="6911975" y="1136650"/>
            <a:ext cx="404813" cy="37941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600" b="1" smtClean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" name="navigation2"/>
          <p:cNvSpPr>
            <a:spLocks noChangeArrowheads="1"/>
          </p:cNvSpPr>
          <p:nvPr userDrawn="1"/>
        </p:nvSpPr>
        <p:spPr bwMode="auto">
          <a:xfrm>
            <a:off x="7404100" y="1136650"/>
            <a:ext cx="406400" cy="37941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600" b="1" smtClean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" name="navigation3"/>
          <p:cNvSpPr>
            <a:spLocks noChangeArrowheads="1"/>
          </p:cNvSpPr>
          <p:nvPr userDrawn="1"/>
        </p:nvSpPr>
        <p:spPr bwMode="auto">
          <a:xfrm>
            <a:off x="7897813" y="1136650"/>
            <a:ext cx="404812" cy="37941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600" b="1" smtClean="0">
                <a:solidFill>
                  <a:schemeClr val="hlink"/>
                </a:solidFill>
              </a:rPr>
              <a:t>3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7587" y="4912538"/>
            <a:ext cx="8688585" cy="380466"/>
          </a:xfrm>
          <a:ln/>
        </p:spPr>
        <p:txBody>
          <a:bodyPr anchor="ctr"/>
          <a:lstStyle>
            <a:lvl1pPr marL="0" indent="0">
              <a:buFontTx/>
              <a:buNone/>
              <a:defRPr sz="1500" b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7587" y="2592868"/>
            <a:ext cx="8688585" cy="2259332"/>
          </a:xfrm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/>
          <a:lstStyle>
            <a:lvl1pPr>
              <a:lnSpc>
                <a:spcPct val="120000"/>
              </a:lnSpc>
              <a:defRPr sz="26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168208481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4CB09-3E15-4B4A-B6FD-E40F658865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07019841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602" y="4652749"/>
            <a:ext cx="8743950" cy="1438061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2602" y="3068871"/>
            <a:ext cx="8743950" cy="15838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0771" indent="0">
              <a:buNone/>
              <a:defRPr sz="2000"/>
            </a:lvl2pPr>
            <a:lvl3pPr marL="1001542" indent="0">
              <a:buNone/>
              <a:defRPr sz="1800"/>
            </a:lvl3pPr>
            <a:lvl4pPr marL="1502313" indent="0">
              <a:buNone/>
              <a:defRPr sz="1500"/>
            </a:lvl4pPr>
            <a:lvl5pPr marL="2003085" indent="0">
              <a:buNone/>
              <a:defRPr sz="1500"/>
            </a:lvl5pPr>
            <a:lvl6pPr marL="2503856" indent="0">
              <a:buNone/>
              <a:defRPr sz="1500"/>
            </a:lvl6pPr>
            <a:lvl7pPr marL="3004627" indent="0">
              <a:buNone/>
              <a:defRPr sz="1500"/>
            </a:lvl7pPr>
            <a:lvl8pPr marL="3505398" indent="0">
              <a:buNone/>
              <a:defRPr sz="1500"/>
            </a:lvl8pPr>
            <a:lvl9pPr marL="4006169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CD5CF-70F9-4E20-A6A2-7FD46C3573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53342454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26853" y="1188328"/>
            <a:ext cx="4652367" cy="5435469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50669" y="1188328"/>
            <a:ext cx="4654153" cy="5435469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4437E-FCE6-433F-9B49-B8DB13213B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8537292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" y="289959"/>
            <a:ext cx="9258300" cy="120676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4350" y="1620753"/>
            <a:ext cx="4545212" cy="67545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0771" indent="0">
              <a:buNone/>
              <a:defRPr sz="2200" b="1"/>
            </a:lvl2pPr>
            <a:lvl3pPr marL="1001542" indent="0">
              <a:buNone/>
              <a:defRPr sz="2000" b="1"/>
            </a:lvl3pPr>
            <a:lvl4pPr marL="1502313" indent="0">
              <a:buNone/>
              <a:defRPr sz="1800" b="1"/>
            </a:lvl4pPr>
            <a:lvl5pPr marL="2003085" indent="0">
              <a:buNone/>
              <a:defRPr sz="1800" b="1"/>
            </a:lvl5pPr>
            <a:lvl6pPr marL="2503856" indent="0">
              <a:buNone/>
              <a:defRPr sz="1800" b="1"/>
            </a:lvl6pPr>
            <a:lvl7pPr marL="3004627" indent="0">
              <a:buNone/>
              <a:defRPr sz="1800" b="1"/>
            </a:lvl7pPr>
            <a:lvl8pPr marL="3505398" indent="0">
              <a:buNone/>
              <a:defRPr sz="1800" b="1"/>
            </a:lvl8pPr>
            <a:lvl9pPr marL="4006169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4350" y="2296205"/>
            <a:ext cx="4545212" cy="4171719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25654" y="1620753"/>
            <a:ext cx="4546997" cy="67545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0771" indent="0">
              <a:buNone/>
              <a:defRPr sz="2200" b="1"/>
            </a:lvl2pPr>
            <a:lvl3pPr marL="1001542" indent="0">
              <a:buNone/>
              <a:defRPr sz="2000" b="1"/>
            </a:lvl3pPr>
            <a:lvl4pPr marL="1502313" indent="0">
              <a:buNone/>
              <a:defRPr sz="1800" b="1"/>
            </a:lvl4pPr>
            <a:lvl5pPr marL="2003085" indent="0">
              <a:buNone/>
              <a:defRPr sz="1800" b="1"/>
            </a:lvl5pPr>
            <a:lvl6pPr marL="2503856" indent="0">
              <a:buNone/>
              <a:defRPr sz="1800" b="1"/>
            </a:lvl6pPr>
            <a:lvl7pPr marL="3004627" indent="0">
              <a:buNone/>
              <a:defRPr sz="1800" b="1"/>
            </a:lvl7pPr>
            <a:lvl8pPr marL="3505398" indent="0">
              <a:buNone/>
              <a:defRPr sz="1800" b="1"/>
            </a:lvl8pPr>
            <a:lvl9pPr marL="4006169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225654" y="2296205"/>
            <a:ext cx="4546997" cy="4171719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E784D7-6002-4D0E-9026-736F75172F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7820472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F14A8E-7885-43F5-9640-0C94A0D969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30188993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602" y="4652749"/>
            <a:ext cx="8743950" cy="1438061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2602" y="3068871"/>
            <a:ext cx="8743950" cy="15838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0771" indent="0">
              <a:buNone/>
              <a:defRPr sz="2000"/>
            </a:lvl2pPr>
            <a:lvl3pPr marL="1001542" indent="0">
              <a:buNone/>
              <a:defRPr sz="1800"/>
            </a:lvl3pPr>
            <a:lvl4pPr marL="1502313" indent="0">
              <a:buNone/>
              <a:defRPr sz="1500"/>
            </a:lvl4pPr>
            <a:lvl5pPr marL="2003085" indent="0">
              <a:buNone/>
              <a:defRPr sz="1500"/>
            </a:lvl5pPr>
            <a:lvl6pPr marL="2503856" indent="0">
              <a:buNone/>
              <a:defRPr sz="1500"/>
            </a:lvl6pPr>
            <a:lvl7pPr marL="3004627" indent="0">
              <a:buNone/>
              <a:defRPr sz="1500"/>
            </a:lvl7pPr>
            <a:lvl8pPr marL="3505398" indent="0">
              <a:buNone/>
              <a:defRPr sz="1500"/>
            </a:lvl8pPr>
            <a:lvl9pPr marL="4006169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77890-34B0-49AC-844F-B951380AB3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87006650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F5BD7-C95C-448D-AE98-EE33171BC8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4465683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1" y="288283"/>
            <a:ext cx="3384352" cy="1226877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21931" y="288283"/>
            <a:ext cx="5750719" cy="6179641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4351" y="1515161"/>
            <a:ext cx="3384352" cy="4952764"/>
          </a:xfrm>
        </p:spPr>
        <p:txBody>
          <a:bodyPr/>
          <a:lstStyle>
            <a:lvl1pPr marL="0" indent="0">
              <a:buNone/>
              <a:defRPr sz="1500"/>
            </a:lvl1pPr>
            <a:lvl2pPr marL="500771" indent="0">
              <a:buNone/>
              <a:defRPr sz="1300"/>
            </a:lvl2pPr>
            <a:lvl3pPr marL="1001542" indent="0">
              <a:buNone/>
              <a:defRPr sz="1100"/>
            </a:lvl3pPr>
            <a:lvl4pPr marL="1502313" indent="0">
              <a:buNone/>
              <a:defRPr sz="1000"/>
            </a:lvl4pPr>
            <a:lvl5pPr marL="2003085" indent="0">
              <a:buNone/>
              <a:defRPr sz="1000"/>
            </a:lvl5pPr>
            <a:lvl6pPr marL="2503856" indent="0">
              <a:buNone/>
              <a:defRPr sz="1000"/>
            </a:lvl6pPr>
            <a:lvl7pPr marL="3004627" indent="0">
              <a:buNone/>
              <a:defRPr sz="1000"/>
            </a:lvl7pPr>
            <a:lvl8pPr marL="3505398" indent="0">
              <a:buNone/>
              <a:defRPr sz="1000"/>
            </a:lvl8pPr>
            <a:lvl9pPr marL="400616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9E6E02-82BC-41F9-869D-66F0C3FB11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1779114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6324" y="5068411"/>
            <a:ext cx="6172200" cy="59835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16324" y="646960"/>
            <a:ext cx="6172200" cy="4344353"/>
          </a:xfrm>
        </p:spPr>
        <p:txBody>
          <a:bodyPr/>
          <a:lstStyle>
            <a:lvl1pPr marL="0" indent="0">
              <a:buNone/>
              <a:defRPr sz="3500"/>
            </a:lvl1pPr>
            <a:lvl2pPr marL="500771" indent="0">
              <a:buNone/>
              <a:defRPr sz="3100"/>
            </a:lvl2pPr>
            <a:lvl3pPr marL="1001542" indent="0">
              <a:buNone/>
              <a:defRPr sz="2600"/>
            </a:lvl3pPr>
            <a:lvl4pPr marL="1502313" indent="0">
              <a:buNone/>
              <a:defRPr sz="2200"/>
            </a:lvl4pPr>
            <a:lvl5pPr marL="2003085" indent="0">
              <a:buNone/>
              <a:defRPr sz="2200"/>
            </a:lvl5pPr>
            <a:lvl6pPr marL="2503856" indent="0">
              <a:buNone/>
              <a:defRPr sz="2200"/>
            </a:lvl6pPr>
            <a:lvl7pPr marL="3004627" indent="0">
              <a:buNone/>
              <a:defRPr sz="2200"/>
            </a:lvl7pPr>
            <a:lvl8pPr marL="3505398" indent="0">
              <a:buNone/>
              <a:defRPr sz="2200"/>
            </a:lvl8pPr>
            <a:lvl9pPr marL="4006169" indent="0">
              <a:buNone/>
              <a:defRPr sz="22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16324" y="5666766"/>
            <a:ext cx="6172200" cy="849763"/>
          </a:xfrm>
        </p:spPr>
        <p:txBody>
          <a:bodyPr/>
          <a:lstStyle>
            <a:lvl1pPr marL="0" indent="0">
              <a:buNone/>
              <a:defRPr sz="1500"/>
            </a:lvl1pPr>
            <a:lvl2pPr marL="500771" indent="0">
              <a:buNone/>
              <a:defRPr sz="1300"/>
            </a:lvl2pPr>
            <a:lvl3pPr marL="1001542" indent="0">
              <a:buNone/>
              <a:defRPr sz="1100"/>
            </a:lvl3pPr>
            <a:lvl4pPr marL="1502313" indent="0">
              <a:buNone/>
              <a:defRPr sz="1000"/>
            </a:lvl4pPr>
            <a:lvl5pPr marL="2003085" indent="0">
              <a:buNone/>
              <a:defRPr sz="1000"/>
            </a:lvl5pPr>
            <a:lvl6pPr marL="2503856" indent="0">
              <a:buNone/>
              <a:defRPr sz="1000"/>
            </a:lvl6pPr>
            <a:lvl7pPr marL="3004627" indent="0">
              <a:buNone/>
              <a:defRPr sz="1000"/>
            </a:lvl7pPr>
            <a:lvl8pPr marL="3505398" indent="0">
              <a:buNone/>
              <a:defRPr sz="1000"/>
            </a:lvl8pPr>
            <a:lvl9pPr marL="400616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941CA4-0D6C-4D35-93A8-A7ED366CDF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12928896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FE490-9295-43BB-BC6E-6F11FA6B84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51913872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636669" y="0"/>
            <a:ext cx="2368153" cy="66237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6853" y="0"/>
            <a:ext cx="6938367" cy="66237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3D214C-EC6A-4EAD-A916-EBBCB4F83E0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46759363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539750"/>
            <a:ext cx="1566862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>
            <a:hlinkClick r:id="rId3"/>
          </p:cNvPr>
          <p:cNvSpPr txBox="1">
            <a:spLocks noChangeArrowheads="1"/>
          </p:cNvSpPr>
          <p:nvPr userDrawn="1"/>
        </p:nvSpPr>
        <p:spPr bwMode="auto">
          <a:xfrm>
            <a:off x="688975" y="5864225"/>
            <a:ext cx="14986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ru-RU" sz="1500" b="1" smtClean="0">
                <a:solidFill>
                  <a:schemeClr val="hlink"/>
                </a:solidFill>
              </a:rPr>
              <a:t>www.rosatom.ru</a:t>
            </a:r>
            <a:endParaRPr lang="ru-RU" altLang="ru-RU" sz="1500" b="1" smtClean="0">
              <a:solidFill>
                <a:schemeClr val="hlink"/>
              </a:solidFill>
            </a:endParaRPr>
          </a:p>
        </p:txBody>
      </p:sp>
      <p:sp>
        <p:nvSpPr>
          <p:cNvPr id="6" name="navigation1"/>
          <p:cNvSpPr>
            <a:spLocks noChangeArrowheads="1"/>
          </p:cNvSpPr>
          <p:nvPr userDrawn="1"/>
        </p:nvSpPr>
        <p:spPr bwMode="auto">
          <a:xfrm>
            <a:off x="6911975" y="1136650"/>
            <a:ext cx="404813" cy="37941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600" b="1" smtClean="0">
                <a:solidFill>
                  <a:schemeClr val="hlink"/>
                </a:solidFill>
              </a:rPr>
              <a:t>1</a:t>
            </a:r>
          </a:p>
        </p:txBody>
      </p:sp>
      <p:sp>
        <p:nvSpPr>
          <p:cNvPr id="7" name="navigation2"/>
          <p:cNvSpPr>
            <a:spLocks noChangeArrowheads="1"/>
          </p:cNvSpPr>
          <p:nvPr userDrawn="1"/>
        </p:nvSpPr>
        <p:spPr bwMode="auto">
          <a:xfrm>
            <a:off x="7404100" y="1136650"/>
            <a:ext cx="406400" cy="37941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600" b="1" smtClean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8" name="navigation3"/>
          <p:cNvSpPr>
            <a:spLocks noChangeArrowheads="1"/>
          </p:cNvSpPr>
          <p:nvPr userDrawn="1"/>
        </p:nvSpPr>
        <p:spPr bwMode="auto">
          <a:xfrm>
            <a:off x="7897813" y="1136650"/>
            <a:ext cx="404812" cy="37941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600" b="1" smtClean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7587" y="2592868"/>
            <a:ext cx="8688585" cy="2259332"/>
          </a:xfrm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/>
          <a:lstStyle>
            <a:lvl1pPr>
              <a:lnSpc>
                <a:spcPct val="120000"/>
              </a:lnSpc>
              <a:defRPr sz="26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7587" y="4912538"/>
            <a:ext cx="8688585" cy="380466"/>
          </a:xfrm>
        </p:spPr>
        <p:txBody>
          <a:bodyPr anchor="ctr"/>
          <a:lstStyle>
            <a:lvl1pPr marL="0" indent="0">
              <a:buFontTx/>
              <a:buNone/>
              <a:defRPr sz="1500" b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249548182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E06653-FA53-4D7C-89C2-86983CA91C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88405953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602" y="4652749"/>
            <a:ext cx="8743950" cy="1438061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2602" y="3068871"/>
            <a:ext cx="8743950" cy="15838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0771" indent="0">
              <a:buNone/>
              <a:defRPr sz="2000"/>
            </a:lvl2pPr>
            <a:lvl3pPr marL="1001542" indent="0">
              <a:buNone/>
              <a:defRPr sz="1800"/>
            </a:lvl3pPr>
            <a:lvl4pPr marL="1502313" indent="0">
              <a:buNone/>
              <a:defRPr sz="1500"/>
            </a:lvl4pPr>
            <a:lvl5pPr marL="2003085" indent="0">
              <a:buNone/>
              <a:defRPr sz="1500"/>
            </a:lvl5pPr>
            <a:lvl6pPr marL="2503856" indent="0">
              <a:buNone/>
              <a:defRPr sz="1500"/>
            </a:lvl6pPr>
            <a:lvl7pPr marL="3004627" indent="0">
              <a:buNone/>
              <a:defRPr sz="1500"/>
            </a:lvl7pPr>
            <a:lvl8pPr marL="3505398" indent="0">
              <a:buNone/>
              <a:defRPr sz="1500"/>
            </a:lvl8pPr>
            <a:lvl9pPr marL="4006169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575DC-BE40-416D-AA59-B1E9F00393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6876990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26853" y="1188328"/>
            <a:ext cx="4652367" cy="5435469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50669" y="1188328"/>
            <a:ext cx="4654153" cy="5435469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DC076-0046-4073-A151-187CC6EC3F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88454868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" y="289959"/>
            <a:ext cx="9258300" cy="120676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4350" y="1620753"/>
            <a:ext cx="4545212" cy="67545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0771" indent="0">
              <a:buNone/>
              <a:defRPr sz="2200" b="1"/>
            </a:lvl2pPr>
            <a:lvl3pPr marL="1001542" indent="0">
              <a:buNone/>
              <a:defRPr sz="2000" b="1"/>
            </a:lvl3pPr>
            <a:lvl4pPr marL="1502313" indent="0">
              <a:buNone/>
              <a:defRPr sz="1800" b="1"/>
            </a:lvl4pPr>
            <a:lvl5pPr marL="2003085" indent="0">
              <a:buNone/>
              <a:defRPr sz="1800" b="1"/>
            </a:lvl5pPr>
            <a:lvl6pPr marL="2503856" indent="0">
              <a:buNone/>
              <a:defRPr sz="1800" b="1"/>
            </a:lvl6pPr>
            <a:lvl7pPr marL="3004627" indent="0">
              <a:buNone/>
              <a:defRPr sz="1800" b="1"/>
            </a:lvl7pPr>
            <a:lvl8pPr marL="3505398" indent="0">
              <a:buNone/>
              <a:defRPr sz="1800" b="1"/>
            </a:lvl8pPr>
            <a:lvl9pPr marL="4006169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4350" y="2296205"/>
            <a:ext cx="4545212" cy="4171719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25654" y="1620753"/>
            <a:ext cx="4546997" cy="67545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0771" indent="0">
              <a:buNone/>
              <a:defRPr sz="2200" b="1"/>
            </a:lvl2pPr>
            <a:lvl3pPr marL="1001542" indent="0">
              <a:buNone/>
              <a:defRPr sz="2000" b="1"/>
            </a:lvl3pPr>
            <a:lvl4pPr marL="1502313" indent="0">
              <a:buNone/>
              <a:defRPr sz="1800" b="1"/>
            </a:lvl4pPr>
            <a:lvl5pPr marL="2003085" indent="0">
              <a:buNone/>
              <a:defRPr sz="1800" b="1"/>
            </a:lvl5pPr>
            <a:lvl6pPr marL="2503856" indent="0">
              <a:buNone/>
              <a:defRPr sz="1800" b="1"/>
            </a:lvl6pPr>
            <a:lvl7pPr marL="3004627" indent="0">
              <a:buNone/>
              <a:defRPr sz="1800" b="1"/>
            </a:lvl7pPr>
            <a:lvl8pPr marL="3505398" indent="0">
              <a:buNone/>
              <a:defRPr sz="1800" b="1"/>
            </a:lvl8pPr>
            <a:lvl9pPr marL="4006169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225654" y="2296205"/>
            <a:ext cx="4546997" cy="4171719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F0CB9F-320A-4A75-8CFD-35A5D26BC1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3345658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26853" y="1188328"/>
            <a:ext cx="4652367" cy="5435469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50669" y="1188328"/>
            <a:ext cx="4654153" cy="5435469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3F75F-ECB8-4C65-A2BE-1C37351DE8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18783133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BBBDE-E20A-4CAB-98B6-8DB4585A01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76932895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0AD89-15CC-4394-9B99-9F4C9048D8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2157055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1" y="288283"/>
            <a:ext cx="3384352" cy="1226877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21931" y="288283"/>
            <a:ext cx="5750719" cy="6179641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4351" y="1515161"/>
            <a:ext cx="3384352" cy="4952764"/>
          </a:xfrm>
        </p:spPr>
        <p:txBody>
          <a:bodyPr/>
          <a:lstStyle>
            <a:lvl1pPr marL="0" indent="0">
              <a:buNone/>
              <a:defRPr sz="1500"/>
            </a:lvl1pPr>
            <a:lvl2pPr marL="500771" indent="0">
              <a:buNone/>
              <a:defRPr sz="1300"/>
            </a:lvl2pPr>
            <a:lvl3pPr marL="1001542" indent="0">
              <a:buNone/>
              <a:defRPr sz="1100"/>
            </a:lvl3pPr>
            <a:lvl4pPr marL="1502313" indent="0">
              <a:buNone/>
              <a:defRPr sz="1000"/>
            </a:lvl4pPr>
            <a:lvl5pPr marL="2003085" indent="0">
              <a:buNone/>
              <a:defRPr sz="1000"/>
            </a:lvl5pPr>
            <a:lvl6pPr marL="2503856" indent="0">
              <a:buNone/>
              <a:defRPr sz="1000"/>
            </a:lvl6pPr>
            <a:lvl7pPr marL="3004627" indent="0">
              <a:buNone/>
              <a:defRPr sz="1000"/>
            </a:lvl7pPr>
            <a:lvl8pPr marL="3505398" indent="0">
              <a:buNone/>
              <a:defRPr sz="1000"/>
            </a:lvl8pPr>
            <a:lvl9pPr marL="400616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09C246-DDAE-4547-9F23-C5A75E976B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53353655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6324" y="5068411"/>
            <a:ext cx="6172200" cy="59835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16324" y="646960"/>
            <a:ext cx="6172200" cy="4344353"/>
          </a:xfrm>
        </p:spPr>
        <p:txBody>
          <a:bodyPr/>
          <a:lstStyle>
            <a:lvl1pPr marL="0" indent="0">
              <a:buNone/>
              <a:defRPr sz="3500"/>
            </a:lvl1pPr>
            <a:lvl2pPr marL="500771" indent="0">
              <a:buNone/>
              <a:defRPr sz="3100"/>
            </a:lvl2pPr>
            <a:lvl3pPr marL="1001542" indent="0">
              <a:buNone/>
              <a:defRPr sz="2600"/>
            </a:lvl3pPr>
            <a:lvl4pPr marL="1502313" indent="0">
              <a:buNone/>
              <a:defRPr sz="2200"/>
            </a:lvl4pPr>
            <a:lvl5pPr marL="2003085" indent="0">
              <a:buNone/>
              <a:defRPr sz="2200"/>
            </a:lvl5pPr>
            <a:lvl6pPr marL="2503856" indent="0">
              <a:buNone/>
              <a:defRPr sz="2200"/>
            </a:lvl6pPr>
            <a:lvl7pPr marL="3004627" indent="0">
              <a:buNone/>
              <a:defRPr sz="2200"/>
            </a:lvl7pPr>
            <a:lvl8pPr marL="3505398" indent="0">
              <a:buNone/>
              <a:defRPr sz="2200"/>
            </a:lvl8pPr>
            <a:lvl9pPr marL="4006169" indent="0">
              <a:buNone/>
              <a:defRPr sz="22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16324" y="5666766"/>
            <a:ext cx="6172200" cy="849763"/>
          </a:xfrm>
        </p:spPr>
        <p:txBody>
          <a:bodyPr/>
          <a:lstStyle>
            <a:lvl1pPr marL="0" indent="0">
              <a:buNone/>
              <a:defRPr sz="1500"/>
            </a:lvl1pPr>
            <a:lvl2pPr marL="500771" indent="0">
              <a:buNone/>
              <a:defRPr sz="1300"/>
            </a:lvl2pPr>
            <a:lvl3pPr marL="1001542" indent="0">
              <a:buNone/>
              <a:defRPr sz="1100"/>
            </a:lvl3pPr>
            <a:lvl4pPr marL="1502313" indent="0">
              <a:buNone/>
              <a:defRPr sz="1000"/>
            </a:lvl4pPr>
            <a:lvl5pPr marL="2003085" indent="0">
              <a:buNone/>
              <a:defRPr sz="1000"/>
            </a:lvl5pPr>
            <a:lvl6pPr marL="2503856" indent="0">
              <a:buNone/>
              <a:defRPr sz="1000"/>
            </a:lvl6pPr>
            <a:lvl7pPr marL="3004627" indent="0">
              <a:buNone/>
              <a:defRPr sz="1000"/>
            </a:lvl7pPr>
            <a:lvl8pPr marL="3505398" indent="0">
              <a:buNone/>
              <a:defRPr sz="1000"/>
            </a:lvl8pPr>
            <a:lvl9pPr marL="400616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8B208-8493-49FD-91F3-077B61C592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33741284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B2769C-1923-4D0A-AA09-D25B311032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9112652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636669" y="0"/>
            <a:ext cx="2368153" cy="66237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6853" y="0"/>
            <a:ext cx="6938367" cy="66237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3CBF8B-D711-4375-8E67-89D921C062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67471888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vigation8" descr="ujkm,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539750"/>
            <a:ext cx="1566862" cy="130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>
            <a:hlinkClick r:id="rId3"/>
          </p:cNvPr>
          <p:cNvSpPr txBox="1">
            <a:spLocks noChangeArrowheads="1"/>
          </p:cNvSpPr>
          <p:nvPr userDrawn="1"/>
        </p:nvSpPr>
        <p:spPr bwMode="auto">
          <a:xfrm>
            <a:off x="688975" y="5864225"/>
            <a:ext cx="14986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ru-RU" sz="1500" b="1" smtClean="0">
                <a:solidFill>
                  <a:schemeClr val="hlink"/>
                </a:solidFill>
              </a:rPr>
              <a:t>www.rosatom.ru</a:t>
            </a:r>
            <a:endParaRPr lang="ru-RU" altLang="ru-RU" sz="1500" b="1" smtClean="0">
              <a:solidFill>
                <a:schemeClr val="hlink"/>
              </a:solidFill>
            </a:endParaRPr>
          </a:p>
        </p:txBody>
      </p:sp>
      <p:sp>
        <p:nvSpPr>
          <p:cNvPr id="6" name="navigation1"/>
          <p:cNvSpPr>
            <a:spLocks noChangeArrowheads="1"/>
          </p:cNvSpPr>
          <p:nvPr userDrawn="1"/>
        </p:nvSpPr>
        <p:spPr bwMode="auto">
          <a:xfrm>
            <a:off x="6911975" y="1136650"/>
            <a:ext cx="404813" cy="37941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600" b="1" smtClean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7" name="navigation2"/>
          <p:cNvSpPr>
            <a:spLocks noChangeArrowheads="1"/>
          </p:cNvSpPr>
          <p:nvPr userDrawn="1"/>
        </p:nvSpPr>
        <p:spPr bwMode="auto">
          <a:xfrm>
            <a:off x="7404100" y="1136650"/>
            <a:ext cx="406400" cy="379413"/>
          </a:xfrm>
          <a:prstGeom prst="ellips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600" b="1" smtClean="0">
                <a:solidFill>
                  <a:schemeClr val="hlink"/>
                </a:solidFill>
              </a:rPr>
              <a:t>2</a:t>
            </a:r>
          </a:p>
        </p:txBody>
      </p:sp>
      <p:sp>
        <p:nvSpPr>
          <p:cNvPr id="8" name="navigation3"/>
          <p:cNvSpPr>
            <a:spLocks noChangeArrowheads="1"/>
          </p:cNvSpPr>
          <p:nvPr userDrawn="1"/>
        </p:nvSpPr>
        <p:spPr bwMode="auto">
          <a:xfrm>
            <a:off x="7897813" y="1136650"/>
            <a:ext cx="404812" cy="379413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600" b="1" smtClean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87587" y="4912538"/>
            <a:ext cx="8688585" cy="380466"/>
          </a:xfrm>
          <a:ln/>
        </p:spPr>
        <p:txBody>
          <a:bodyPr anchor="ctr"/>
          <a:lstStyle>
            <a:lvl1pPr marL="0" indent="0">
              <a:buFontTx/>
              <a:buNone/>
              <a:defRPr sz="1500" b="1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7587" y="2592868"/>
            <a:ext cx="8688585" cy="2259332"/>
          </a:xfrm>
          <a:effectLst>
            <a:outerShdw dist="17961" dir="2700000" algn="ctr" rotWithShape="0">
              <a:schemeClr val="hlink">
                <a:alpha val="50000"/>
              </a:schemeClr>
            </a:outerShdw>
          </a:effectLst>
        </p:spPr>
        <p:txBody>
          <a:bodyPr/>
          <a:lstStyle>
            <a:lvl1pPr>
              <a:lnSpc>
                <a:spcPct val="120000"/>
              </a:lnSpc>
              <a:defRPr sz="2600"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104818718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872AA-D73A-4214-9684-916B87FFB4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36555728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602" y="4652749"/>
            <a:ext cx="8743950" cy="1438061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2602" y="3068871"/>
            <a:ext cx="8743950" cy="1583878"/>
          </a:xfrm>
        </p:spPr>
        <p:txBody>
          <a:bodyPr anchor="b"/>
          <a:lstStyle>
            <a:lvl1pPr marL="0" indent="0">
              <a:buNone/>
              <a:defRPr sz="2200"/>
            </a:lvl1pPr>
            <a:lvl2pPr marL="500771" indent="0">
              <a:buNone/>
              <a:defRPr sz="2000"/>
            </a:lvl2pPr>
            <a:lvl3pPr marL="1001542" indent="0">
              <a:buNone/>
              <a:defRPr sz="1800"/>
            </a:lvl3pPr>
            <a:lvl4pPr marL="1502313" indent="0">
              <a:buNone/>
              <a:defRPr sz="1500"/>
            </a:lvl4pPr>
            <a:lvl5pPr marL="2003085" indent="0">
              <a:buNone/>
              <a:defRPr sz="1500"/>
            </a:lvl5pPr>
            <a:lvl6pPr marL="2503856" indent="0">
              <a:buNone/>
              <a:defRPr sz="1500"/>
            </a:lvl6pPr>
            <a:lvl7pPr marL="3004627" indent="0">
              <a:buNone/>
              <a:defRPr sz="1500"/>
            </a:lvl7pPr>
            <a:lvl8pPr marL="3505398" indent="0">
              <a:buNone/>
              <a:defRPr sz="1500"/>
            </a:lvl8pPr>
            <a:lvl9pPr marL="4006169" indent="0">
              <a:buNone/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A4390-5D7E-40DF-A6CA-7B09648C19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04709617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26853" y="1188328"/>
            <a:ext cx="4652367" cy="5435469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50669" y="1188328"/>
            <a:ext cx="4654153" cy="5435469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C765E2-675D-4E24-A74C-A0A8BD0CED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0503978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" y="289959"/>
            <a:ext cx="9258300" cy="120676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4350" y="1620753"/>
            <a:ext cx="4545212" cy="67545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0771" indent="0">
              <a:buNone/>
              <a:defRPr sz="2200" b="1"/>
            </a:lvl2pPr>
            <a:lvl3pPr marL="1001542" indent="0">
              <a:buNone/>
              <a:defRPr sz="2000" b="1"/>
            </a:lvl3pPr>
            <a:lvl4pPr marL="1502313" indent="0">
              <a:buNone/>
              <a:defRPr sz="1800" b="1"/>
            </a:lvl4pPr>
            <a:lvl5pPr marL="2003085" indent="0">
              <a:buNone/>
              <a:defRPr sz="1800" b="1"/>
            </a:lvl5pPr>
            <a:lvl6pPr marL="2503856" indent="0">
              <a:buNone/>
              <a:defRPr sz="1800" b="1"/>
            </a:lvl6pPr>
            <a:lvl7pPr marL="3004627" indent="0">
              <a:buNone/>
              <a:defRPr sz="1800" b="1"/>
            </a:lvl7pPr>
            <a:lvl8pPr marL="3505398" indent="0">
              <a:buNone/>
              <a:defRPr sz="1800" b="1"/>
            </a:lvl8pPr>
            <a:lvl9pPr marL="4006169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4350" y="2296205"/>
            <a:ext cx="4545212" cy="4171719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25654" y="1620753"/>
            <a:ext cx="4546997" cy="67545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0771" indent="0">
              <a:buNone/>
              <a:defRPr sz="2200" b="1"/>
            </a:lvl2pPr>
            <a:lvl3pPr marL="1001542" indent="0">
              <a:buNone/>
              <a:defRPr sz="2000" b="1"/>
            </a:lvl3pPr>
            <a:lvl4pPr marL="1502313" indent="0">
              <a:buNone/>
              <a:defRPr sz="1800" b="1"/>
            </a:lvl4pPr>
            <a:lvl5pPr marL="2003085" indent="0">
              <a:buNone/>
              <a:defRPr sz="1800" b="1"/>
            </a:lvl5pPr>
            <a:lvl6pPr marL="2503856" indent="0">
              <a:buNone/>
              <a:defRPr sz="1800" b="1"/>
            </a:lvl6pPr>
            <a:lvl7pPr marL="3004627" indent="0">
              <a:buNone/>
              <a:defRPr sz="1800" b="1"/>
            </a:lvl7pPr>
            <a:lvl8pPr marL="3505398" indent="0">
              <a:buNone/>
              <a:defRPr sz="1800" b="1"/>
            </a:lvl8pPr>
            <a:lvl9pPr marL="4006169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225654" y="2296205"/>
            <a:ext cx="4546997" cy="4171719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A3D9C3-A585-4F0C-AE5C-EC3DE35B5F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77487032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0" y="289959"/>
            <a:ext cx="9258300" cy="120676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4350" y="1620753"/>
            <a:ext cx="4545212" cy="67545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0771" indent="0">
              <a:buNone/>
              <a:defRPr sz="2200" b="1"/>
            </a:lvl2pPr>
            <a:lvl3pPr marL="1001542" indent="0">
              <a:buNone/>
              <a:defRPr sz="2000" b="1"/>
            </a:lvl3pPr>
            <a:lvl4pPr marL="1502313" indent="0">
              <a:buNone/>
              <a:defRPr sz="1800" b="1"/>
            </a:lvl4pPr>
            <a:lvl5pPr marL="2003085" indent="0">
              <a:buNone/>
              <a:defRPr sz="1800" b="1"/>
            </a:lvl5pPr>
            <a:lvl6pPr marL="2503856" indent="0">
              <a:buNone/>
              <a:defRPr sz="1800" b="1"/>
            </a:lvl6pPr>
            <a:lvl7pPr marL="3004627" indent="0">
              <a:buNone/>
              <a:defRPr sz="1800" b="1"/>
            </a:lvl7pPr>
            <a:lvl8pPr marL="3505398" indent="0">
              <a:buNone/>
              <a:defRPr sz="1800" b="1"/>
            </a:lvl8pPr>
            <a:lvl9pPr marL="4006169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14350" y="2296205"/>
            <a:ext cx="4545212" cy="4171719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25654" y="1620753"/>
            <a:ext cx="4546997" cy="67545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0771" indent="0">
              <a:buNone/>
              <a:defRPr sz="2200" b="1"/>
            </a:lvl2pPr>
            <a:lvl3pPr marL="1001542" indent="0">
              <a:buNone/>
              <a:defRPr sz="2000" b="1"/>
            </a:lvl3pPr>
            <a:lvl4pPr marL="1502313" indent="0">
              <a:buNone/>
              <a:defRPr sz="1800" b="1"/>
            </a:lvl4pPr>
            <a:lvl5pPr marL="2003085" indent="0">
              <a:buNone/>
              <a:defRPr sz="1800" b="1"/>
            </a:lvl5pPr>
            <a:lvl6pPr marL="2503856" indent="0">
              <a:buNone/>
              <a:defRPr sz="1800" b="1"/>
            </a:lvl6pPr>
            <a:lvl7pPr marL="3004627" indent="0">
              <a:buNone/>
              <a:defRPr sz="1800" b="1"/>
            </a:lvl7pPr>
            <a:lvl8pPr marL="3505398" indent="0">
              <a:buNone/>
              <a:defRPr sz="1800" b="1"/>
            </a:lvl8pPr>
            <a:lvl9pPr marL="4006169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225654" y="2296205"/>
            <a:ext cx="4546997" cy="4171719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19201-B9E7-4355-BBAF-45165875768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263915335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AF4AD-B371-44B5-AA30-1ABBD473DC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06218028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87217-9518-4661-AD84-691787BD48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85761129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1" y="288283"/>
            <a:ext cx="3384352" cy="1226877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21931" y="288283"/>
            <a:ext cx="5750719" cy="6179641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4351" y="1515161"/>
            <a:ext cx="3384352" cy="4952764"/>
          </a:xfrm>
        </p:spPr>
        <p:txBody>
          <a:bodyPr/>
          <a:lstStyle>
            <a:lvl1pPr marL="0" indent="0">
              <a:buNone/>
              <a:defRPr sz="1500"/>
            </a:lvl1pPr>
            <a:lvl2pPr marL="500771" indent="0">
              <a:buNone/>
              <a:defRPr sz="1300"/>
            </a:lvl2pPr>
            <a:lvl3pPr marL="1001542" indent="0">
              <a:buNone/>
              <a:defRPr sz="1100"/>
            </a:lvl3pPr>
            <a:lvl4pPr marL="1502313" indent="0">
              <a:buNone/>
              <a:defRPr sz="1000"/>
            </a:lvl4pPr>
            <a:lvl5pPr marL="2003085" indent="0">
              <a:buNone/>
              <a:defRPr sz="1000"/>
            </a:lvl5pPr>
            <a:lvl6pPr marL="2503856" indent="0">
              <a:buNone/>
              <a:defRPr sz="1000"/>
            </a:lvl6pPr>
            <a:lvl7pPr marL="3004627" indent="0">
              <a:buNone/>
              <a:defRPr sz="1000"/>
            </a:lvl7pPr>
            <a:lvl8pPr marL="3505398" indent="0">
              <a:buNone/>
              <a:defRPr sz="1000"/>
            </a:lvl8pPr>
            <a:lvl9pPr marL="400616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2F501-9047-4FDD-B29C-229624C7D8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65964540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6324" y="5068411"/>
            <a:ext cx="6172200" cy="59835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16324" y="646960"/>
            <a:ext cx="6172200" cy="4344353"/>
          </a:xfrm>
        </p:spPr>
        <p:txBody>
          <a:bodyPr/>
          <a:lstStyle>
            <a:lvl1pPr marL="0" indent="0">
              <a:buNone/>
              <a:defRPr sz="3500"/>
            </a:lvl1pPr>
            <a:lvl2pPr marL="500771" indent="0">
              <a:buNone/>
              <a:defRPr sz="3100"/>
            </a:lvl2pPr>
            <a:lvl3pPr marL="1001542" indent="0">
              <a:buNone/>
              <a:defRPr sz="2600"/>
            </a:lvl3pPr>
            <a:lvl4pPr marL="1502313" indent="0">
              <a:buNone/>
              <a:defRPr sz="2200"/>
            </a:lvl4pPr>
            <a:lvl5pPr marL="2003085" indent="0">
              <a:buNone/>
              <a:defRPr sz="2200"/>
            </a:lvl5pPr>
            <a:lvl6pPr marL="2503856" indent="0">
              <a:buNone/>
              <a:defRPr sz="2200"/>
            </a:lvl6pPr>
            <a:lvl7pPr marL="3004627" indent="0">
              <a:buNone/>
              <a:defRPr sz="2200"/>
            </a:lvl7pPr>
            <a:lvl8pPr marL="3505398" indent="0">
              <a:buNone/>
              <a:defRPr sz="2200"/>
            </a:lvl8pPr>
            <a:lvl9pPr marL="4006169" indent="0">
              <a:buNone/>
              <a:defRPr sz="22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16324" y="5666766"/>
            <a:ext cx="6172200" cy="849763"/>
          </a:xfrm>
        </p:spPr>
        <p:txBody>
          <a:bodyPr/>
          <a:lstStyle>
            <a:lvl1pPr marL="0" indent="0">
              <a:buNone/>
              <a:defRPr sz="1500"/>
            </a:lvl1pPr>
            <a:lvl2pPr marL="500771" indent="0">
              <a:buNone/>
              <a:defRPr sz="1300"/>
            </a:lvl2pPr>
            <a:lvl3pPr marL="1001542" indent="0">
              <a:buNone/>
              <a:defRPr sz="1100"/>
            </a:lvl3pPr>
            <a:lvl4pPr marL="1502313" indent="0">
              <a:buNone/>
              <a:defRPr sz="1000"/>
            </a:lvl4pPr>
            <a:lvl5pPr marL="2003085" indent="0">
              <a:buNone/>
              <a:defRPr sz="1000"/>
            </a:lvl5pPr>
            <a:lvl6pPr marL="2503856" indent="0">
              <a:buNone/>
              <a:defRPr sz="1000"/>
            </a:lvl6pPr>
            <a:lvl7pPr marL="3004627" indent="0">
              <a:buNone/>
              <a:defRPr sz="1000"/>
            </a:lvl7pPr>
            <a:lvl8pPr marL="3505398" indent="0">
              <a:buNone/>
              <a:defRPr sz="1000"/>
            </a:lvl8pPr>
            <a:lvl9pPr marL="400616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0A6C0E-E68F-4B09-B518-DAB5F1281F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68609628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EA2DCE-BAC7-43E7-A9C7-27A5D58967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66418092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636669" y="0"/>
            <a:ext cx="2368153" cy="662379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26853" y="0"/>
            <a:ext cx="6938367" cy="662379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49D981-3690-439D-BD31-42C0F77861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1364397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DA8FC-AC5E-4076-BBB0-86DD4F7CE5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4352579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B4577E-497B-4212-9E49-C6CE0DF24A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8763031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4351" y="288283"/>
            <a:ext cx="3384352" cy="1226877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21931" y="288283"/>
            <a:ext cx="5750719" cy="6179641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4351" y="1515161"/>
            <a:ext cx="3384352" cy="4952764"/>
          </a:xfrm>
        </p:spPr>
        <p:txBody>
          <a:bodyPr/>
          <a:lstStyle>
            <a:lvl1pPr marL="0" indent="0">
              <a:buNone/>
              <a:defRPr sz="1500"/>
            </a:lvl1pPr>
            <a:lvl2pPr marL="500771" indent="0">
              <a:buNone/>
              <a:defRPr sz="1300"/>
            </a:lvl2pPr>
            <a:lvl3pPr marL="1001542" indent="0">
              <a:buNone/>
              <a:defRPr sz="1100"/>
            </a:lvl3pPr>
            <a:lvl4pPr marL="1502313" indent="0">
              <a:buNone/>
              <a:defRPr sz="1000"/>
            </a:lvl4pPr>
            <a:lvl5pPr marL="2003085" indent="0">
              <a:buNone/>
              <a:defRPr sz="1000"/>
            </a:lvl5pPr>
            <a:lvl6pPr marL="2503856" indent="0">
              <a:buNone/>
              <a:defRPr sz="1000"/>
            </a:lvl6pPr>
            <a:lvl7pPr marL="3004627" indent="0">
              <a:buNone/>
              <a:defRPr sz="1000"/>
            </a:lvl7pPr>
            <a:lvl8pPr marL="3505398" indent="0">
              <a:buNone/>
              <a:defRPr sz="1000"/>
            </a:lvl8pPr>
            <a:lvl9pPr marL="400616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9163D4-009E-4CD7-A286-826A1F753E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332136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6324" y="5068411"/>
            <a:ext cx="6172200" cy="59835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16324" y="646960"/>
            <a:ext cx="6172200" cy="4344353"/>
          </a:xfrm>
        </p:spPr>
        <p:txBody>
          <a:bodyPr/>
          <a:lstStyle>
            <a:lvl1pPr marL="0" indent="0">
              <a:buNone/>
              <a:defRPr sz="3500"/>
            </a:lvl1pPr>
            <a:lvl2pPr marL="500771" indent="0">
              <a:buNone/>
              <a:defRPr sz="3100"/>
            </a:lvl2pPr>
            <a:lvl3pPr marL="1001542" indent="0">
              <a:buNone/>
              <a:defRPr sz="2600"/>
            </a:lvl3pPr>
            <a:lvl4pPr marL="1502313" indent="0">
              <a:buNone/>
              <a:defRPr sz="2200"/>
            </a:lvl4pPr>
            <a:lvl5pPr marL="2003085" indent="0">
              <a:buNone/>
              <a:defRPr sz="2200"/>
            </a:lvl5pPr>
            <a:lvl6pPr marL="2503856" indent="0">
              <a:buNone/>
              <a:defRPr sz="2200"/>
            </a:lvl6pPr>
            <a:lvl7pPr marL="3004627" indent="0">
              <a:buNone/>
              <a:defRPr sz="2200"/>
            </a:lvl7pPr>
            <a:lvl8pPr marL="3505398" indent="0">
              <a:buNone/>
              <a:defRPr sz="2200"/>
            </a:lvl8pPr>
            <a:lvl9pPr marL="4006169" indent="0">
              <a:buNone/>
              <a:defRPr sz="22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16324" y="5666766"/>
            <a:ext cx="6172200" cy="849763"/>
          </a:xfrm>
        </p:spPr>
        <p:txBody>
          <a:bodyPr/>
          <a:lstStyle>
            <a:lvl1pPr marL="0" indent="0">
              <a:buNone/>
              <a:defRPr sz="1500"/>
            </a:lvl1pPr>
            <a:lvl2pPr marL="500771" indent="0">
              <a:buNone/>
              <a:defRPr sz="1300"/>
            </a:lvl2pPr>
            <a:lvl3pPr marL="1001542" indent="0">
              <a:buNone/>
              <a:defRPr sz="1100"/>
            </a:lvl3pPr>
            <a:lvl4pPr marL="1502313" indent="0">
              <a:buNone/>
              <a:defRPr sz="1000"/>
            </a:lvl4pPr>
            <a:lvl5pPr marL="2003085" indent="0">
              <a:buNone/>
              <a:defRPr sz="1000"/>
            </a:lvl5pPr>
            <a:lvl6pPr marL="2503856" indent="0">
              <a:buNone/>
              <a:defRPr sz="1000"/>
            </a:lvl6pPr>
            <a:lvl7pPr marL="3004627" indent="0">
              <a:buNone/>
              <a:defRPr sz="1000"/>
            </a:lvl7pPr>
            <a:lvl8pPr marL="3505398" indent="0">
              <a:buNone/>
              <a:defRPr sz="1000"/>
            </a:lvl8pPr>
            <a:lvl9pPr marL="400616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5962EF-D9EB-48A1-BE5B-F30A7D7649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5048245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91638" y="6808788"/>
            <a:ext cx="706437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400" b="1">
                <a:solidFill>
                  <a:schemeClr val="hlink"/>
                </a:solidFill>
                <a:cs typeface="+mn-cs"/>
              </a:defRPr>
            </a:lvl1pPr>
          </a:lstStyle>
          <a:p>
            <a:pPr>
              <a:defRPr/>
            </a:pPr>
            <a:fld id="{46C55531-2996-4B88-AA7D-CA77E133C3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7050" y="1189038"/>
            <a:ext cx="9477375" cy="543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27050" y="0"/>
            <a:ext cx="85867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pic>
        <p:nvPicPr>
          <p:cNvPr id="1029" name="navigation8" descr="ujkm,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888" y="112713"/>
            <a:ext cx="998537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88" r:id="rId1"/>
    <p:sldLayoutId id="2147484338" r:id="rId2"/>
    <p:sldLayoutId id="2147484339" r:id="rId3"/>
    <p:sldLayoutId id="2147484340" r:id="rId4"/>
    <p:sldLayoutId id="2147484341" r:id="rId5"/>
    <p:sldLayoutId id="2147484342" r:id="rId6"/>
    <p:sldLayoutId id="2147484343" r:id="rId7"/>
    <p:sldLayoutId id="2147484344" r:id="rId8"/>
    <p:sldLayoutId id="2147484345" r:id="rId9"/>
    <p:sldLayoutId id="2147484346" r:id="rId10"/>
    <p:sldLayoutId id="2147484347" r:id="rId11"/>
    <p:sldLayoutId id="2147484394" r:id="rId12"/>
  </p:sldLayoutIdLst>
  <p:transition/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  <a:cs typeface="Arial" charset="0"/>
        </a:defRPr>
      </a:lvl5pPr>
      <a:lvl6pPr marL="500771" algn="l" rtl="0" fontAlgn="base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  <a:cs typeface="Arial" charset="0"/>
        </a:defRPr>
      </a:lvl6pPr>
      <a:lvl7pPr marL="1001542" algn="l" rtl="0" fontAlgn="base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  <a:cs typeface="Arial" charset="0"/>
        </a:defRPr>
      </a:lvl7pPr>
      <a:lvl8pPr marL="1502313" algn="l" rtl="0" fontAlgn="base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  <a:cs typeface="Arial" charset="0"/>
        </a:defRPr>
      </a:lvl8pPr>
      <a:lvl9pPr marL="2003085" algn="l" rtl="0" fontAlgn="base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96850" indent="-196850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5"/>
        </a:buBlip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393700" indent="-193675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6"/>
        </a:buBlip>
        <a:defRPr sz="1500">
          <a:solidFill>
            <a:schemeClr val="tx1"/>
          </a:solidFill>
          <a:latin typeface="+mn-lt"/>
          <a:cs typeface="+mn-cs"/>
        </a:defRPr>
      </a:lvl2pPr>
      <a:lvl3pPr marL="1271588" indent="-293688" algn="l" rtl="0" eaLnBrk="0" fontAlgn="base" hangingPunct="0">
        <a:spcBef>
          <a:spcPct val="0"/>
        </a:spcBef>
        <a:spcAft>
          <a:spcPct val="30000"/>
        </a:spcAft>
        <a:buBlip>
          <a:blip r:embed="rId16"/>
        </a:buBlip>
        <a:defRPr sz="2400">
          <a:solidFill>
            <a:schemeClr val="tx1"/>
          </a:solidFill>
          <a:latin typeface="+mn-lt"/>
          <a:cs typeface="+mn-cs"/>
        </a:defRPr>
      </a:lvl3pPr>
      <a:lvl4pPr marL="1822450" indent="-249238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cs typeface="+mn-cs"/>
        </a:defRPr>
      </a:lvl4pPr>
      <a:lvl5pPr marL="2270125" indent="-249238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5pPr>
      <a:lvl6pPr marL="2771629" indent="-25038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6pPr>
      <a:lvl7pPr marL="3272400" indent="-25038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7pPr>
      <a:lvl8pPr marL="3773172" indent="-25038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8pPr>
      <a:lvl9pPr marL="4273943" indent="-25038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0771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1542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2313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3085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3856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04627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05398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06169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91638" y="6808788"/>
            <a:ext cx="706437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400" b="1">
                <a:solidFill>
                  <a:schemeClr val="hlink"/>
                </a:solidFill>
                <a:cs typeface="Arial" charset="0"/>
              </a:defRPr>
            </a:lvl1pPr>
          </a:lstStyle>
          <a:p>
            <a:pPr>
              <a:defRPr/>
            </a:pPr>
            <a:fld id="{BFDC9EDA-F563-45A0-A403-A58DFC41D0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7050" y="1189038"/>
            <a:ext cx="9477375" cy="543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27050" y="0"/>
            <a:ext cx="85867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pic>
        <p:nvPicPr>
          <p:cNvPr id="2053" name="navigation8" descr="ujkm,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888" y="112713"/>
            <a:ext cx="998537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90" r:id="rId1"/>
    <p:sldLayoutId id="2147484348" r:id="rId2"/>
    <p:sldLayoutId id="2147484349" r:id="rId3"/>
    <p:sldLayoutId id="2147484350" r:id="rId4"/>
    <p:sldLayoutId id="2147484351" r:id="rId5"/>
    <p:sldLayoutId id="2147484352" r:id="rId6"/>
    <p:sldLayoutId id="2147484353" r:id="rId7"/>
    <p:sldLayoutId id="2147484354" r:id="rId8"/>
    <p:sldLayoutId id="2147484355" r:id="rId9"/>
    <p:sldLayoutId id="2147484356" r:id="rId10"/>
    <p:sldLayoutId id="2147484357" r:id="rId11"/>
  </p:sldLayoutIdLst>
  <p:transition/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</a:defRPr>
      </a:lvl5pPr>
      <a:lvl6pPr marL="500771" algn="l" rtl="0" fontAlgn="base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</a:defRPr>
      </a:lvl6pPr>
      <a:lvl7pPr marL="1001542" algn="l" rtl="0" fontAlgn="base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</a:defRPr>
      </a:lvl7pPr>
      <a:lvl8pPr marL="1502313" algn="l" rtl="0" fontAlgn="base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</a:defRPr>
      </a:lvl8pPr>
      <a:lvl9pPr marL="2003085" algn="l" rtl="0" fontAlgn="base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</a:defRPr>
      </a:lvl9pPr>
    </p:titleStyle>
    <p:bodyStyle>
      <a:lvl1pPr marL="196850" indent="-196850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4"/>
        </a:buBlip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393700" indent="-193675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5"/>
        </a:buBlip>
        <a:defRPr sz="1500">
          <a:solidFill>
            <a:schemeClr val="tx1"/>
          </a:solidFill>
          <a:latin typeface="+mn-lt"/>
        </a:defRPr>
      </a:lvl2pPr>
      <a:lvl3pPr marL="1271588" indent="-293688" algn="l" rtl="0" eaLnBrk="0" fontAlgn="base" hangingPunct="0">
        <a:spcBef>
          <a:spcPct val="0"/>
        </a:spcBef>
        <a:spcAft>
          <a:spcPct val="30000"/>
        </a:spcAft>
        <a:buBlip>
          <a:blip r:embed="rId15"/>
        </a:buBlip>
        <a:defRPr sz="2400">
          <a:solidFill>
            <a:schemeClr val="tx1"/>
          </a:solidFill>
          <a:latin typeface="+mn-lt"/>
        </a:defRPr>
      </a:lvl3pPr>
      <a:lvl4pPr marL="1822450" indent="-249238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270125" indent="-249238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71629" indent="-25038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272400" indent="-25038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773172" indent="-25038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273943" indent="-25038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0771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1542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2313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3085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3856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04627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05398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06169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91638" y="6808788"/>
            <a:ext cx="706437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400" b="1">
                <a:solidFill>
                  <a:schemeClr val="hlink"/>
                </a:solidFill>
                <a:cs typeface="Arial" charset="0"/>
              </a:defRPr>
            </a:lvl1pPr>
          </a:lstStyle>
          <a:p>
            <a:pPr>
              <a:defRPr/>
            </a:pPr>
            <a:fld id="{89A72F53-522E-4139-93C7-61FC0769C9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7050" y="1189038"/>
            <a:ext cx="9477375" cy="543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27050" y="0"/>
            <a:ext cx="85867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pic>
        <p:nvPicPr>
          <p:cNvPr id="3077" name="navigation8" descr="ujkm,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888" y="112713"/>
            <a:ext cx="998537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navigation1"/>
          <p:cNvSpPr>
            <a:spLocks noChangeArrowheads="1"/>
          </p:cNvSpPr>
          <p:nvPr/>
        </p:nvSpPr>
        <p:spPr bwMode="auto">
          <a:xfrm>
            <a:off x="527050" y="6829425"/>
            <a:ext cx="201613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300" b="1" smtClean="0"/>
              <a:t>1</a:t>
            </a:r>
          </a:p>
        </p:txBody>
      </p:sp>
      <p:sp>
        <p:nvSpPr>
          <p:cNvPr id="3079" name="navigation2"/>
          <p:cNvSpPr>
            <a:spLocks noChangeArrowheads="1"/>
          </p:cNvSpPr>
          <p:nvPr/>
        </p:nvSpPr>
        <p:spPr bwMode="auto">
          <a:xfrm>
            <a:off x="844550" y="6829425"/>
            <a:ext cx="201613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300" b="1" smtClean="0"/>
              <a:t>2</a:t>
            </a:r>
          </a:p>
        </p:txBody>
      </p:sp>
      <p:sp>
        <p:nvSpPr>
          <p:cNvPr id="3080" name="navigation3"/>
          <p:cNvSpPr>
            <a:spLocks noChangeArrowheads="1"/>
          </p:cNvSpPr>
          <p:nvPr/>
        </p:nvSpPr>
        <p:spPr bwMode="auto">
          <a:xfrm>
            <a:off x="1162050" y="6829425"/>
            <a:ext cx="203200" cy="1905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300" b="1" smtClean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081" name="navigation7"/>
          <p:cNvSpPr>
            <a:spLocks noChangeShapeType="1"/>
          </p:cNvSpPr>
          <p:nvPr/>
        </p:nvSpPr>
        <p:spPr bwMode="auto">
          <a:xfrm>
            <a:off x="785813" y="6829425"/>
            <a:ext cx="1587" cy="1905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100154" tIns="50077" rIns="100154" bIns="50077" anchor="ctr"/>
          <a:lstStyle/>
          <a:p>
            <a:endParaRPr lang="ru-RU"/>
          </a:p>
        </p:txBody>
      </p:sp>
      <p:sp>
        <p:nvSpPr>
          <p:cNvPr id="3082" name="navigation6"/>
          <p:cNvSpPr>
            <a:spLocks noChangeShapeType="1"/>
          </p:cNvSpPr>
          <p:nvPr/>
        </p:nvSpPr>
        <p:spPr bwMode="auto">
          <a:xfrm>
            <a:off x="1103313" y="6829425"/>
            <a:ext cx="1587" cy="1905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100154" tIns="50077" rIns="100154" bIns="50077" anchor="ctr"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1" r:id="rId1"/>
    <p:sldLayoutId id="2147484358" r:id="rId2"/>
    <p:sldLayoutId id="2147484359" r:id="rId3"/>
    <p:sldLayoutId id="2147484360" r:id="rId4"/>
    <p:sldLayoutId id="2147484361" r:id="rId5"/>
    <p:sldLayoutId id="2147484362" r:id="rId6"/>
    <p:sldLayoutId id="2147484363" r:id="rId7"/>
    <p:sldLayoutId id="2147484364" r:id="rId8"/>
    <p:sldLayoutId id="2147484365" r:id="rId9"/>
    <p:sldLayoutId id="2147484366" r:id="rId10"/>
    <p:sldLayoutId id="2147484367" r:id="rId11"/>
  </p:sldLayoutIdLst>
  <p:transition/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</a:defRPr>
      </a:lvl5pPr>
      <a:lvl6pPr marL="500771" algn="l" rtl="0" fontAlgn="base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</a:defRPr>
      </a:lvl6pPr>
      <a:lvl7pPr marL="1001542" algn="l" rtl="0" fontAlgn="base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</a:defRPr>
      </a:lvl7pPr>
      <a:lvl8pPr marL="1502313" algn="l" rtl="0" fontAlgn="base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</a:defRPr>
      </a:lvl8pPr>
      <a:lvl9pPr marL="2003085" algn="l" rtl="0" fontAlgn="base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</a:defRPr>
      </a:lvl9pPr>
    </p:titleStyle>
    <p:bodyStyle>
      <a:lvl1pPr marL="196850" indent="-196850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4"/>
        </a:buBlip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393700" indent="-193675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5"/>
        </a:buBlip>
        <a:defRPr sz="1500">
          <a:solidFill>
            <a:schemeClr val="tx1"/>
          </a:solidFill>
          <a:latin typeface="+mn-lt"/>
        </a:defRPr>
      </a:lvl2pPr>
      <a:lvl3pPr marL="1271588" indent="-293688" algn="l" rtl="0" eaLnBrk="0" fontAlgn="base" hangingPunct="0">
        <a:spcBef>
          <a:spcPct val="0"/>
        </a:spcBef>
        <a:spcAft>
          <a:spcPct val="30000"/>
        </a:spcAft>
        <a:buBlip>
          <a:blip r:embed="rId15"/>
        </a:buBlip>
        <a:defRPr sz="2400">
          <a:solidFill>
            <a:schemeClr val="tx1"/>
          </a:solidFill>
          <a:latin typeface="+mn-lt"/>
        </a:defRPr>
      </a:lvl3pPr>
      <a:lvl4pPr marL="1822450" indent="-249238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270125" indent="-249238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71629" indent="-25038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272400" indent="-25038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773172" indent="-25038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273943" indent="-25038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0771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1542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2313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3085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3856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04627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05398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06169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vigation1"/>
          <p:cNvSpPr>
            <a:spLocks noChangeArrowheads="1"/>
          </p:cNvSpPr>
          <p:nvPr/>
        </p:nvSpPr>
        <p:spPr bwMode="auto">
          <a:xfrm>
            <a:off x="527050" y="6829425"/>
            <a:ext cx="201613" cy="1905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300" b="1" smtClean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27050" y="0"/>
            <a:ext cx="85867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174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91638" y="6808788"/>
            <a:ext cx="706437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400" b="1">
                <a:solidFill>
                  <a:schemeClr val="hlink"/>
                </a:solidFill>
                <a:cs typeface="+mn-cs"/>
              </a:defRPr>
            </a:lvl1pPr>
          </a:lstStyle>
          <a:p>
            <a:pPr>
              <a:defRPr/>
            </a:pPr>
            <a:fld id="{59FD77BC-EA18-4D1D-8618-B26E229D92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7050" y="1189038"/>
            <a:ext cx="9477375" cy="543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</p:txBody>
      </p:sp>
      <p:sp>
        <p:nvSpPr>
          <p:cNvPr id="4102" name="navigation2"/>
          <p:cNvSpPr>
            <a:spLocks noChangeArrowheads="1"/>
          </p:cNvSpPr>
          <p:nvPr/>
        </p:nvSpPr>
        <p:spPr bwMode="auto">
          <a:xfrm>
            <a:off x="844550" y="6829425"/>
            <a:ext cx="201613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300" b="1" smtClean="0"/>
              <a:t>2</a:t>
            </a:r>
          </a:p>
        </p:txBody>
      </p:sp>
      <p:sp>
        <p:nvSpPr>
          <p:cNvPr id="4103" name="navigation3"/>
          <p:cNvSpPr>
            <a:spLocks noChangeArrowheads="1"/>
          </p:cNvSpPr>
          <p:nvPr/>
        </p:nvSpPr>
        <p:spPr bwMode="auto">
          <a:xfrm>
            <a:off x="1162050" y="6829425"/>
            <a:ext cx="2032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300" b="1" smtClean="0"/>
              <a:t>3</a:t>
            </a:r>
          </a:p>
        </p:txBody>
      </p:sp>
      <p:sp>
        <p:nvSpPr>
          <p:cNvPr id="4104" name="navigation8"/>
          <p:cNvSpPr>
            <a:spLocks noChangeShapeType="1"/>
          </p:cNvSpPr>
          <p:nvPr/>
        </p:nvSpPr>
        <p:spPr bwMode="auto">
          <a:xfrm>
            <a:off x="785813" y="6829425"/>
            <a:ext cx="1587" cy="1905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100154" tIns="50077" rIns="100154" bIns="50077" anchor="ctr"/>
          <a:lstStyle/>
          <a:p>
            <a:endParaRPr lang="ru-RU"/>
          </a:p>
        </p:txBody>
      </p:sp>
      <p:sp>
        <p:nvSpPr>
          <p:cNvPr id="4105" name="navigation7"/>
          <p:cNvSpPr>
            <a:spLocks noChangeShapeType="1"/>
          </p:cNvSpPr>
          <p:nvPr/>
        </p:nvSpPr>
        <p:spPr bwMode="auto">
          <a:xfrm>
            <a:off x="1103313" y="6829425"/>
            <a:ext cx="1587" cy="1905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100154" tIns="50077" rIns="100154" bIns="50077" anchor="ctr"/>
          <a:lstStyle/>
          <a:p>
            <a:endParaRPr lang="ru-RU"/>
          </a:p>
        </p:txBody>
      </p:sp>
      <p:pic>
        <p:nvPicPr>
          <p:cNvPr id="4106" name="navigation6" descr="ujkm,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888" y="112713"/>
            <a:ext cx="998537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392" r:id="rId1"/>
    <p:sldLayoutId id="2147484368" r:id="rId2"/>
    <p:sldLayoutId id="2147484369" r:id="rId3"/>
    <p:sldLayoutId id="2147484370" r:id="rId4"/>
    <p:sldLayoutId id="2147484371" r:id="rId5"/>
    <p:sldLayoutId id="2147484372" r:id="rId6"/>
    <p:sldLayoutId id="2147484373" r:id="rId7"/>
    <p:sldLayoutId id="2147484374" r:id="rId8"/>
    <p:sldLayoutId id="2147484375" r:id="rId9"/>
    <p:sldLayoutId id="2147484376" r:id="rId10"/>
    <p:sldLayoutId id="2147484377" r:id="rId11"/>
  </p:sldLayoutIdLst>
  <p:transition/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  <a:cs typeface="Arial" charset="0"/>
        </a:defRPr>
      </a:lvl5pPr>
      <a:lvl6pPr marL="500771" algn="l" rtl="0" fontAlgn="base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  <a:cs typeface="Arial" charset="0"/>
        </a:defRPr>
      </a:lvl6pPr>
      <a:lvl7pPr marL="1001542" algn="l" rtl="0" fontAlgn="base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  <a:cs typeface="Arial" charset="0"/>
        </a:defRPr>
      </a:lvl7pPr>
      <a:lvl8pPr marL="1502313" algn="l" rtl="0" fontAlgn="base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  <a:cs typeface="Arial" charset="0"/>
        </a:defRPr>
      </a:lvl8pPr>
      <a:lvl9pPr marL="2003085" algn="l" rtl="0" fontAlgn="base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  <a:cs typeface="Arial" charset="0"/>
        </a:defRPr>
      </a:lvl9pPr>
    </p:titleStyle>
    <p:bodyStyle>
      <a:lvl1pPr marL="196850" indent="-196850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4"/>
        </a:buBlip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393700" indent="-193675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5"/>
        </a:buBlip>
        <a:defRPr sz="1500">
          <a:solidFill>
            <a:schemeClr val="tx1"/>
          </a:solidFill>
          <a:latin typeface="+mn-lt"/>
          <a:cs typeface="+mn-cs"/>
        </a:defRPr>
      </a:lvl2pPr>
      <a:lvl3pPr marL="1271588" indent="-293688" algn="l" rtl="0" eaLnBrk="0" fontAlgn="base" hangingPunct="0">
        <a:spcBef>
          <a:spcPct val="0"/>
        </a:spcBef>
        <a:spcAft>
          <a:spcPct val="30000"/>
        </a:spcAft>
        <a:buBlip>
          <a:blip r:embed="rId15"/>
        </a:buBlip>
        <a:defRPr sz="2400">
          <a:solidFill>
            <a:schemeClr val="tx1"/>
          </a:solidFill>
          <a:latin typeface="+mn-lt"/>
          <a:cs typeface="+mn-cs"/>
        </a:defRPr>
      </a:lvl3pPr>
      <a:lvl4pPr marL="1822450" indent="-249238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cs typeface="+mn-cs"/>
        </a:defRPr>
      </a:lvl4pPr>
      <a:lvl5pPr marL="2270125" indent="-249238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5pPr>
      <a:lvl6pPr marL="2771629" indent="-25038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6pPr>
      <a:lvl7pPr marL="3272400" indent="-25038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7pPr>
      <a:lvl8pPr marL="3773172" indent="-25038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8pPr>
      <a:lvl9pPr marL="4273943" indent="-25038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0771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1542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2313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3085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3856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04627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05398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06169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291638" y="6808788"/>
            <a:ext cx="706437" cy="39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r">
              <a:defRPr sz="2400" b="1">
                <a:solidFill>
                  <a:schemeClr val="hlink"/>
                </a:solidFill>
                <a:cs typeface="Arial" charset="0"/>
              </a:defRPr>
            </a:lvl1pPr>
          </a:lstStyle>
          <a:p>
            <a:pPr>
              <a:defRPr/>
            </a:pPr>
            <a:fld id="{2634C501-B0FD-40A4-A687-05064B7F67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7050" y="1189038"/>
            <a:ext cx="9477375" cy="543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527050" y="0"/>
            <a:ext cx="85867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pic>
        <p:nvPicPr>
          <p:cNvPr id="5125" name="navigation8" descr="ujkm,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888" y="112713"/>
            <a:ext cx="998537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navigation1"/>
          <p:cNvSpPr>
            <a:spLocks noChangeArrowheads="1"/>
          </p:cNvSpPr>
          <p:nvPr/>
        </p:nvSpPr>
        <p:spPr bwMode="auto">
          <a:xfrm>
            <a:off x="527050" y="6829425"/>
            <a:ext cx="201613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300" b="1" smtClean="0"/>
              <a:t>1</a:t>
            </a:r>
          </a:p>
        </p:txBody>
      </p:sp>
      <p:sp>
        <p:nvSpPr>
          <p:cNvPr id="5127" name="navigation2"/>
          <p:cNvSpPr>
            <a:spLocks noChangeArrowheads="1"/>
          </p:cNvSpPr>
          <p:nvPr/>
        </p:nvSpPr>
        <p:spPr bwMode="auto">
          <a:xfrm>
            <a:off x="844550" y="6829425"/>
            <a:ext cx="201613" cy="190500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90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300" b="1" smtClean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128" name="navigation3"/>
          <p:cNvSpPr>
            <a:spLocks noChangeArrowheads="1"/>
          </p:cNvSpPr>
          <p:nvPr/>
        </p:nvSpPr>
        <p:spPr bwMode="auto">
          <a:xfrm>
            <a:off x="1162050" y="6829425"/>
            <a:ext cx="2032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300" b="1" smtClean="0"/>
              <a:t>3</a:t>
            </a:r>
          </a:p>
        </p:txBody>
      </p:sp>
      <p:sp>
        <p:nvSpPr>
          <p:cNvPr id="5129" name="navigation7"/>
          <p:cNvSpPr>
            <a:spLocks noChangeShapeType="1"/>
          </p:cNvSpPr>
          <p:nvPr/>
        </p:nvSpPr>
        <p:spPr bwMode="auto">
          <a:xfrm>
            <a:off x="785813" y="6829425"/>
            <a:ext cx="1587" cy="1905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100154" tIns="50077" rIns="100154" bIns="50077" anchor="ctr"/>
          <a:lstStyle/>
          <a:p>
            <a:endParaRPr lang="ru-RU"/>
          </a:p>
        </p:txBody>
      </p:sp>
      <p:sp>
        <p:nvSpPr>
          <p:cNvPr id="5130" name="navigation6"/>
          <p:cNvSpPr>
            <a:spLocks noChangeShapeType="1"/>
          </p:cNvSpPr>
          <p:nvPr/>
        </p:nvSpPr>
        <p:spPr bwMode="auto">
          <a:xfrm>
            <a:off x="1103313" y="6829425"/>
            <a:ext cx="1587" cy="190500"/>
          </a:xfrm>
          <a:prstGeom prst="line">
            <a:avLst/>
          </a:prstGeom>
          <a:noFill/>
          <a:ln w="1905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100154" tIns="50077" rIns="100154" bIns="50077" anchor="ctr"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3" r:id="rId1"/>
    <p:sldLayoutId id="2147484378" r:id="rId2"/>
    <p:sldLayoutId id="2147484379" r:id="rId3"/>
    <p:sldLayoutId id="2147484380" r:id="rId4"/>
    <p:sldLayoutId id="2147484381" r:id="rId5"/>
    <p:sldLayoutId id="2147484382" r:id="rId6"/>
    <p:sldLayoutId id="2147484383" r:id="rId7"/>
    <p:sldLayoutId id="2147484384" r:id="rId8"/>
    <p:sldLayoutId id="2147484385" r:id="rId9"/>
    <p:sldLayoutId id="2147484386" r:id="rId10"/>
    <p:sldLayoutId id="2147484387" r:id="rId11"/>
  </p:sldLayoutIdLst>
  <p:transition/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</a:defRPr>
      </a:lvl5pPr>
      <a:lvl6pPr marL="500771" algn="l" rtl="0" fontAlgn="base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</a:defRPr>
      </a:lvl6pPr>
      <a:lvl7pPr marL="1001542" algn="l" rtl="0" fontAlgn="base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</a:defRPr>
      </a:lvl7pPr>
      <a:lvl8pPr marL="1502313" algn="l" rtl="0" fontAlgn="base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</a:defRPr>
      </a:lvl8pPr>
      <a:lvl9pPr marL="2003085" algn="l" rtl="0" fontAlgn="base">
        <a:spcBef>
          <a:spcPct val="0"/>
        </a:spcBef>
        <a:spcAft>
          <a:spcPct val="0"/>
        </a:spcAft>
        <a:defRPr sz="2200" b="1">
          <a:solidFill>
            <a:schemeClr val="hlink"/>
          </a:solidFill>
          <a:latin typeface="Arial" charset="0"/>
        </a:defRPr>
      </a:lvl9pPr>
    </p:titleStyle>
    <p:bodyStyle>
      <a:lvl1pPr marL="196850" indent="-196850" algn="l" rtl="0" eaLnBrk="0" fontAlgn="base" hangingPunct="0">
        <a:lnSpc>
          <a:spcPct val="110000"/>
        </a:lnSpc>
        <a:spcBef>
          <a:spcPct val="40000"/>
        </a:spcBef>
        <a:spcAft>
          <a:spcPct val="20000"/>
        </a:spcAft>
        <a:buBlip>
          <a:blip r:embed="rId14"/>
        </a:buBlip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393700" indent="-193675" algn="l" rtl="0" eaLnBrk="0" fontAlgn="base" hangingPunct="0">
        <a:lnSpc>
          <a:spcPct val="110000"/>
        </a:lnSpc>
        <a:spcBef>
          <a:spcPct val="0"/>
        </a:spcBef>
        <a:spcAft>
          <a:spcPct val="20000"/>
        </a:spcAft>
        <a:buBlip>
          <a:blip r:embed="rId15"/>
        </a:buBlip>
        <a:defRPr sz="1500">
          <a:solidFill>
            <a:schemeClr val="tx1"/>
          </a:solidFill>
          <a:latin typeface="+mn-lt"/>
        </a:defRPr>
      </a:lvl2pPr>
      <a:lvl3pPr marL="1271588" indent="-293688" algn="l" rtl="0" eaLnBrk="0" fontAlgn="base" hangingPunct="0">
        <a:spcBef>
          <a:spcPct val="0"/>
        </a:spcBef>
        <a:spcAft>
          <a:spcPct val="30000"/>
        </a:spcAft>
        <a:buBlip>
          <a:blip r:embed="rId15"/>
        </a:buBlip>
        <a:defRPr sz="2400">
          <a:solidFill>
            <a:schemeClr val="tx1"/>
          </a:solidFill>
          <a:latin typeface="+mn-lt"/>
        </a:defRPr>
      </a:lvl3pPr>
      <a:lvl4pPr marL="1822450" indent="-249238" algn="l" rtl="0" eaLnBrk="0" fontAlgn="base" hangingPunct="0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</a:defRPr>
      </a:lvl4pPr>
      <a:lvl5pPr marL="2270125" indent="-249238" algn="l" rtl="0" eaLnBrk="0" fontAlgn="base" hangingPunct="0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5pPr>
      <a:lvl6pPr marL="2771629" indent="-25038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6pPr>
      <a:lvl7pPr marL="3272400" indent="-25038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7pPr>
      <a:lvl8pPr marL="3773172" indent="-25038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8pPr>
      <a:lvl9pPr marL="4273943" indent="-250386" algn="l" rtl="0" fontAlgn="base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0771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1542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2313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03085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3856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04627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05398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06169" algn="l" defTabSz="100154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ankgorodov.ru/coa/2663_bi.gif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chart" Target="../charts/chart8.xml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4.png"/><Relationship Id="rId9" Type="http://schemas.openxmlformats.org/officeDocument/2006/relationships/chart" Target="../charts/char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chart" Target="../charts/char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microsoft.com/office/2007/relationships/diagramDrawing" Target="../diagrams/drawing1.xml"/><Relationship Id="rId3" Type="http://schemas.openxmlformats.org/officeDocument/2006/relationships/diagramData" Target="../diagrams/data1.xml"/><Relationship Id="rId7" Type="http://schemas.openxmlformats.org/officeDocument/2006/relationships/image" Target="../media/image35.jpeg"/><Relationship Id="rId12" Type="http://schemas.microsoft.com/office/2007/relationships/hdphoto" Target="../media/hdphoto3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8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4.wdp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6.wdp"/><Relationship Id="rId3" Type="http://schemas.openxmlformats.org/officeDocument/2006/relationships/image" Target="../media/image47.png"/><Relationship Id="rId7" Type="http://schemas.openxmlformats.org/officeDocument/2006/relationships/image" Target="../media/image2.png"/><Relationship Id="rId12" Type="http://schemas.openxmlformats.org/officeDocument/2006/relationships/image" Target="../media/image51.pn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eg"/><Relationship Id="rId11" Type="http://schemas.microsoft.com/office/2007/relationships/hdphoto" Target="../media/hdphoto4.wdp"/><Relationship Id="rId5" Type="http://schemas.openxmlformats.org/officeDocument/2006/relationships/image" Target="../media/image48.jpeg"/><Relationship Id="rId15" Type="http://schemas.microsoft.com/office/2007/relationships/hdphoto" Target="../media/hdphoto7.wdp"/><Relationship Id="rId10" Type="http://schemas.openxmlformats.org/officeDocument/2006/relationships/image" Target="../media/image45.png"/><Relationship Id="rId4" Type="http://schemas.microsoft.com/office/2007/relationships/hdphoto" Target="../media/hdphoto5.wdp"/><Relationship Id="rId9" Type="http://schemas.openxmlformats.org/officeDocument/2006/relationships/image" Target="../media/image50.png"/><Relationship Id="rId1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8.wdp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8.jpeg"/><Relationship Id="rId7" Type="http://schemas.microsoft.com/office/2007/relationships/hdphoto" Target="../media/hdphoto10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microsoft.com/office/2007/relationships/hdphoto" Target="../media/hdphoto9.wdp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-246544" y="233795"/>
            <a:ext cx="10533544" cy="8340945"/>
            <a:chOff x="-246544" y="233795"/>
            <a:chExt cx="10533544" cy="8340945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6" y="1454874"/>
              <a:ext cx="10285714" cy="5785714"/>
            </a:xfrm>
            <a:prstGeom prst="rect">
              <a:avLst/>
            </a:prstGeom>
          </p:spPr>
        </p:pic>
        <p:sp>
          <p:nvSpPr>
            <p:cNvPr id="11" name="Rectangle 2"/>
            <p:cNvSpPr txBox="1">
              <a:spLocks noChangeArrowheads="1"/>
            </p:cNvSpPr>
            <p:nvPr/>
          </p:nvSpPr>
          <p:spPr>
            <a:xfrm>
              <a:off x="0" y="433965"/>
              <a:ext cx="10287000" cy="434716"/>
            </a:xfrm>
            <a:prstGeom prst="rect">
              <a:avLst/>
            </a:prstGeom>
          </p:spPr>
          <p:txBody>
            <a:bodyPr/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5pPr>
              <a:lvl6pPr marL="500771" algn="l" rtl="0" fontAlgn="base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6pPr>
              <a:lvl7pPr marL="1001542" algn="l" rtl="0" fontAlgn="base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7pPr>
              <a:lvl8pPr marL="1502313" algn="l" rtl="0" fontAlgn="base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8pPr>
              <a:lvl9pPr marL="2003085" algn="l" rtl="0" fontAlgn="base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ru-RU" altLang="ru-RU" sz="2400" kern="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ПУБЛИЧНЫЕ СЛУШАНИЯ</a:t>
              </a:r>
              <a:endParaRPr lang="ru-RU" altLang="ru-RU" sz="2400" kern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Picture 2" descr="http://www.bankgorodov.ru/coa/2663_bi.gif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562" y="233795"/>
              <a:ext cx="782072" cy="10387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7528" r="18749"/>
            <a:stretch/>
          </p:blipFill>
          <p:spPr>
            <a:xfrm rot="15036809">
              <a:off x="3160260" y="2740906"/>
              <a:ext cx="4518458" cy="7149210"/>
            </a:xfrm>
            <a:prstGeom prst="rect">
              <a:avLst/>
            </a:prstGeom>
          </p:spPr>
        </p:pic>
        <p:sp>
          <p:nvSpPr>
            <p:cNvPr id="14" name="Text Box 4"/>
            <p:cNvSpPr txBox="1">
              <a:spLocks noChangeArrowheads="1"/>
            </p:cNvSpPr>
            <p:nvPr/>
          </p:nvSpPr>
          <p:spPr bwMode="auto">
            <a:xfrm rot="20910162">
              <a:off x="946346" y="4836853"/>
              <a:ext cx="9144000" cy="1815882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square" lIns="54000" rIns="54000">
              <a:spAutoFit/>
            </a:bodyPr>
            <a:lstStyle/>
            <a:p>
              <a:pPr algn="ctr" eaLnBrk="1" hangingPunct="1"/>
              <a:r>
                <a:rPr lang="ru-RU" altLang="ru-RU" sz="28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 проекте </a:t>
              </a:r>
              <a:r>
                <a:rPr lang="ru-RU" altLang="ru-RU" sz="28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бюджета</a:t>
              </a:r>
            </a:p>
            <a:p>
              <a:pPr algn="ctr" eaLnBrk="1" hangingPunct="1"/>
              <a:r>
                <a:rPr lang="ru-RU" altLang="ru-RU" sz="28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Озерского </a:t>
              </a:r>
              <a:r>
                <a:rPr lang="ru-RU" altLang="ru-RU" sz="28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городского </a:t>
              </a:r>
              <a:r>
                <a:rPr lang="ru-RU" altLang="ru-RU" sz="28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округа</a:t>
              </a:r>
              <a:endParaRPr lang="en-US" altLang="ru-RU" sz="28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hangingPunct="1"/>
              <a:r>
                <a:rPr lang="ru-RU" altLang="ru-RU" sz="28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на </a:t>
              </a:r>
              <a:r>
                <a:rPr lang="ru-RU" altLang="ru-RU" sz="28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2024 год</a:t>
              </a:r>
            </a:p>
            <a:p>
              <a:pPr algn="ctr" eaLnBrk="1" hangingPunct="1"/>
              <a:r>
                <a:rPr lang="ru-RU" altLang="ru-RU" sz="28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 </a:t>
              </a:r>
              <a:r>
                <a:rPr lang="ru-RU" altLang="ru-RU" sz="28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 плановый период </a:t>
              </a:r>
              <a:r>
                <a:rPr lang="ru-RU" altLang="ru-RU" sz="28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2025 </a:t>
              </a:r>
              <a:r>
                <a:rPr lang="ru-RU" altLang="ru-RU" sz="28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 20</a:t>
              </a:r>
              <a:r>
                <a:rPr lang="en-US" altLang="ru-RU" sz="28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ru-RU" altLang="ru-RU" sz="28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 </a:t>
              </a:r>
              <a:r>
                <a:rPr lang="ru-RU" altLang="ru-RU" sz="2800" b="1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годов</a:t>
              </a:r>
            </a:p>
          </p:txBody>
        </p:sp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 rot="20938813">
              <a:off x="6284076" y="6466270"/>
              <a:ext cx="2573448" cy="400110"/>
            </a:xfrm>
            <a:prstGeom prst="rect">
              <a:avLst/>
            </a:prstGeom>
            <a:noFill/>
            <a:ln w="19050" algn="ctr">
              <a:noFill/>
              <a:miter lim="800000"/>
              <a:headEnd/>
              <a:tailEnd/>
            </a:ln>
          </p:spPr>
          <p:txBody>
            <a:bodyPr wrap="square" lIns="54000" rIns="54000"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ru-RU" altLang="ru-RU" sz="20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 декабря 2023 года</a:t>
              </a:r>
              <a:endParaRPr lang="ru-RU" alt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Прямоугольник 2"/>
            <p:cNvSpPr/>
            <p:nvPr/>
          </p:nvSpPr>
          <p:spPr>
            <a:xfrm>
              <a:off x="230908" y="1573309"/>
              <a:ext cx="1200727" cy="12520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72188">
              <a:off x="-246544" y="2023964"/>
              <a:ext cx="2155628" cy="14658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207228837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99453"/>
            <a:ext cx="10287000" cy="839175"/>
          </a:xfrm>
        </p:spPr>
        <p:txBody>
          <a:bodyPr/>
          <a:lstStyle/>
          <a:p>
            <a:pPr algn="ctr" eaLnBrk="1" hangingPunct="1"/>
            <a:r>
              <a:rPr lang="ru-RU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обеспечение реализации инициативных проектов</a:t>
            </a:r>
            <a:endParaRPr lang="ru-RU" alt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="" xmlns:p14="http://schemas.microsoft.com/office/powerpoint/2010/main" val="2958141226"/>
              </p:ext>
            </p:extLst>
          </p:nvPr>
        </p:nvGraphicFramePr>
        <p:xfrm>
          <a:off x="220367" y="1672969"/>
          <a:ext cx="5137019" cy="33020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497463" y="1327266"/>
            <a:ext cx="617220" cy="305043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  <a:buFontTx/>
              <a:buNone/>
            </a:pPr>
            <a:r>
              <a:rPr lang="ru-RU" altLang="ru-RU" sz="1689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689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₽</a:t>
            </a:r>
            <a:endParaRPr lang="en-US" sz="160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1" hangingPunct="1">
              <a:lnSpc>
                <a:spcPct val="80000"/>
              </a:lnSpc>
              <a:buFontTx/>
              <a:buNone/>
            </a:pPr>
            <a:endParaRPr lang="ru-RU" altLang="ru-RU" sz="1689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Номер слайда 76"/>
          <p:cNvSpPr>
            <a:spLocks noGrp="1"/>
          </p:cNvSpPr>
          <p:nvPr>
            <p:ph type="sldNum" sz="quarter" idx="10"/>
          </p:nvPr>
        </p:nvSpPr>
        <p:spPr>
          <a:xfrm>
            <a:off x="9850163" y="6808788"/>
            <a:ext cx="401402" cy="398462"/>
          </a:xfrm>
        </p:spPr>
        <p:txBody>
          <a:bodyPr/>
          <a:lstStyle/>
          <a:p>
            <a:pPr>
              <a:defRPr/>
            </a:pPr>
            <a:fld id="{790ADCC2-3C26-4DA9-BA1A-E630A4ACBD6A}" type="slidenum">
              <a:rPr lang="ru-RU" sz="1600" b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10</a:t>
            </a:fld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6045688" y="1334775"/>
            <a:ext cx="195092" cy="105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96850" indent="-196850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3700" indent="-193675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5"/>
              </a:buBlip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1271588" indent="-293688" algn="l" rtl="0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5"/>
              </a:buBlip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822450" indent="-2492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  <a:cs typeface="+mn-cs"/>
              </a:defRPr>
            </a:lvl4pPr>
            <a:lvl5pPr marL="2270125" indent="-24923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5pPr>
            <a:lvl6pPr marL="2771629" indent="-2503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6pPr>
            <a:lvl7pPr marL="3272400" indent="-2503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7pPr>
            <a:lvl8pPr marL="3773172" indent="-2503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8pPr>
            <a:lvl9pPr marL="4273943" indent="-2503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None/>
            </a:pPr>
            <a:endParaRPr lang="en-US" sz="1400" kern="0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63" y="5491159"/>
            <a:ext cx="2280992" cy="1516860"/>
          </a:xfrm>
          <a:prstGeom prst="round2DiagRect">
            <a:avLst/>
          </a:prstGeom>
          <a:ln w="38100">
            <a:solidFill>
              <a:schemeClr val="tx2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004" y="5038494"/>
            <a:ext cx="2359171" cy="1568849"/>
          </a:xfrm>
          <a:prstGeom prst="round2DiagRect">
            <a:avLst/>
          </a:prstGeom>
          <a:ln w="38100">
            <a:solidFill>
              <a:schemeClr val="tx2"/>
            </a:solidFill>
          </a:ln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85055130"/>
              </p:ext>
            </p:extLst>
          </p:nvPr>
        </p:nvGraphicFramePr>
        <p:xfrm>
          <a:off x="5119724" y="1404681"/>
          <a:ext cx="5052061" cy="522922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2946914"/>
                <a:gridCol w="760491"/>
                <a:gridCol w="697117"/>
                <a:gridCol w="647539"/>
              </a:tblGrid>
              <a:tr h="346198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инициативных проектов</a:t>
                      </a:r>
                      <a:endParaRPr lang="ru-RU" sz="1800" b="1" i="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1800" b="0" i="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1800" b="0" i="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0" i="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800" b="0" i="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6681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1" i="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800" b="1" i="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800" b="1" i="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i="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800" b="1" i="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29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Благоустройство, в </a:t>
                      </a:r>
                      <a:r>
                        <a:rPr lang="ru-RU" sz="1800"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т.ч.</a:t>
                      </a:r>
                      <a:endParaRPr lang="ru-RU" sz="18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8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59479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общественные территории и улицы</a:t>
                      </a:r>
                      <a:endParaRPr lang="ru-RU" sz="16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22904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дворовые территории</a:t>
                      </a:r>
                      <a:endParaRPr lang="ru-RU" sz="16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3229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Образование, в т.ч.</a:t>
                      </a:r>
                      <a:endParaRPr lang="ru-RU" sz="18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8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22904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Школы</a:t>
                      </a:r>
                      <a:endParaRPr lang="ru-RU" sz="16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22904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Детские сады</a:t>
                      </a:r>
                      <a:endParaRPr lang="ru-RU" sz="16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59479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Дворец творчества детей и молодежи</a:t>
                      </a:r>
                      <a:endParaRPr lang="ru-RU" sz="16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594799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Детский эколого-биологический центр</a:t>
                      </a:r>
                      <a:endParaRPr lang="ru-RU" sz="16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4383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защита</a:t>
                      </a:r>
                      <a:endParaRPr lang="ru-RU" sz="18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229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Спорт</a:t>
                      </a:r>
                      <a:endParaRPr lang="ru-RU" sz="18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461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Парк культуры и отдыха</a:t>
                      </a:r>
                      <a:endParaRPr lang="ru-RU" sz="18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chemeClr val="tx2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b="1" dirty="0">
                        <a:solidFill>
                          <a:schemeClr val="tx2"/>
                        </a:solidFill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16" name="Группа 9"/>
          <p:cNvGrpSpPr/>
          <p:nvPr/>
        </p:nvGrpSpPr>
        <p:grpSpPr>
          <a:xfrm rot="4139765">
            <a:off x="3469481" y="2817100"/>
            <a:ext cx="678640" cy="1077497"/>
            <a:chOff x="1394234" y="1412205"/>
            <a:chExt cx="1077358" cy="1077497"/>
          </a:xfrm>
        </p:grpSpPr>
        <p:sp>
          <p:nvSpPr>
            <p:cNvPr id="18" name="Стрелка вниз 17"/>
            <p:cNvSpPr/>
            <p:nvPr/>
          </p:nvSpPr>
          <p:spPr>
            <a:xfrm rot="10800000">
              <a:off x="1394234" y="1412205"/>
              <a:ext cx="1077358" cy="1077497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 rot="16205682">
              <a:off x="1484613" y="1728267"/>
              <a:ext cx="895536" cy="50304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91,7%</a:t>
              </a:r>
              <a:endParaRPr lang="ru-RU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2077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99453"/>
            <a:ext cx="10287000" cy="839175"/>
          </a:xfrm>
        </p:spPr>
        <p:txBody>
          <a:bodyPr/>
          <a:lstStyle/>
          <a:p>
            <a:pPr algn="ctr" eaLnBrk="1" hangingPunct="1"/>
            <a:r>
              <a:rPr lang="ru-RU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Отраслевая структура расходов бюджета</a:t>
            </a:r>
            <a:br>
              <a:rPr lang="ru-RU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2024 году</a:t>
            </a:r>
            <a:endParaRPr lang="ru-RU" alt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Номер слайда 76"/>
          <p:cNvSpPr>
            <a:spLocks noGrp="1"/>
          </p:cNvSpPr>
          <p:nvPr>
            <p:ph type="sldNum" sz="quarter" idx="10"/>
          </p:nvPr>
        </p:nvSpPr>
        <p:spPr>
          <a:xfrm>
            <a:off x="9850163" y="6808788"/>
            <a:ext cx="401402" cy="398462"/>
          </a:xfrm>
        </p:spPr>
        <p:txBody>
          <a:bodyPr/>
          <a:lstStyle/>
          <a:p>
            <a:pPr algn="r">
              <a:defRPr/>
            </a:pPr>
            <a:fld id="{790ADCC2-3C26-4DA9-BA1A-E630A4ACBD6A}" type="slidenum">
              <a:rPr lang="ru-RU" sz="1600" b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11</a:t>
            </a:fld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8580377" y="1142972"/>
            <a:ext cx="1164325" cy="305043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  <a:buFontTx/>
              <a:buNone/>
            </a:pPr>
            <a:r>
              <a:rPr lang="ru-RU" altLang="ru-RU" sz="1689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689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₽</a:t>
            </a:r>
            <a:endParaRPr lang="ru-RU" altLang="ru-RU" sz="1689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95"/>
          <p:cNvGraphicFramePr>
            <a:graphicFrameLocks noGrp="1" noChangeAspect="1"/>
          </p:cNvGraphicFramePr>
          <p:nvPr>
            <p:ph/>
            <p:extLst>
              <p:ext uri="{D42A27DB-BD31-4B8C-83A1-F6EECF244321}">
                <p14:modId xmlns="" xmlns:p14="http://schemas.microsoft.com/office/powerpoint/2010/main" val="1927546622"/>
              </p:ext>
            </p:extLst>
          </p:nvPr>
        </p:nvGraphicFramePr>
        <p:xfrm>
          <a:off x="1857356" y="2357430"/>
          <a:ext cx="6929486" cy="335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Line 101"/>
          <p:cNvSpPr>
            <a:spLocks noChangeShapeType="1"/>
          </p:cNvSpPr>
          <p:nvPr/>
        </p:nvSpPr>
        <p:spPr bwMode="auto">
          <a:xfrm flipV="1">
            <a:off x="5429256" y="2357430"/>
            <a:ext cx="0" cy="935038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</p:spPr>
        <p:txBody>
          <a:bodyPr lIns="54000" rIns="54000"/>
          <a:lstStyle/>
          <a:p>
            <a:endParaRPr lang="ru-RU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ine 102"/>
          <p:cNvSpPr>
            <a:spLocks noChangeShapeType="1"/>
          </p:cNvSpPr>
          <p:nvPr/>
        </p:nvSpPr>
        <p:spPr bwMode="auto">
          <a:xfrm flipH="1">
            <a:off x="5429255" y="2357430"/>
            <a:ext cx="1300730" cy="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</p:spPr>
        <p:txBody>
          <a:bodyPr lIns="54000" rIns="54000"/>
          <a:lstStyle/>
          <a:p>
            <a:endParaRPr lang="ru-RU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ine 104"/>
          <p:cNvSpPr>
            <a:spLocks noChangeShapeType="1"/>
          </p:cNvSpPr>
          <p:nvPr/>
        </p:nvSpPr>
        <p:spPr bwMode="auto">
          <a:xfrm flipV="1">
            <a:off x="5072066" y="1857364"/>
            <a:ext cx="0" cy="1439863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</p:spPr>
        <p:txBody>
          <a:bodyPr lIns="54000" rIns="54000"/>
          <a:lstStyle/>
          <a:p>
            <a:endParaRPr lang="ru-RU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ine 105"/>
          <p:cNvSpPr>
            <a:spLocks noChangeShapeType="1"/>
          </p:cNvSpPr>
          <p:nvPr/>
        </p:nvSpPr>
        <p:spPr bwMode="auto">
          <a:xfrm flipH="1">
            <a:off x="3500430" y="1857364"/>
            <a:ext cx="1584325" cy="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</p:spPr>
        <p:txBody>
          <a:bodyPr lIns="54000" rIns="54000"/>
          <a:lstStyle/>
          <a:p>
            <a:endParaRPr lang="ru-RU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ine 106"/>
          <p:cNvSpPr>
            <a:spLocks noChangeShapeType="1"/>
          </p:cNvSpPr>
          <p:nvPr/>
        </p:nvSpPr>
        <p:spPr bwMode="auto">
          <a:xfrm flipH="1" flipV="1">
            <a:off x="4642633" y="2453068"/>
            <a:ext cx="805" cy="910838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</p:spPr>
        <p:txBody>
          <a:bodyPr lIns="54000" rIns="54000"/>
          <a:lstStyle/>
          <a:p>
            <a:endParaRPr lang="ru-RU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ine 107"/>
          <p:cNvSpPr>
            <a:spLocks noChangeShapeType="1"/>
          </p:cNvSpPr>
          <p:nvPr/>
        </p:nvSpPr>
        <p:spPr bwMode="auto">
          <a:xfrm flipH="1">
            <a:off x="2714612" y="2453069"/>
            <a:ext cx="1944687" cy="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</p:spPr>
        <p:txBody>
          <a:bodyPr lIns="54000" rIns="54000"/>
          <a:lstStyle/>
          <a:p>
            <a:endParaRPr lang="ru-RU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ine 108"/>
          <p:cNvSpPr>
            <a:spLocks noChangeShapeType="1"/>
          </p:cNvSpPr>
          <p:nvPr/>
        </p:nvSpPr>
        <p:spPr bwMode="auto">
          <a:xfrm flipV="1">
            <a:off x="3857620" y="3000372"/>
            <a:ext cx="0" cy="503237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</p:spPr>
        <p:txBody>
          <a:bodyPr lIns="54000" rIns="54000"/>
          <a:lstStyle/>
          <a:p>
            <a:endParaRPr lang="ru-RU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ine 109"/>
          <p:cNvSpPr>
            <a:spLocks noChangeShapeType="1"/>
          </p:cNvSpPr>
          <p:nvPr/>
        </p:nvSpPr>
        <p:spPr bwMode="auto">
          <a:xfrm flipH="1">
            <a:off x="4643438" y="6500834"/>
            <a:ext cx="1152525" cy="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</p:spPr>
        <p:txBody>
          <a:bodyPr lIns="54000" rIns="54000"/>
          <a:lstStyle/>
          <a:p>
            <a:endParaRPr lang="ru-RU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ine 111"/>
          <p:cNvSpPr>
            <a:spLocks noChangeShapeType="1"/>
          </p:cNvSpPr>
          <p:nvPr/>
        </p:nvSpPr>
        <p:spPr bwMode="auto">
          <a:xfrm flipH="1">
            <a:off x="5786446" y="3000372"/>
            <a:ext cx="1214446" cy="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</p:spPr>
        <p:txBody>
          <a:bodyPr lIns="54000" rIns="54000"/>
          <a:lstStyle/>
          <a:p>
            <a:endParaRPr lang="ru-RU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ine 113"/>
          <p:cNvSpPr>
            <a:spLocks noChangeShapeType="1"/>
          </p:cNvSpPr>
          <p:nvPr/>
        </p:nvSpPr>
        <p:spPr bwMode="auto">
          <a:xfrm>
            <a:off x="4643438" y="4714884"/>
            <a:ext cx="0" cy="1800225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</p:spPr>
        <p:txBody>
          <a:bodyPr lIns="54000" rIns="54000"/>
          <a:lstStyle/>
          <a:p>
            <a:endParaRPr lang="ru-RU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Line 114"/>
          <p:cNvSpPr>
            <a:spLocks noChangeShapeType="1"/>
          </p:cNvSpPr>
          <p:nvPr/>
        </p:nvSpPr>
        <p:spPr bwMode="auto">
          <a:xfrm>
            <a:off x="1928388" y="2990483"/>
            <a:ext cx="1946679" cy="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</p:spPr>
        <p:txBody>
          <a:bodyPr lIns="54000" rIns="54000"/>
          <a:lstStyle/>
          <a:p>
            <a:endParaRPr lang="ru-RU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Line 115"/>
          <p:cNvSpPr>
            <a:spLocks noChangeShapeType="1"/>
          </p:cNvSpPr>
          <p:nvPr/>
        </p:nvSpPr>
        <p:spPr bwMode="auto">
          <a:xfrm>
            <a:off x="5072066" y="4500570"/>
            <a:ext cx="0" cy="935037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</p:spPr>
        <p:txBody>
          <a:bodyPr lIns="54000" rIns="54000"/>
          <a:lstStyle/>
          <a:p>
            <a:endParaRPr lang="ru-RU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Line 116"/>
          <p:cNvSpPr>
            <a:spLocks noChangeShapeType="1"/>
          </p:cNvSpPr>
          <p:nvPr/>
        </p:nvSpPr>
        <p:spPr bwMode="auto">
          <a:xfrm>
            <a:off x="5072066" y="5429264"/>
            <a:ext cx="1008062" cy="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</p:spPr>
        <p:txBody>
          <a:bodyPr lIns="54000" rIns="54000"/>
          <a:lstStyle/>
          <a:p>
            <a:endParaRPr lang="ru-RU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ine 117"/>
          <p:cNvSpPr>
            <a:spLocks noChangeShapeType="1"/>
          </p:cNvSpPr>
          <p:nvPr/>
        </p:nvSpPr>
        <p:spPr bwMode="auto">
          <a:xfrm>
            <a:off x="7429520" y="4214818"/>
            <a:ext cx="1511300" cy="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</p:spPr>
        <p:txBody>
          <a:bodyPr lIns="54000" rIns="54000"/>
          <a:lstStyle/>
          <a:p>
            <a:endParaRPr lang="ru-RU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 Box 118"/>
          <p:cNvSpPr txBox="1">
            <a:spLocks noChangeArrowheads="1"/>
          </p:cNvSpPr>
          <p:nvPr/>
        </p:nvSpPr>
        <p:spPr bwMode="auto">
          <a:xfrm>
            <a:off x="8964613" y="4026542"/>
            <a:ext cx="1357290" cy="33855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itchFamily="18" charset="0"/>
              </a:rPr>
              <a:t>Образование</a:t>
            </a:r>
          </a:p>
        </p:txBody>
      </p:sp>
      <p:sp>
        <p:nvSpPr>
          <p:cNvPr id="32" name="Text Box 120"/>
          <p:cNvSpPr txBox="1">
            <a:spLocks noChangeArrowheads="1"/>
          </p:cNvSpPr>
          <p:nvPr/>
        </p:nvSpPr>
        <p:spPr bwMode="auto">
          <a:xfrm>
            <a:off x="8107802" y="3884787"/>
            <a:ext cx="803867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2 533,2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Box 121"/>
          <p:cNvSpPr txBox="1">
            <a:spLocks noChangeArrowheads="1"/>
          </p:cNvSpPr>
          <p:nvPr/>
        </p:nvSpPr>
        <p:spPr bwMode="auto">
          <a:xfrm>
            <a:off x="8164105" y="4180431"/>
            <a:ext cx="747564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54,1%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Box 122"/>
          <p:cNvSpPr txBox="1">
            <a:spLocks noChangeArrowheads="1"/>
          </p:cNvSpPr>
          <p:nvPr/>
        </p:nvSpPr>
        <p:spPr bwMode="auto">
          <a:xfrm>
            <a:off x="6715941" y="2004291"/>
            <a:ext cx="2852931" cy="33855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algn="just" eaLnBrk="1" hangingPunct="1">
              <a:spcBef>
                <a:spcPct val="50000"/>
              </a:spcBef>
            </a:pPr>
            <a:r>
              <a:rPr lang="ru-RU" alt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itchFamily="18" charset="0"/>
              </a:rPr>
              <a:t>Охрана окружающей среды</a:t>
            </a:r>
            <a:endParaRPr lang="ru-RU" altLang="ru-RU" sz="1600" b="1" dirty="0">
              <a:solidFill>
                <a:schemeClr val="tx2"/>
              </a:solidFill>
              <a:latin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35" name="Text Box 123"/>
          <p:cNvSpPr txBox="1">
            <a:spLocks noChangeArrowheads="1"/>
          </p:cNvSpPr>
          <p:nvPr/>
        </p:nvSpPr>
        <p:spPr bwMode="auto">
          <a:xfrm>
            <a:off x="5685581" y="2015613"/>
            <a:ext cx="585909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17,4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Box 124"/>
          <p:cNvSpPr txBox="1">
            <a:spLocks noChangeArrowheads="1"/>
          </p:cNvSpPr>
          <p:nvPr/>
        </p:nvSpPr>
        <p:spPr bwMode="auto">
          <a:xfrm rot="10800000" flipV="1">
            <a:off x="5627710" y="2321437"/>
            <a:ext cx="658799" cy="36933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0,4%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125"/>
          <p:cNvSpPr txBox="1">
            <a:spLocks noChangeArrowheads="1"/>
          </p:cNvSpPr>
          <p:nvPr/>
        </p:nvSpPr>
        <p:spPr bwMode="auto">
          <a:xfrm>
            <a:off x="2786050" y="1643050"/>
            <a:ext cx="714380" cy="33855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ru-RU" alt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ЖКХ</a:t>
            </a:r>
          </a:p>
        </p:txBody>
      </p:sp>
      <p:sp>
        <p:nvSpPr>
          <p:cNvPr id="38" name="Text Box 126"/>
          <p:cNvSpPr txBox="1">
            <a:spLocks noChangeArrowheads="1"/>
          </p:cNvSpPr>
          <p:nvPr/>
        </p:nvSpPr>
        <p:spPr bwMode="auto">
          <a:xfrm>
            <a:off x="4000496" y="1500174"/>
            <a:ext cx="785818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310,3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127"/>
          <p:cNvSpPr txBox="1">
            <a:spLocks noChangeArrowheads="1"/>
          </p:cNvSpPr>
          <p:nvPr/>
        </p:nvSpPr>
        <p:spPr bwMode="auto">
          <a:xfrm>
            <a:off x="4020062" y="1844149"/>
            <a:ext cx="642942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6,6%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128"/>
          <p:cNvSpPr txBox="1">
            <a:spLocks noChangeArrowheads="1"/>
          </p:cNvSpPr>
          <p:nvPr/>
        </p:nvSpPr>
        <p:spPr bwMode="auto">
          <a:xfrm>
            <a:off x="1421394" y="2097851"/>
            <a:ext cx="1507532" cy="5847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ts val="0"/>
              </a:spcBef>
            </a:pPr>
            <a:r>
              <a:rPr lang="ru-RU" alt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Национальная</a:t>
            </a:r>
          </a:p>
          <a:p>
            <a:pPr eaLnBrk="1" hangingPunct="1">
              <a:spcBef>
                <a:spcPts val="0"/>
              </a:spcBef>
            </a:pPr>
            <a:r>
              <a:rPr lang="ru-RU" alt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экономика</a:t>
            </a:r>
          </a:p>
        </p:txBody>
      </p:sp>
      <p:sp>
        <p:nvSpPr>
          <p:cNvPr id="41" name="Text Box 129"/>
          <p:cNvSpPr txBox="1">
            <a:spLocks noChangeArrowheads="1"/>
          </p:cNvSpPr>
          <p:nvPr/>
        </p:nvSpPr>
        <p:spPr bwMode="auto">
          <a:xfrm>
            <a:off x="3174182" y="2132744"/>
            <a:ext cx="654044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207,4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Box 130"/>
          <p:cNvSpPr txBox="1">
            <a:spLocks noChangeArrowheads="1"/>
          </p:cNvSpPr>
          <p:nvPr/>
        </p:nvSpPr>
        <p:spPr bwMode="auto">
          <a:xfrm>
            <a:off x="3197231" y="2398250"/>
            <a:ext cx="642942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4,4%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 Box 131"/>
          <p:cNvSpPr txBox="1">
            <a:spLocks noChangeArrowheads="1"/>
          </p:cNvSpPr>
          <p:nvPr/>
        </p:nvSpPr>
        <p:spPr bwMode="auto">
          <a:xfrm>
            <a:off x="285720" y="2643182"/>
            <a:ext cx="1785950" cy="5847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ts val="0"/>
              </a:spcBef>
            </a:pPr>
            <a:r>
              <a:rPr lang="ru-RU" alt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itchFamily="18" charset="0"/>
              </a:rPr>
              <a:t>Культура, </a:t>
            </a:r>
            <a:endParaRPr lang="ru-RU" altLang="ru-RU" sz="16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ts val="0"/>
              </a:spcBef>
            </a:pPr>
            <a:r>
              <a:rPr lang="ru-RU" altLang="ru-RU" sz="16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кинематография</a:t>
            </a:r>
            <a:endParaRPr lang="ru-RU" altLang="ru-RU" sz="16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 Box 132"/>
          <p:cNvSpPr txBox="1">
            <a:spLocks noChangeArrowheads="1"/>
          </p:cNvSpPr>
          <p:nvPr/>
        </p:nvSpPr>
        <p:spPr bwMode="auto">
          <a:xfrm>
            <a:off x="2063740" y="2669489"/>
            <a:ext cx="642942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395,9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Box 133"/>
          <p:cNvSpPr txBox="1">
            <a:spLocks noChangeArrowheads="1"/>
          </p:cNvSpPr>
          <p:nvPr/>
        </p:nvSpPr>
        <p:spPr bwMode="auto">
          <a:xfrm>
            <a:off x="2102956" y="2946440"/>
            <a:ext cx="642942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8,5%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Line 134"/>
          <p:cNvSpPr>
            <a:spLocks noChangeShapeType="1"/>
          </p:cNvSpPr>
          <p:nvPr/>
        </p:nvSpPr>
        <p:spPr bwMode="auto">
          <a:xfrm>
            <a:off x="3857620" y="4500570"/>
            <a:ext cx="0" cy="504825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</p:spPr>
        <p:txBody>
          <a:bodyPr lIns="54000" rIns="54000"/>
          <a:lstStyle/>
          <a:p>
            <a:endParaRPr lang="ru-RU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Line 135"/>
          <p:cNvSpPr>
            <a:spLocks noChangeShapeType="1"/>
          </p:cNvSpPr>
          <p:nvPr/>
        </p:nvSpPr>
        <p:spPr bwMode="auto">
          <a:xfrm>
            <a:off x="2214544" y="3634566"/>
            <a:ext cx="1296987" cy="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</p:spPr>
        <p:txBody>
          <a:bodyPr lIns="54000" rIns="54000"/>
          <a:lstStyle/>
          <a:p>
            <a:endParaRPr lang="ru-RU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 Box 136"/>
          <p:cNvSpPr txBox="1">
            <a:spLocks noChangeArrowheads="1"/>
          </p:cNvSpPr>
          <p:nvPr/>
        </p:nvSpPr>
        <p:spPr bwMode="auto">
          <a:xfrm>
            <a:off x="0" y="3357562"/>
            <a:ext cx="2220826" cy="5847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ru-RU" alt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itchFamily="18" charset="0"/>
              </a:rPr>
              <a:t>Общегосударственные вопросы</a:t>
            </a:r>
          </a:p>
        </p:txBody>
      </p:sp>
      <p:sp>
        <p:nvSpPr>
          <p:cNvPr id="49" name="Text Box 137"/>
          <p:cNvSpPr txBox="1">
            <a:spLocks noChangeArrowheads="1"/>
          </p:cNvSpPr>
          <p:nvPr/>
        </p:nvSpPr>
        <p:spPr bwMode="auto">
          <a:xfrm>
            <a:off x="2547747" y="3605967"/>
            <a:ext cx="714380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6,7%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 Box 138"/>
          <p:cNvSpPr txBox="1">
            <a:spLocks noChangeArrowheads="1"/>
          </p:cNvSpPr>
          <p:nvPr/>
        </p:nvSpPr>
        <p:spPr bwMode="auto">
          <a:xfrm>
            <a:off x="2558739" y="3319167"/>
            <a:ext cx="660388" cy="78483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316,7</a:t>
            </a:r>
          </a:p>
          <a:p>
            <a:pPr eaLnBrk="1" hangingPunct="1">
              <a:spcBef>
                <a:spcPct val="50000"/>
              </a:spcBef>
            </a:pP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Line 139"/>
          <p:cNvSpPr>
            <a:spLocks noChangeShapeType="1"/>
          </p:cNvSpPr>
          <p:nvPr/>
        </p:nvSpPr>
        <p:spPr bwMode="auto">
          <a:xfrm flipH="1">
            <a:off x="2428860" y="5000636"/>
            <a:ext cx="1439862" cy="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</p:spPr>
        <p:txBody>
          <a:bodyPr lIns="54000" rIns="54000"/>
          <a:lstStyle/>
          <a:p>
            <a:endParaRPr lang="ru-RU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Text Box 140"/>
          <p:cNvSpPr txBox="1">
            <a:spLocks noChangeArrowheads="1"/>
          </p:cNvSpPr>
          <p:nvPr/>
        </p:nvSpPr>
        <p:spPr bwMode="auto">
          <a:xfrm rot="10800000" flipV="1">
            <a:off x="285720" y="4791121"/>
            <a:ext cx="2262027" cy="338554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itchFamily="18" charset="0"/>
              </a:rPr>
              <a:t>Социальная политика</a:t>
            </a:r>
          </a:p>
        </p:txBody>
      </p:sp>
      <p:sp>
        <p:nvSpPr>
          <p:cNvPr id="53" name="Text Box 141"/>
          <p:cNvSpPr txBox="1">
            <a:spLocks noChangeArrowheads="1"/>
          </p:cNvSpPr>
          <p:nvPr/>
        </p:nvSpPr>
        <p:spPr bwMode="auto">
          <a:xfrm>
            <a:off x="2714612" y="4643446"/>
            <a:ext cx="656741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714,1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 Box 142"/>
          <p:cNvSpPr txBox="1">
            <a:spLocks noChangeArrowheads="1"/>
          </p:cNvSpPr>
          <p:nvPr/>
        </p:nvSpPr>
        <p:spPr bwMode="auto">
          <a:xfrm>
            <a:off x="2700814" y="4975430"/>
            <a:ext cx="928694" cy="36933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5,3%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 Box 143"/>
          <p:cNvSpPr txBox="1">
            <a:spLocks noChangeArrowheads="1"/>
          </p:cNvSpPr>
          <p:nvPr/>
        </p:nvSpPr>
        <p:spPr bwMode="auto">
          <a:xfrm>
            <a:off x="6047712" y="5056626"/>
            <a:ext cx="2728325" cy="830997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itchFamily="18" charset="0"/>
              </a:rPr>
              <a:t>Национальная безопасность и правоохранительная деятельность</a:t>
            </a:r>
          </a:p>
        </p:txBody>
      </p:sp>
      <p:sp>
        <p:nvSpPr>
          <p:cNvPr id="56" name="Text Box 144"/>
          <p:cNvSpPr txBox="1">
            <a:spLocks noChangeArrowheads="1"/>
          </p:cNvSpPr>
          <p:nvPr/>
        </p:nvSpPr>
        <p:spPr bwMode="auto">
          <a:xfrm>
            <a:off x="5286672" y="5102793"/>
            <a:ext cx="642942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44,9 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Text Box 145"/>
          <p:cNvSpPr txBox="1">
            <a:spLocks noChangeArrowheads="1"/>
          </p:cNvSpPr>
          <p:nvPr/>
        </p:nvSpPr>
        <p:spPr bwMode="auto">
          <a:xfrm>
            <a:off x="5277327" y="5375332"/>
            <a:ext cx="642942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1,0%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Text Box 146"/>
          <p:cNvSpPr txBox="1">
            <a:spLocks noChangeArrowheads="1"/>
          </p:cNvSpPr>
          <p:nvPr/>
        </p:nvSpPr>
        <p:spPr bwMode="auto">
          <a:xfrm>
            <a:off x="5746840" y="6221576"/>
            <a:ext cx="1966290" cy="584775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itchFamily="18" charset="0"/>
              </a:rPr>
              <a:t>Физическая культура и спорт</a:t>
            </a:r>
          </a:p>
        </p:txBody>
      </p:sp>
      <p:sp>
        <p:nvSpPr>
          <p:cNvPr id="59" name="Text Box 147"/>
          <p:cNvSpPr txBox="1">
            <a:spLocks noChangeArrowheads="1"/>
          </p:cNvSpPr>
          <p:nvPr/>
        </p:nvSpPr>
        <p:spPr bwMode="auto">
          <a:xfrm>
            <a:off x="4848236" y="6184395"/>
            <a:ext cx="642941" cy="369332"/>
          </a:xfrm>
          <a:prstGeom prst="rect">
            <a:avLst/>
          </a:prstGeom>
          <a:noFill/>
          <a:ln w="3810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136,7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 Box 148"/>
          <p:cNvSpPr txBox="1">
            <a:spLocks noChangeArrowheads="1"/>
          </p:cNvSpPr>
          <p:nvPr/>
        </p:nvSpPr>
        <p:spPr bwMode="auto">
          <a:xfrm>
            <a:off x="4933155" y="6435512"/>
            <a:ext cx="642942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2,9%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Прямоугольник 1"/>
          <p:cNvSpPr>
            <a:spLocks noChangeArrowheads="1"/>
          </p:cNvSpPr>
          <p:nvPr/>
        </p:nvSpPr>
        <p:spPr bwMode="auto">
          <a:xfrm>
            <a:off x="6965643" y="2714620"/>
            <a:ext cx="20895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itchFamily="18" charset="0"/>
              </a:rPr>
              <a:t>Средства </a:t>
            </a:r>
            <a:r>
              <a:rPr lang="ru-RU" altLang="ru-RU" sz="16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массовой информации</a:t>
            </a:r>
          </a:p>
        </p:txBody>
      </p:sp>
      <p:sp>
        <p:nvSpPr>
          <p:cNvPr id="62" name="Прямоугольник 2"/>
          <p:cNvSpPr>
            <a:spLocks noChangeArrowheads="1"/>
          </p:cNvSpPr>
          <p:nvPr/>
        </p:nvSpPr>
        <p:spPr bwMode="auto">
          <a:xfrm flipH="1">
            <a:off x="6204357" y="2672772"/>
            <a:ext cx="4951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4,5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Прямоугольник 3"/>
          <p:cNvSpPr>
            <a:spLocks noChangeArrowheads="1"/>
          </p:cNvSpPr>
          <p:nvPr/>
        </p:nvSpPr>
        <p:spPr bwMode="auto">
          <a:xfrm>
            <a:off x="6156634" y="2954539"/>
            <a:ext cx="69874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0,1%</a:t>
            </a:r>
          </a:p>
        </p:txBody>
      </p:sp>
      <p:sp>
        <p:nvSpPr>
          <p:cNvPr id="64" name="Прямоугольник 4"/>
          <p:cNvSpPr>
            <a:spLocks noChangeArrowheads="1"/>
          </p:cNvSpPr>
          <p:nvPr/>
        </p:nvSpPr>
        <p:spPr bwMode="auto">
          <a:xfrm>
            <a:off x="250826" y="5929329"/>
            <a:ext cx="283412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государственного и муниципального долга – 0,0</a:t>
            </a:r>
            <a:endParaRPr lang="ru-RU" altLang="ru-RU" sz="1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Line 111"/>
          <p:cNvSpPr>
            <a:spLocks noChangeShapeType="1"/>
          </p:cNvSpPr>
          <p:nvPr/>
        </p:nvSpPr>
        <p:spPr bwMode="auto">
          <a:xfrm flipH="1">
            <a:off x="5500694" y="3000372"/>
            <a:ext cx="306371" cy="506833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</p:spPr>
        <p:txBody>
          <a:bodyPr lIns="54000" rIns="54000"/>
          <a:lstStyle/>
          <a:p>
            <a:endParaRPr lang="ru-RU" b="1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743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99453"/>
            <a:ext cx="10287000" cy="839175"/>
          </a:xfrm>
        </p:spPr>
        <p:txBody>
          <a:bodyPr/>
          <a:lstStyle/>
          <a:p>
            <a:pPr algn="ctr" eaLnBrk="1" hangingPunct="1"/>
            <a: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расходов бюджета</a:t>
            </a:r>
            <a:r>
              <a:rPr lang="ru-RU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2024 году</a:t>
            </a:r>
            <a:endParaRPr lang="ru-RU" alt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Номер слайда 76"/>
          <p:cNvSpPr>
            <a:spLocks noGrp="1"/>
          </p:cNvSpPr>
          <p:nvPr>
            <p:ph type="sldNum" sz="quarter" idx="10"/>
          </p:nvPr>
        </p:nvSpPr>
        <p:spPr>
          <a:xfrm>
            <a:off x="9850163" y="6808788"/>
            <a:ext cx="401402" cy="398462"/>
          </a:xfrm>
        </p:spPr>
        <p:txBody>
          <a:bodyPr/>
          <a:lstStyle/>
          <a:p>
            <a:pPr algn="r">
              <a:defRPr/>
            </a:pPr>
            <a:fld id="{790ADCC2-3C26-4DA9-BA1A-E630A4ACBD6A}" type="slidenum">
              <a:rPr lang="ru-RU" sz="1600" b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12</a:t>
            </a:fld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="" xmlns:p14="http://schemas.microsoft.com/office/powerpoint/2010/main" val="248740763"/>
              </p:ext>
            </p:extLst>
          </p:nvPr>
        </p:nvGraphicFramePr>
        <p:xfrm>
          <a:off x="549231" y="1158307"/>
          <a:ext cx="5487467" cy="37111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="" xmlns:a14="http://schemas.microsoft.com/office/drawing/2010/main">
                  <a14:imgLayer r:embed="rId5">
                    <a14:imgEffect>
                      <a14:backgroundRemoval t="6452" b="93161" l="10000" r="90111">
                        <a14:foregroundMark x1="33444" y1="17806" x2="54667" y2="6452"/>
                        <a14:foregroundMark x1="74222" y1="15871" x2="77889" y2="16516"/>
                        <a14:foregroundMark x1="81778" y1="23355" x2="82000" y2="40903"/>
                        <a14:foregroundMark x1="78333" y1="16903" x2="79111" y2="16903"/>
                        <a14:foregroundMark x1="70444" y1="33161" x2="53111" y2="45032"/>
                        <a14:foregroundMark x1="15778" y1="82968" x2="51222" y2="93290"/>
                        <a14:foregroundMark x1="87889" y1="63226" x2="90111" y2="624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" y="2235406"/>
            <a:ext cx="1075407" cy="9260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97" y="3684314"/>
            <a:ext cx="975724" cy="9757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246" y="4301034"/>
            <a:ext cx="977136" cy="97713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560" r="26106"/>
          <a:stretch/>
        </p:blipFill>
        <p:spPr>
          <a:xfrm>
            <a:off x="3590490" y="4161635"/>
            <a:ext cx="1158221" cy="949097"/>
          </a:xfrm>
          <a:prstGeom prst="rect">
            <a:avLst/>
          </a:prstGeom>
        </p:spPr>
      </p:pic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="" xmlns:p14="http://schemas.microsoft.com/office/powerpoint/2010/main" val="2668540311"/>
              </p:ext>
            </p:extLst>
          </p:nvPr>
        </p:nvGraphicFramePr>
        <p:xfrm>
          <a:off x="4547828" y="2928027"/>
          <a:ext cx="5544618" cy="4095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="" xmlns:p14="http://schemas.microsoft.com/office/powerpoint/2010/main" val="218178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99453"/>
            <a:ext cx="10287000" cy="839175"/>
          </a:xfrm>
        </p:spPr>
        <p:txBody>
          <a:bodyPr/>
          <a:lstStyle/>
          <a:p>
            <a:pPr algn="ctr" eaLnBrk="1" hangingPunct="1"/>
            <a:r>
              <a:rPr lang="ru-RU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отрасли «Образование» 2024 год</a:t>
            </a:r>
            <a:endParaRPr lang="ru-RU" alt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Номер слайда 76"/>
          <p:cNvSpPr>
            <a:spLocks noGrp="1"/>
          </p:cNvSpPr>
          <p:nvPr>
            <p:ph type="sldNum" sz="quarter" idx="10"/>
          </p:nvPr>
        </p:nvSpPr>
        <p:spPr>
          <a:xfrm>
            <a:off x="9850163" y="6808788"/>
            <a:ext cx="401402" cy="398462"/>
          </a:xfrm>
        </p:spPr>
        <p:txBody>
          <a:bodyPr/>
          <a:lstStyle/>
          <a:p>
            <a:pPr algn="r">
              <a:defRPr/>
            </a:pPr>
            <a:fld id="{790ADCC2-3C26-4DA9-BA1A-E630A4ACBD6A}" type="slidenum">
              <a:rPr lang="ru-RU" sz="1600" b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13</a:t>
            </a:fld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691890" y="876191"/>
            <a:ext cx="2786623" cy="2667109"/>
            <a:chOff x="413891" y="1799446"/>
            <a:chExt cx="2786623" cy="2667109"/>
          </a:xfrm>
        </p:grpSpPr>
        <p:grpSp>
          <p:nvGrpSpPr>
            <p:cNvPr id="46" name="Group 41"/>
            <p:cNvGrpSpPr/>
            <p:nvPr/>
          </p:nvGrpSpPr>
          <p:grpSpPr>
            <a:xfrm>
              <a:off x="710041" y="1799446"/>
              <a:ext cx="526470" cy="549034"/>
              <a:chOff x="5668963" y="4083050"/>
              <a:chExt cx="444500" cy="463550"/>
            </a:xfrm>
            <a:solidFill>
              <a:schemeClr val="tx2"/>
            </a:solidFill>
          </p:grpSpPr>
          <p:sp>
            <p:nvSpPr>
              <p:cNvPr id="47" name="Freeform 57"/>
              <p:cNvSpPr>
                <a:spLocks/>
              </p:cNvSpPr>
              <p:nvPr/>
            </p:nvSpPr>
            <p:spPr bwMode="auto">
              <a:xfrm>
                <a:off x="5668963" y="4083050"/>
                <a:ext cx="444500" cy="450850"/>
              </a:xfrm>
              <a:custGeom>
                <a:avLst/>
                <a:gdLst>
                  <a:gd name="T0" fmla="*/ 1997 w 3366"/>
                  <a:gd name="T1" fmla="*/ 28 h 3114"/>
                  <a:gd name="T2" fmla="*/ 2383 w 3366"/>
                  <a:gd name="T3" fmla="*/ 144 h 3114"/>
                  <a:gd name="T4" fmla="*/ 2724 w 3366"/>
                  <a:gd name="T5" fmla="*/ 339 h 3114"/>
                  <a:gd name="T6" fmla="*/ 3005 w 3366"/>
                  <a:gd name="T7" fmla="*/ 602 h 3114"/>
                  <a:gd name="T8" fmla="*/ 3214 w 3366"/>
                  <a:gd name="T9" fmla="*/ 920 h 3114"/>
                  <a:gd name="T10" fmla="*/ 3336 w 3366"/>
                  <a:gd name="T11" fmla="*/ 1283 h 3114"/>
                  <a:gd name="T12" fmla="*/ 3363 w 3366"/>
                  <a:gd name="T13" fmla="*/ 1678 h 3114"/>
                  <a:gd name="T14" fmla="*/ 3283 w 3366"/>
                  <a:gd name="T15" fmla="*/ 2065 h 3114"/>
                  <a:gd name="T16" fmla="*/ 3109 w 3366"/>
                  <a:gd name="T17" fmla="*/ 2413 h 3114"/>
                  <a:gd name="T18" fmla="*/ 2853 w 3366"/>
                  <a:gd name="T19" fmla="*/ 2708 h 3114"/>
                  <a:gd name="T20" fmla="*/ 2531 w 3366"/>
                  <a:gd name="T21" fmla="*/ 2937 h 3114"/>
                  <a:gd name="T22" fmla="*/ 2153 w 3366"/>
                  <a:gd name="T23" fmla="*/ 3090 h 3114"/>
                  <a:gd name="T24" fmla="*/ 2276 w 3366"/>
                  <a:gd name="T25" fmla="*/ 2897 h 3114"/>
                  <a:gd name="T26" fmla="*/ 2466 w 3366"/>
                  <a:gd name="T27" fmla="*/ 2697 h 3114"/>
                  <a:gd name="T28" fmla="*/ 2747 w 3366"/>
                  <a:gd name="T29" fmla="*/ 2471 h 3114"/>
                  <a:gd name="T30" fmla="*/ 2958 w 3366"/>
                  <a:gd name="T31" fmla="*/ 2184 h 3114"/>
                  <a:gd name="T32" fmla="*/ 3084 w 3366"/>
                  <a:gd name="T33" fmla="*/ 1850 h 3114"/>
                  <a:gd name="T34" fmla="*/ 3111 w 3366"/>
                  <a:gd name="T35" fmla="*/ 1484 h 3114"/>
                  <a:gd name="T36" fmla="*/ 3033 w 3366"/>
                  <a:gd name="T37" fmla="*/ 1132 h 3114"/>
                  <a:gd name="T38" fmla="*/ 2863 w 3366"/>
                  <a:gd name="T39" fmla="*/ 820 h 3114"/>
                  <a:gd name="T40" fmla="*/ 2616 w 3366"/>
                  <a:gd name="T41" fmla="*/ 561 h 3114"/>
                  <a:gd name="T42" fmla="*/ 2382 w 3366"/>
                  <a:gd name="T43" fmla="*/ 429 h 3114"/>
                  <a:gd name="T44" fmla="*/ 2347 w 3366"/>
                  <a:gd name="T45" fmla="*/ 519 h 3114"/>
                  <a:gd name="T46" fmla="*/ 2283 w 3366"/>
                  <a:gd name="T47" fmla="*/ 627 h 3114"/>
                  <a:gd name="T48" fmla="*/ 2184 w 3366"/>
                  <a:gd name="T49" fmla="*/ 740 h 3114"/>
                  <a:gd name="T50" fmla="*/ 2040 w 3366"/>
                  <a:gd name="T51" fmla="*/ 849 h 3114"/>
                  <a:gd name="T52" fmla="*/ 1846 w 3366"/>
                  <a:gd name="T53" fmla="*/ 940 h 3114"/>
                  <a:gd name="T54" fmla="*/ 1594 w 3366"/>
                  <a:gd name="T55" fmla="*/ 1002 h 3114"/>
                  <a:gd name="T56" fmla="*/ 1275 w 3366"/>
                  <a:gd name="T57" fmla="*/ 1021 h 3114"/>
                  <a:gd name="T58" fmla="*/ 1222 w 3366"/>
                  <a:gd name="T59" fmla="*/ 994 h 3114"/>
                  <a:gd name="T60" fmla="*/ 1217 w 3366"/>
                  <a:gd name="T61" fmla="*/ 938 h 3114"/>
                  <a:gd name="T62" fmla="*/ 1268 w 3366"/>
                  <a:gd name="T63" fmla="*/ 883 h 3114"/>
                  <a:gd name="T64" fmla="*/ 1302 w 3366"/>
                  <a:gd name="T65" fmla="*/ 809 h 3114"/>
                  <a:gd name="T66" fmla="*/ 1273 w 3366"/>
                  <a:gd name="T67" fmla="*/ 716 h 3114"/>
                  <a:gd name="T68" fmla="*/ 1172 w 3366"/>
                  <a:gd name="T69" fmla="*/ 590 h 3114"/>
                  <a:gd name="T70" fmla="*/ 1101 w 3366"/>
                  <a:gd name="T71" fmla="*/ 455 h 3114"/>
                  <a:gd name="T72" fmla="*/ 1012 w 3366"/>
                  <a:gd name="T73" fmla="*/ 395 h 3114"/>
                  <a:gd name="T74" fmla="*/ 720 w 3366"/>
                  <a:gd name="T75" fmla="*/ 588 h 3114"/>
                  <a:gd name="T76" fmla="*/ 487 w 3366"/>
                  <a:gd name="T77" fmla="*/ 843 h 3114"/>
                  <a:gd name="T78" fmla="*/ 329 w 3366"/>
                  <a:gd name="T79" fmla="*/ 1146 h 3114"/>
                  <a:gd name="T80" fmla="*/ 256 w 3366"/>
                  <a:gd name="T81" fmla="*/ 1487 h 3114"/>
                  <a:gd name="T82" fmla="*/ 282 w 3366"/>
                  <a:gd name="T83" fmla="*/ 1850 h 3114"/>
                  <a:gd name="T84" fmla="*/ 408 w 3366"/>
                  <a:gd name="T85" fmla="*/ 2182 h 3114"/>
                  <a:gd name="T86" fmla="*/ 618 w 3366"/>
                  <a:gd name="T87" fmla="*/ 2469 h 3114"/>
                  <a:gd name="T88" fmla="*/ 898 w 3366"/>
                  <a:gd name="T89" fmla="*/ 2695 h 3114"/>
                  <a:gd name="T90" fmla="*/ 1156 w 3366"/>
                  <a:gd name="T91" fmla="*/ 2866 h 3114"/>
                  <a:gd name="T92" fmla="*/ 1246 w 3366"/>
                  <a:gd name="T93" fmla="*/ 3041 h 3114"/>
                  <a:gd name="T94" fmla="*/ 1115 w 3366"/>
                  <a:gd name="T95" fmla="*/ 3059 h 3114"/>
                  <a:gd name="T96" fmla="*/ 749 w 3366"/>
                  <a:gd name="T97" fmla="*/ 2887 h 3114"/>
                  <a:gd name="T98" fmla="*/ 442 w 3366"/>
                  <a:gd name="T99" fmla="*/ 2640 h 3114"/>
                  <a:gd name="T100" fmla="*/ 206 w 3366"/>
                  <a:gd name="T101" fmla="*/ 2330 h 3114"/>
                  <a:gd name="T102" fmla="*/ 54 w 3366"/>
                  <a:gd name="T103" fmla="*/ 1972 h 3114"/>
                  <a:gd name="T104" fmla="*/ 0 w 3366"/>
                  <a:gd name="T105" fmla="*/ 1576 h 3114"/>
                  <a:gd name="T106" fmla="*/ 52 w 3366"/>
                  <a:gd name="T107" fmla="*/ 1189 h 3114"/>
                  <a:gd name="T108" fmla="*/ 197 w 3366"/>
                  <a:gd name="T109" fmla="*/ 836 h 3114"/>
                  <a:gd name="T110" fmla="*/ 425 w 3366"/>
                  <a:gd name="T111" fmla="*/ 530 h 3114"/>
                  <a:gd name="T112" fmla="*/ 723 w 3366"/>
                  <a:gd name="T113" fmla="*/ 283 h 3114"/>
                  <a:gd name="T114" fmla="*/ 1076 w 3366"/>
                  <a:gd name="T115" fmla="*/ 107 h 3114"/>
                  <a:gd name="T116" fmla="*/ 1473 w 3366"/>
                  <a:gd name="T117" fmla="*/ 12 h 3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366" h="3114">
                    <a:moveTo>
                      <a:pt x="1683" y="0"/>
                    </a:moveTo>
                    <a:lnTo>
                      <a:pt x="1790" y="3"/>
                    </a:lnTo>
                    <a:lnTo>
                      <a:pt x="1894" y="12"/>
                    </a:lnTo>
                    <a:lnTo>
                      <a:pt x="1997" y="28"/>
                    </a:lnTo>
                    <a:lnTo>
                      <a:pt x="2097" y="48"/>
                    </a:lnTo>
                    <a:lnTo>
                      <a:pt x="2196" y="74"/>
                    </a:lnTo>
                    <a:lnTo>
                      <a:pt x="2291" y="107"/>
                    </a:lnTo>
                    <a:lnTo>
                      <a:pt x="2383" y="144"/>
                    </a:lnTo>
                    <a:lnTo>
                      <a:pt x="2474" y="185"/>
                    </a:lnTo>
                    <a:lnTo>
                      <a:pt x="2560" y="232"/>
                    </a:lnTo>
                    <a:lnTo>
                      <a:pt x="2644" y="283"/>
                    </a:lnTo>
                    <a:lnTo>
                      <a:pt x="2724" y="339"/>
                    </a:lnTo>
                    <a:lnTo>
                      <a:pt x="2800" y="399"/>
                    </a:lnTo>
                    <a:lnTo>
                      <a:pt x="2873" y="463"/>
                    </a:lnTo>
                    <a:lnTo>
                      <a:pt x="2941" y="530"/>
                    </a:lnTo>
                    <a:lnTo>
                      <a:pt x="3005" y="602"/>
                    </a:lnTo>
                    <a:lnTo>
                      <a:pt x="3064" y="676"/>
                    </a:lnTo>
                    <a:lnTo>
                      <a:pt x="3119" y="755"/>
                    </a:lnTo>
                    <a:lnTo>
                      <a:pt x="3169" y="836"/>
                    </a:lnTo>
                    <a:lnTo>
                      <a:pt x="3214" y="920"/>
                    </a:lnTo>
                    <a:lnTo>
                      <a:pt x="3253" y="1008"/>
                    </a:lnTo>
                    <a:lnTo>
                      <a:pt x="3287" y="1097"/>
                    </a:lnTo>
                    <a:lnTo>
                      <a:pt x="3315" y="1189"/>
                    </a:lnTo>
                    <a:lnTo>
                      <a:pt x="3336" y="1283"/>
                    </a:lnTo>
                    <a:lnTo>
                      <a:pt x="3353" y="1379"/>
                    </a:lnTo>
                    <a:lnTo>
                      <a:pt x="3363" y="1476"/>
                    </a:lnTo>
                    <a:lnTo>
                      <a:pt x="3366" y="1576"/>
                    </a:lnTo>
                    <a:lnTo>
                      <a:pt x="3363" y="1678"/>
                    </a:lnTo>
                    <a:lnTo>
                      <a:pt x="3353" y="1777"/>
                    </a:lnTo>
                    <a:lnTo>
                      <a:pt x="3335" y="1876"/>
                    </a:lnTo>
                    <a:lnTo>
                      <a:pt x="3313" y="1972"/>
                    </a:lnTo>
                    <a:lnTo>
                      <a:pt x="3283" y="2065"/>
                    </a:lnTo>
                    <a:lnTo>
                      <a:pt x="3247" y="2157"/>
                    </a:lnTo>
                    <a:lnTo>
                      <a:pt x="3207" y="2245"/>
                    </a:lnTo>
                    <a:lnTo>
                      <a:pt x="3161" y="2330"/>
                    </a:lnTo>
                    <a:lnTo>
                      <a:pt x="3109" y="2413"/>
                    </a:lnTo>
                    <a:lnTo>
                      <a:pt x="3052" y="2492"/>
                    </a:lnTo>
                    <a:lnTo>
                      <a:pt x="2990" y="2567"/>
                    </a:lnTo>
                    <a:lnTo>
                      <a:pt x="2924" y="2640"/>
                    </a:lnTo>
                    <a:lnTo>
                      <a:pt x="2853" y="2708"/>
                    </a:lnTo>
                    <a:lnTo>
                      <a:pt x="2779" y="2772"/>
                    </a:lnTo>
                    <a:lnTo>
                      <a:pt x="2699" y="2832"/>
                    </a:lnTo>
                    <a:lnTo>
                      <a:pt x="2617" y="2887"/>
                    </a:lnTo>
                    <a:lnTo>
                      <a:pt x="2531" y="2937"/>
                    </a:lnTo>
                    <a:lnTo>
                      <a:pt x="2441" y="2983"/>
                    </a:lnTo>
                    <a:lnTo>
                      <a:pt x="2348" y="3024"/>
                    </a:lnTo>
                    <a:lnTo>
                      <a:pt x="2252" y="3059"/>
                    </a:lnTo>
                    <a:lnTo>
                      <a:pt x="2153" y="3090"/>
                    </a:lnTo>
                    <a:lnTo>
                      <a:pt x="2191" y="3046"/>
                    </a:lnTo>
                    <a:lnTo>
                      <a:pt x="2225" y="2999"/>
                    </a:lnTo>
                    <a:lnTo>
                      <a:pt x="2253" y="2950"/>
                    </a:lnTo>
                    <a:lnTo>
                      <a:pt x="2276" y="2897"/>
                    </a:lnTo>
                    <a:lnTo>
                      <a:pt x="2293" y="2842"/>
                    </a:lnTo>
                    <a:lnTo>
                      <a:pt x="2303" y="2784"/>
                    </a:lnTo>
                    <a:lnTo>
                      <a:pt x="2387" y="2743"/>
                    </a:lnTo>
                    <a:lnTo>
                      <a:pt x="2466" y="2697"/>
                    </a:lnTo>
                    <a:lnTo>
                      <a:pt x="2542" y="2647"/>
                    </a:lnTo>
                    <a:lnTo>
                      <a:pt x="2615" y="2593"/>
                    </a:lnTo>
                    <a:lnTo>
                      <a:pt x="2683" y="2534"/>
                    </a:lnTo>
                    <a:lnTo>
                      <a:pt x="2747" y="2471"/>
                    </a:lnTo>
                    <a:lnTo>
                      <a:pt x="2807" y="2405"/>
                    </a:lnTo>
                    <a:lnTo>
                      <a:pt x="2862" y="2335"/>
                    </a:lnTo>
                    <a:lnTo>
                      <a:pt x="2913" y="2260"/>
                    </a:lnTo>
                    <a:lnTo>
                      <a:pt x="2958" y="2184"/>
                    </a:lnTo>
                    <a:lnTo>
                      <a:pt x="2998" y="2105"/>
                    </a:lnTo>
                    <a:lnTo>
                      <a:pt x="3033" y="2022"/>
                    </a:lnTo>
                    <a:lnTo>
                      <a:pt x="3061" y="1937"/>
                    </a:lnTo>
                    <a:lnTo>
                      <a:pt x="3084" y="1850"/>
                    </a:lnTo>
                    <a:lnTo>
                      <a:pt x="3100" y="1760"/>
                    </a:lnTo>
                    <a:lnTo>
                      <a:pt x="3111" y="1670"/>
                    </a:lnTo>
                    <a:lnTo>
                      <a:pt x="3114" y="1576"/>
                    </a:lnTo>
                    <a:lnTo>
                      <a:pt x="3111" y="1484"/>
                    </a:lnTo>
                    <a:lnTo>
                      <a:pt x="3100" y="1393"/>
                    </a:lnTo>
                    <a:lnTo>
                      <a:pt x="3084" y="1304"/>
                    </a:lnTo>
                    <a:lnTo>
                      <a:pt x="3061" y="1216"/>
                    </a:lnTo>
                    <a:lnTo>
                      <a:pt x="3033" y="1132"/>
                    </a:lnTo>
                    <a:lnTo>
                      <a:pt x="2998" y="1049"/>
                    </a:lnTo>
                    <a:lnTo>
                      <a:pt x="2959" y="970"/>
                    </a:lnTo>
                    <a:lnTo>
                      <a:pt x="2913" y="894"/>
                    </a:lnTo>
                    <a:lnTo>
                      <a:pt x="2863" y="820"/>
                    </a:lnTo>
                    <a:lnTo>
                      <a:pt x="2808" y="750"/>
                    </a:lnTo>
                    <a:lnTo>
                      <a:pt x="2748" y="683"/>
                    </a:lnTo>
                    <a:lnTo>
                      <a:pt x="2684" y="620"/>
                    </a:lnTo>
                    <a:lnTo>
                      <a:pt x="2616" y="561"/>
                    </a:lnTo>
                    <a:lnTo>
                      <a:pt x="2543" y="508"/>
                    </a:lnTo>
                    <a:lnTo>
                      <a:pt x="2467" y="457"/>
                    </a:lnTo>
                    <a:lnTo>
                      <a:pt x="2388" y="412"/>
                    </a:lnTo>
                    <a:lnTo>
                      <a:pt x="2382" y="429"/>
                    </a:lnTo>
                    <a:lnTo>
                      <a:pt x="2376" y="450"/>
                    </a:lnTo>
                    <a:lnTo>
                      <a:pt x="2367" y="471"/>
                    </a:lnTo>
                    <a:lnTo>
                      <a:pt x="2359" y="494"/>
                    </a:lnTo>
                    <a:lnTo>
                      <a:pt x="2347" y="519"/>
                    </a:lnTo>
                    <a:lnTo>
                      <a:pt x="2334" y="544"/>
                    </a:lnTo>
                    <a:lnTo>
                      <a:pt x="2318" y="572"/>
                    </a:lnTo>
                    <a:lnTo>
                      <a:pt x="2302" y="599"/>
                    </a:lnTo>
                    <a:lnTo>
                      <a:pt x="2283" y="627"/>
                    </a:lnTo>
                    <a:lnTo>
                      <a:pt x="2262" y="655"/>
                    </a:lnTo>
                    <a:lnTo>
                      <a:pt x="2238" y="683"/>
                    </a:lnTo>
                    <a:lnTo>
                      <a:pt x="2212" y="712"/>
                    </a:lnTo>
                    <a:lnTo>
                      <a:pt x="2184" y="740"/>
                    </a:lnTo>
                    <a:lnTo>
                      <a:pt x="2152" y="769"/>
                    </a:lnTo>
                    <a:lnTo>
                      <a:pt x="2118" y="796"/>
                    </a:lnTo>
                    <a:lnTo>
                      <a:pt x="2081" y="823"/>
                    </a:lnTo>
                    <a:lnTo>
                      <a:pt x="2040" y="849"/>
                    </a:lnTo>
                    <a:lnTo>
                      <a:pt x="1997" y="874"/>
                    </a:lnTo>
                    <a:lnTo>
                      <a:pt x="1950" y="898"/>
                    </a:lnTo>
                    <a:lnTo>
                      <a:pt x="1900" y="919"/>
                    </a:lnTo>
                    <a:lnTo>
                      <a:pt x="1846" y="940"/>
                    </a:lnTo>
                    <a:lnTo>
                      <a:pt x="1790" y="959"/>
                    </a:lnTo>
                    <a:lnTo>
                      <a:pt x="1728" y="975"/>
                    </a:lnTo>
                    <a:lnTo>
                      <a:pt x="1663" y="989"/>
                    </a:lnTo>
                    <a:lnTo>
                      <a:pt x="1594" y="1002"/>
                    </a:lnTo>
                    <a:lnTo>
                      <a:pt x="1521" y="1011"/>
                    </a:lnTo>
                    <a:lnTo>
                      <a:pt x="1444" y="1017"/>
                    </a:lnTo>
                    <a:lnTo>
                      <a:pt x="1362" y="1021"/>
                    </a:lnTo>
                    <a:lnTo>
                      <a:pt x="1275" y="1021"/>
                    </a:lnTo>
                    <a:lnTo>
                      <a:pt x="1259" y="1019"/>
                    </a:lnTo>
                    <a:lnTo>
                      <a:pt x="1245" y="1014"/>
                    </a:lnTo>
                    <a:lnTo>
                      <a:pt x="1232" y="1005"/>
                    </a:lnTo>
                    <a:lnTo>
                      <a:pt x="1222" y="994"/>
                    </a:lnTo>
                    <a:lnTo>
                      <a:pt x="1214" y="980"/>
                    </a:lnTo>
                    <a:lnTo>
                      <a:pt x="1211" y="966"/>
                    </a:lnTo>
                    <a:lnTo>
                      <a:pt x="1212" y="951"/>
                    </a:lnTo>
                    <a:lnTo>
                      <a:pt x="1217" y="938"/>
                    </a:lnTo>
                    <a:lnTo>
                      <a:pt x="1224" y="924"/>
                    </a:lnTo>
                    <a:lnTo>
                      <a:pt x="1235" y="913"/>
                    </a:lnTo>
                    <a:lnTo>
                      <a:pt x="1252" y="899"/>
                    </a:lnTo>
                    <a:lnTo>
                      <a:pt x="1268" y="883"/>
                    </a:lnTo>
                    <a:lnTo>
                      <a:pt x="1281" y="866"/>
                    </a:lnTo>
                    <a:lnTo>
                      <a:pt x="1292" y="848"/>
                    </a:lnTo>
                    <a:lnTo>
                      <a:pt x="1298" y="829"/>
                    </a:lnTo>
                    <a:lnTo>
                      <a:pt x="1302" y="809"/>
                    </a:lnTo>
                    <a:lnTo>
                      <a:pt x="1301" y="787"/>
                    </a:lnTo>
                    <a:lnTo>
                      <a:pt x="1297" y="765"/>
                    </a:lnTo>
                    <a:lnTo>
                      <a:pt x="1287" y="741"/>
                    </a:lnTo>
                    <a:lnTo>
                      <a:pt x="1273" y="716"/>
                    </a:lnTo>
                    <a:lnTo>
                      <a:pt x="1252" y="691"/>
                    </a:lnTo>
                    <a:lnTo>
                      <a:pt x="1224" y="657"/>
                    </a:lnTo>
                    <a:lnTo>
                      <a:pt x="1197" y="625"/>
                    </a:lnTo>
                    <a:lnTo>
                      <a:pt x="1172" y="590"/>
                    </a:lnTo>
                    <a:lnTo>
                      <a:pt x="1149" y="556"/>
                    </a:lnTo>
                    <a:lnTo>
                      <a:pt x="1129" y="522"/>
                    </a:lnTo>
                    <a:lnTo>
                      <a:pt x="1112" y="488"/>
                    </a:lnTo>
                    <a:lnTo>
                      <a:pt x="1101" y="455"/>
                    </a:lnTo>
                    <a:lnTo>
                      <a:pt x="1092" y="421"/>
                    </a:lnTo>
                    <a:lnTo>
                      <a:pt x="1090" y="389"/>
                    </a:lnTo>
                    <a:lnTo>
                      <a:pt x="1092" y="357"/>
                    </a:lnTo>
                    <a:lnTo>
                      <a:pt x="1012" y="395"/>
                    </a:lnTo>
                    <a:lnTo>
                      <a:pt x="933" y="436"/>
                    </a:lnTo>
                    <a:lnTo>
                      <a:pt x="858" y="483"/>
                    </a:lnTo>
                    <a:lnTo>
                      <a:pt x="787" y="534"/>
                    </a:lnTo>
                    <a:lnTo>
                      <a:pt x="720" y="588"/>
                    </a:lnTo>
                    <a:lnTo>
                      <a:pt x="654" y="647"/>
                    </a:lnTo>
                    <a:lnTo>
                      <a:pt x="595" y="709"/>
                    </a:lnTo>
                    <a:lnTo>
                      <a:pt x="538" y="774"/>
                    </a:lnTo>
                    <a:lnTo>
                      <a:pt x="487" y="843"/>
                    </a:lnTo>
                    <a:lnTo>
                      <a:pt x="441" y="914"/>
                    </a:lnTo>
                    <a:lnTo>
                      <a:pt x="398" y="989"/>
                    </a:lnTo>
                    <a:lnTo>
                      <a:pt x="360" y="1067"/>
                    </a:lnTo>
                    <a:lnTo>
                      <a:pt x="329" y="1146"/>
                    </a:lnTo>
                    <a:lnTo>
                      <a:pt x="302" y="1228"/>
                    </a:lnTo>
                    <a:lnTo>
                      <a:pt x="281" y="1313"/>
                    </a:lnTo>
                    <a:lnTo>
                      <a:pt x="266" y="1399"/>
                    </a:lnTo>
                    <a:lnTo>
                      <a:pt x="256" y="1487"/>
                    </a:lnTo>
                    <a:lnTo>
                      <a:pt x="253" y="1576"/>
                    </a:lnTo>
                    <a:lnTo>
                      <a:pt x="256" y="1669"/>
                    </a:lnTo>
                    <a:lnTo>
                      <a:pt x="266" y="1760"/>
                    </a:lnTo>
                    <a:lnTo>
                      <a:pt x="282" y="1850"/>
                    </a:lnTo>
                    <a:lnTo>
                      <a:pt x="305" y="1936"/>
                    </a:lnTo>
                    <a:lnTo>
                      <a:pt x="333" y="2020"/>
                    </a:lnTo>
                    <a:lnTo>
                      <a:pt x="368" y="2103"/>
                    </a:lnTo>
                    <a:lnTo>
                      <a:pt x="408" y="2182"/>
                    </a:lnTo>
                    <a:lnTo>
                      <a:pt x="453" y="2258"/>
                    </a:lnTo>
                    <a:lnTo>
                      <a:pt x="502" y="2333"/>
                    </a:lnTo>
                    <a:lnTo>
                      <a:pt x="558" y="2403"/>
                    </a:lnTo>
                    <a:lnTo>
                      <a:pt x="618" y="2469"/>
                    </a:lnTo>
                    <a:lnTo>
                      <a:pt x="682" y="2532"/>
                    </a:lnTo>
                    <a:lnTo>
                      <a:pt x="749" y="2590"/>
                    </a:lnTo>
                    <a:lnTo>
                      <a:pt x="822" y="2645"/>
                    </a:lnTo>
                    <a:lnTo>
                      <a:pt x="898" y="2695"/>
                    </a:lnTo>
                    <a:lnTo>
                      <a:pt x="977" y="2740"/>
                    </a:lnTo>
                    <a:lnTo>
                      <a:pt x="1059" y="2782"/>
                    </a:lnTo>
                    <a:lnTo>
                      <a:pt x="1145" y="2817"/>
                    </a:lnTo>
                    <a:lnTo>
                      <a:pt x="1156" y="2866"/>
                    </a:lnTo>
                    <a:lnTo>
                      <a:pt x="1172" y="2913"/>
                    </a:lnTo>
                    <a:lnTo>
                      <a:pt x="1193" y="2958"/>
                    </a:lnTo>
                    <a:lnTo>
                      <a:pt x="1218" y="3000"/>
                    </a:lnTo>
                    <a:lnTo>
                      <a:pt x="1246" y="3041"/>
                    </a:lnTo>
                    <a:lnTo>
                      <a:pt x="1279" y="3079"/>
                    </a:lnTo>
                    <a:lnTo>
                      <a:pt x="1314" y="3114"/>
                    </a:lnTo>
                    <a:lnTo>
                      <a:pt x="1212" y="3090"/>
                    </a:lnTo>
                    <a:lnTo>
                      <a:pt x="1115" y="3059"/>
                    </a:lnTo>
                    <a:lnTo>
                      <a:pt x="1018" y="3024"/>
                    </a:lnTo>
                    <a:lnTo>
                      <a:pt x="926" y="2983"/>
                    </a:lnTo>
                    <a:lnTo>
                      <a:pt x="836" y="2937"/>
                    </a:lnTo>
                    <a:lnTo>
                      <a:pt x="749" y="2887"/>
                    </a:lnTo>
                    <a:lnTo>
                      <a:pt x="666" y="2832"/>
                    </a:lnTo>
                    <a:lnTo>
                      <a:pt x="587" y="2772"/>
                    </a:lnTo>
                    <a:lnTo>
                      <a:pt x="512" y="2708"/>
                    </a:lnTo>
                    <a:lnTo>
                      <a:pt x="442" y="2640"/>
                    </a:lnTo>
                    <a:lnTo>
                      <a:pt x="375" y="2567"/>
                    </a:lnTo>
                    <a:lnTo>
                      <a:pt x="314" y="2492"/>
                    </a:lnTo>
                    <a:lnTo>
                      <a:pt x="257" y="2413"/>
                    </a:lnTo>
                    <a:lnTo>
                      <a:pt x="206" y="2330"/>
                    </a:lnTo>
                    <a:lnTo>
                      <a:pt x="159" y="2245"/>
                    </a:lnTo>
                    <a:lnTo>
                      <a:pt x="118" y="2157"/>
                    </a:lnTo>
                    <a:lnTo>
                      <a:pt x="83" y="2065"/>
                    </a:lnTo>
                    <a:lnTo>
                      <a:pt x="54" y="1972"/>
                    </a:lnTo>
                    <a:lnTo>
                      <a:pt x="31" y="1876"/>
                    </a:lnTo>
                    <a:lnTo>
                      <a:pt x="14" y="1777"/>
                    </a:lnTo>
                    <a:lnTo>
                      <a:pt x="4" y="1678"/>
                    </a:lnTo>
                    <a:lnTo>
                      <a:pt x="0" y="1576"/>
                    </a:lnTo>
                    <a:lnTo>
                      <a:pt x="4" y="1476"/>
                    </a:lnTo>
                    <a:lnTo>
                      <a:pt x="14" y="1379"/>
                    </a:lnTo>
                    <a:lnTo>
                      <a:pt x="29" y="1283"/>
                    </a:lnTo>
                    <a:lnTo>
                      <a:pt x="52" y="1189"/>
                    </a:lnTo>
                    <a:lnTo>
                      <a:pt x="80" y="1097"/>
                    </a:lnTo>
                    <a:lnTo>
                      <a:pt x="114" y="1008"/>
                    </a:lnTo>
                    <a:lnTo>
                      <a:pt x="153" y="920"/>
                    </a:lnTo>
                    <a:lnTo>
                      <a:pt x="197" y="836"/>
                    </a:lnTo>
                    <a:lnTo>
                      <a:pt x="247" y="755"/>
                    </a:lnTo>
                    <a:lnTo>
                      <a:pt x="303" y="676"/>
                    </a:lnTo>
                    <a:lnTo>
                      <a:pt x="361" y="602"/>
                    </a:lnTo>
                    <a:lnTo>
                      <a:pt x="425" y="530"/>
                    </a:lnTo>
                    <a:lnTo>
                      <a:pt x="494" y="463"/>
                    </a:lnTo>
                    <a:lnTo>
                      <a:pt x="566" y="399"/>
                    </a:lnTo>
                    <a:lnTo>
                      <a:pt x="642" y="339"/>
                    </a:lnTo>
                    <a:lnTo>
                      <a:pt x="723" y="283"/>
                    </a:lnTo>
                    <a:lnTo>
                      <a:pt x="806" y="232"/>
                    </a:lnTo>
                    <a:lnTo>
                      <a:pt x="893" y="185"/>
                    </a:lnTo>
                    <a:lnTo>
                      <a:pt x="982" y="144"/>
                    </a:lnTo>
                    <a:lnTo>
                      <a:pt x="1076" y="107"/>
                    </a:lnTo>
                    <a:lnTo>
                      <a:pt x="1171" y="74"/>
                    </a:lnTo>
                    <a:lnTo>
                      <a:pt x="1270" y="48"/>
                    </a:lnTo>
                    <a:lnTo>
                      <a:pt x="1370" y="28"/>
                    </a:lnTo>
                    <a:lnTo>
                      <a:pt x="1473" y="12"/>
                    </a:lnTo>
                    <a:lnTo>
                      <a:pt x="1577" y="3"/>
                    </a:lnTo>
                    <a:lnTo>
                      <a:pt x="168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Freeform 58"/>
              <p:cNvSpPr>
                <a:spLocks/>
              </p:cNvSpPr>
              <p:nvPr/>
            </p:nvSpPr>
            <p:spPr bwMode="auto">
              <a:xfrm>
                <a:off x="5807075" y="4279900"/>
                <a:ext cx="50800" cy="50800"/>
              </a:xfrm>
              <a:custGeom>
                <a:avLst/>
                <a:gdLst>
                  <a:gd name="T0" fmla="*/ 190 w 379"/>
                  <a:gd name="T1" fmla="*/ 0 h 354"/>
                  <a:gd name="T2" fmla="*/ 224 w 379"/>
                  <a:gd name="T3" fmla="*/ 2 h 354"/>
                  <a:gd name="T4" fmla="*/ 256 w 379"/>
                  <a:gd name="T5" fmla="*/ 11 h 354"/>
                  <a:gd name="T6" fmla="*/ 286 w 379"/>
                  <a:gd name="T7" fmla="*/ 23 h 354"/>
                  <a:gd name="T8" fmla="*/ 312 w 379"/>
                  <a:gd name="T9" fmla="*/ 41 h 354"/>
                  <a:gd name="T10" fmla="*/ 334 w 379"/>
                  <a:gd name="T11" fmla="*/ 63 h 354"/>
                  <a:gd name="T12" fmla="*/ 353 w 379"/>
                  <a:gd name="T13" fmla="*/ 87 h 354"/>
                  <a:gd name="T14" fmla="*/ 367 w 379"/>
                  <a:gd name="T15" fmla="*/ 114 h 354"/>
                  <a:gd name="T16" fmla="*/ 377 w 379"/>
                  <a:gd name="T17" fmla="*/ 145 h 354"/>
                  <a:gd name="T18" fmla="*/ 379 w 379"/>
                  <a:gd name="T19" fmla="*/ 176 h 354"/>
                  <a:gd name="T20" fmla="*/ 377 w 379"/>
                  <a:gd name="T21" fmla="*/ 208 h 354"/>
                  <a:gd name="T22" fmla="*/ 367 w 379"/>
                  <a:gd name="T23" fmla="*/ 239 h 354"/>
                  <a:gd name="T24" fmla="*/ 353 w 379"/>
                  <a:gd name="T25" fmla="*/ 266 h 354"/>
                  <a:gd name="T26" fmla="*/ 334 w 379"/>
                  <a:gd name="T27" fmla="*/ 291 h 354"/>
                  <a:gd name="T28" fmla="*/ 312 w 379"/>
                  <a:gd name="T29" fmla="*/ 313 h 354"/>
                  <a:gd name="T30" fmla="*/ 286 w 379"/>
                  <a:gd name="T31" fmla="*/ 330 h 354"/>
                  <a:gd name="T32" fmla="*/ 256 w 379"/>
                  <a:gd name="T33" fmla="*/ 343 h 354"/>
                  <a:gd name="T34" fmla="*/ 224 w 379"/>
                  <a:gd name="T35" fmla="*/ 351 h 354"/>
                  <a:gd name="T36" fmla="*/ 190 w 379"/>
                  <a:gd name="T37" fmla="*/ 354 h 354"/>
                  <a:gd name="T38" fmla="*/ 155 w 379"/>
                  <a:gd name="T39" fmla="*/ 351 h 354"/>
                  <a:gd name="T40" fmla="*/ 124 w 379"/>
                  <a:gd name="T41" fmla="*/ 343 h 354"/>
                  <a:gd name="T42" fmla="*/ 95 w 379"/>
                  <a:gd name="T43" fmla="*/ 330 h 354"/>
                  <a:gd name="T44" fmla="*/ 67 w 379"/>
                  <a:gd name="T45" fmla="*/ 313 h 354"/>
                  <a:gd name="T46" fmla="*/ 45 w 379"/>
                  <a:gd name="T47" fmla="*/ 291 h 354"/>
                  <a:gd name="T48" fmla="*/ 26 w 379"/>
                  <a:gd name="T49" fmla="*/ 266 h 354"/>
                  <a:gd name="T50" fmla="*/ 12 w 379"/>
                  <a:gd name="T51" fmla="*/ 239 h 354"/>
                  <a:gd name="T52" fmla="*/ 3 w 379"/>
                  <a:gd name="T53" fmla="*/ 208 h 354"/>
                  <a:gd name="T54" fmla="*/ 0 w 379"/>
                  <a:gd name="T55" fmla="*/ 176 h 354"/>
                  <a:gd name="T56" fmla="*/ 3 w 379"/>
                  <a:gd name="T57" fmla="*/ 145 h 354"/>
                  <a:gd name="T58" fmla="*/ 12 w 379"/>
                  <a:gd name="T59" fmla="*/ 114 h 354"/>
                  <a:gd name="T60" fmla="*/ 26 w 379"/>
                  <a:gd name="T61" fmla="*/ 87 h 354"/>
                  <a:gd name="T62" fmla="*/ 45 w 379"/>
                  <a:gd name="T63" fmla="*/ 63 h 354"/>
                  <a:gd name="T64" fmla="*/ 67 w 379"/>
                  <a:gd name="T65" fmla="*/ 41 h 354"/>
                  <a:gd name="T66" fmla="*/ 95 w 379"/>
                  <a:gd name="T67" fmla="*/ 23 h 354"/>
                  <a:gd name="T68" fmla="*/ 124 w 379"/>
                  <a:gd name="T69" fmla="*/ 11 h 354"/>
                  <a:gd name="T70" fmla="*/ 155 w 379"/>
                  <a:gd name="T71" fmla="*/ 2 h 354"/>
                  <a:gd name="T72" fmla="*/ 190 w 379"/>
                  <a:gd name="T73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79" h="354">
                    <a:moveTo>
                      <a:pt x="190" y="0"/>
                    </a:moveTo>
                    <a:lnTo>
                      <a:pt x="224" y="2"/>
                    </a:lnTo>
                    <a:lnTo>
                      <a:pt x="256" y="11"/>
                    </a:lnTo>
                    <a:lnTo>
                      <a:pt x="286" y="23"/>
                    </a:lnTo>
                    <a:lnTo>
                      <a:pt x="312" y="41"/>
                    </a:lnTo>
                    <a:lnTo>
                      <a:pt x="334" y="63"/>
                    </a:lnTo>
                    <a:lnTo>
                      <a:pt x="353" y="87"/>
                    </a:lnTo>
                    <a:lnTo>
                      <a:pt x="367" y="114"/>
                    </a:lnTo>
                    <a:lnTo>
                      <a:pt x="377" y="145"/>
                    </a:lnTo>
                    <a:lnTo>
                      <a:pt x="379" y="176"/>
                    </a:lnTo>
                    <a:lnTo>
                      <a:pt x="377" y="208"/>
                    </a:lnTo>
                    <a:lnTo>
                      <a:pt x="367" y="239"/>
                    </a:lnTo>
                    <a:lnTo>
                      <a:pt x="353" y="266"/>
                    </a:lnTo>
                    <a:lnTo>
                      <a:pt x="334" y="291"/>
                    </a:lnTo>
                    <a:lnTo>
                      <a:pt x="312" y="313"/>
                    </a:lnTo>
                    <a:lnTo>
                      <a:pt x="286" y="330"/>
                    </a:lnTo>
                    <a:lnTo>
                      <a:pt x="256" y="343"/>
                    </a:lnTo>
                    <a:lnTo>
                      <a:pt x="224" y="351"/>
                    </a:lnTo>
                    <a:lnTo>
                      <a:pt x="190" y="354"/>
                    </a:lnTo>
                    <a:lnTo>
                      <a:pt x="155" y="351"/>
                    </a:lnTo>
                    <a:lnTo>
                      <a:pt x="124" y="343"/>
                    </a:lnTo>
                    <a:lnTo>
                      <a:pt x="95" y="330"/>
                    </a:lnTo>
                    <a:lnTo>
                      <a:pt x="67" y="313"/>
                    </a:lnTo>
                    <a:lnTo>
                      <a:pt x="45" y="291"/>
                    </a:lnTo>
                    <a:lnTo>
                      <a:pt x="26" y="266"/>
                    </a:lnTo>
                    <a:lnTo>
                      <a:pt x="12" y="239"/>
                    </a:lnTo>
                    <a:lnTo>
                      <a:pt x="3" y="208"/>
                    </a:lnTo>
                    <a:lnTo>
                      <a:pt x="0" y="176"/>
                    </a:lnTo>
                    <a:lnTo>
                      <a:pt x="3" y="145"/>
                    </a:lnTo>
                    <a:lnTo>
                      <a:pt x="12" y="114"/>
                    </a:lnTo>
                    <a:lnTo>
                      <a:pt x="26" y="87"/>
                    </a:lnTo>
                    <a:lnTo>
                      <a:pt x="45" y="63"/>
                    </a:lnTo>
                    <a:lnTo>
                      <a:pt x="67" y="41"/>
                    </a:lnTo>
                    <a:lnTo>
                      <a:pt x="95" y="23"/>
                    </a:lnTo>
                    <a:lnTo>
                      <a:pt x="124" y="11"/>
                    </a:lnTo>
                    <a:lnTo>
                      <a:pt x="155" y="2"/>
                    </a:lnTo>
                    <a:lnTo>
                      <a:pt x="19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59"/>
              <p:cNvSpPr>
                <a:spLocks/>
              </p:cNvSpPr>
              <p:nvPr/>
            </p:nvSpPr>
            <p:spPr bwMode="auto">
              <a:xfrm>
                <a:off x="5924550" y="4279900"/>
                <a:ext cx="49212" cy="50800"/>
              </a:xfrm>
              <a:custGeom>
                <a:avLst/>
                <a:gdLst>
                  <a:gd name="T0" fmla="*/ 190 w 380"/>
                  <a:gd name="T1" fmla="*/ 0 h 354"/>
                  <a:gd name="T2" fmla="*/ 223 w 380"/>
                  <a:gd name="T3" fmla="*/ 2 h 354"/>
                  <a:gd name="T4" fmla="*/ 256 w 380"/>
                  <a:gd name="T5" fmla="*/ 11 h 354"/>
                  <a:gd name="T6" fmla="*/ 285 w 380"/>
                  <a:gd name="T7" fmla="*/ 23 h 354"/>
                  <a:gd name="T8" fmla="*/ 312 w 380"/>
                  <a:gd name="T9" fmla="*/ 41 h 354"/>
                  <a:gd name="T10" fmla="*/ 335 w 380"/>
                  <a:gd name="T11" fmla="*/ 63 h 354"/>
                  <a:gd name="T12" fmla="*/ 354 w 380"/>
                  <a:gd name="T13" fmla="*/ 87 h 354"/>
                  <a:gd name="T14" fmla="*/ 368 w 380"/>
                  <a:gd name="T15" fmla="*/ 114 h 354"/>
                  <a:gd name="T16" fmla="*/ 376 w 380"/>
                  <a:gd name="T17" fmla="*/ 145 h 354"/>
                  <a:gd name="T18" fmla="*/ 380 w 380"/>
                  <a:gd name="T19" fmla="*/ 176 h 354"/>
                  <a:gd name="T20" fmla="*/ 376 w 380"/>
                  <a:gd name="T21" fmla="*/ 208 h 354"/>
                  <a:gd name="T22" fmla="*/ 368 w 380"/>
                  <a:gd name="T23" fmla="*/ 239 h 354"/>
                  <a:gd name="T24" fmla="*/ 354 w 380"/>
                  <a:gd name="T25" fmla="*/ 266 h 354"/>
                  <a:gd name="T26" fmla="*/ 335 w 380"/>
                  <a:gd name="T27" fmla="*/ 291 h 354"/>
                  <a:gd name="T28" fmla="*/ 312 w 380"/>
                  <a:gd name="T29" fmla="*/ 313 h 354"/>
                  <a:gd name="T30" fmla="*/ 285 w 380"/>
                  <a:gd name="T31" fmla="*/ 330 h 354"/>
                  <a:gd name="T32" fmla="*/ 256 w 380"/>
                  <a:gd name="T33" fmla="*/ 343 h 354"/>
                  <a:gd name="T34" fmla="*/ 223 w 380"/>
                  <a:gd name="T35" fmla="*/ 351 h 354"/>
                  <a:gd name="T36" fmla="*/ 190 w 380"/>
                  <a:gd name="T37" fmla="*/ 354 h 354"/>
                  <a:gd name="T38" fmla="*/ 156 w 380"/>
                  <a:gd name="T39" fmla="*/ 351 h 354"/>
                  <a:gd name="T40" fmla="*/ 123 w 380"/>
                  <a:gd name="T41" fmla="*/ 343 h 354"/>
                  <a:gd name="T42" fmla="*/ 94 w 380"/>
                  <a:gd name="T43" fmla="*/ 330 h 354"/>
                  <a:gd name="T44" fmla="*/ 68 w 380"/>
                  <a:gd name="T45" fmla="*/ 313 h 354"/>
                  <a:gd name="T46" fmla="*/ 44 w 380"/>
                  <a:gd name="T47" fmla="*/ 291 h 354"/>
                  <a:gd name="T48" fmla="*/ 26 w 380"/>
                  <a:gd name="T49" fmla="*/ 266 h 354"/>
                  <a:gd name="T50" fmla="*/ 12 w 380"/>
                  <a:gd name="T51" fmla="*/ 239 h 354"/>
                  <a:gd name="T52" fmla="*/ 3 w 380"/>
                  <a:gd name="T53" fmla="*/ 208 h 354"/>
                  <a:gd name="T54" fmla="*/ 0 w 380"/>
                  <a:gd name="T55" fmla="*/ 176 h 354"/>
                  <a:gd name="T56" fmla="*/ 3 w 380"/>
                  <a:gd name="T57" fmla="*/ 145 h 354"/>
                  <a:gd name="T58" fmla="*/ 12 w 380"/>
                  <a:gd name="T59" fmla="*/ 114 h 354"/>
                  <a:gd name="T60" fmla="*/ 26 w 380"/>
                  <a:gd name="T61" fmla="*/ 87 h 354"/>
                  <a:gd name="T62" fmla="*/ 44 w 380"/>
                  <a:gd name="T63" fmla="*/ 63 h 354"/>
                  <a:gd name="T64" fmla="*/ 68 w 380"/>
                  <a:gd name="T65" fmla="*/ 41 h 354"/>
                  <a:gd name="T66" fmla="*/ 94 w 380"/>
                  <a:gd name="T67" fmla="*/ 23 h 354"/>
                  <a:gd name="T68" fmla="*/ 123 w 380"/>
                  <a:gd name="T69" fmla="*/ 11 h 354"/>
                  <a:gd name="T70" fmla="*/ 156 w 380"/>
                  <a:gd name="T71" fmla="*/ 2 h 354"/>
                  <a:gd name="T72" fmla="*/ 190 w 380"/>
                  <a:gd name="T73" fmla="*/ 0 h 3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80" h="354">
                    <a:moveTo>
                      <a:pt x="190" y="0"/>
                    </a:moveTo>
                    <a:lnTo>
                      <a:pt x="223" y="2"/>
                    </a:lnTo>
                    <a:lnTo>
                      <a:pt x="256" y="11"/>
                    </a:lnTo>
                    <a:lnTo>
                      <a:pt x="285" y="23"/>
                    </a:lnTo>
                    <a:lnTo>
                      <a:pt x="312" y="41"/>
                    </a:lnTo>
                    <a:lnTo>
                      <a:pt x="335" y="63"/>
                    </a:lnTo>
                    <a:lnTo>
                      <a:pt x="354" y="87"/>
                    </a:lnTo>
                    <a:lnTo>
                      <a:pt x="368" y="114"/>
                    </a:lnTo>
                    <a:lnTo>
                      <a:pt x="376" y="145"/>
                    </a:lnTo>
                    <a:lnTo>
                      <a:pt x="380" y="176"/>
                    </a:lnTo>
                    <a:lnTo>
                      <a:pt x="376" y="208"/>
                    </a:lnTo>
                    <a:lnTo>
                      <a:pt x="368" y="239"/>
                    </a:lnTo>
                    <a:lnTo>
                      <a:pt x="354" y="266"/>
                    </a:lnTo>
                    <a:lnTo>
                      <a:pt x="335" y="291"/>
                    </a:lnTo>
                    <a:lnTo>
                      <a:pt x="312" y="313"/>
                    </a:lnTo>
                    <a:lnTo>
                      <a:pt x="285" y="330"/>
                    </a:lnTo>
                    <a:lnTo>
                      <a:pt x="256" y="343"/>
                    </a:lnTo>
                    <a:lnTo>
                      <a:pt x="223" y="351"/>
                    </a:lnTo>
                    <a:lnTo>
                      <a:pt x="190" y="354"/>
                    </a:lnTo>
                    <a:lnTo>
                      <a:pt x="156" y="351"/>
                    </a:lnTo>
                    <a:lnTo>
                      <a:pt x="123" y="343"/>
                    </a:lnTo>
                    <a:lnTo>
                      <a:pt x="94" y="330"/>
                    </a:lnTo>
                    <a:lnTo>
                      <a:pt x="68" y="313"/>
                    </a:lnTo>
                    <a:lnTo>
                      <a:pt x="44" y="291"/>
                    </a:lnTo>
                    <a:lnTo>
                      <a:pt x="26" y="266"/>
                    </a:lnTo>
                    <a:lnTo>
                      <a:pt x="12" y="239"/>
                    </a:lnTo>
                    <a:lnTo>
                      <a:pt x="3" y="208"/>
                    </a:lnTo>
                    <a:lnTo>
                      <a:pt x="0" y="176"/>
                    </a:lnTo>
                    <a:lnTo>
                      <a:pt x="3" y="145"/>
                    </a:lnTo>
                    <a:lnTo>
                      <a:pt x="12" y="114"/>
                    </a:lnTo>
                    <a:lnTo>
                      <a:pt x="26" y="87"/>
                    </a:lnTo>
                    <a:lnTo>
                      <a:pt x="44" y="63"/>
                    </a:lnTo>
                    <a:lnTo>
                      <a:pt x="68" y="41"/>
                    </a:lnTo>
                    <a:lnTo>
                      <a:pt x="94" y="23"/>
                    </a:lnTo>
                    <a:lnTo>
                      <a:pt x="123" y="11"/>
                    </a:lnTo>
                    <a:lnTo>
                      <a:pt x="156" y="2"/>
                    </a:lnTo>
                    <a:lnTo>
                      <a:pt x="19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60"/>
              <p:cNvSpPr>
                <a:spLocks/>
              </p:cNvSpPr>
              <p:nvPr/>
            </p:nvSpPr>
            <p:spPr bwMode="auto">
              <a:xfrm>
                <a:off x="5807075" y="4348163"/>
                <a:ext cx="179387" cy="104775"/>
              </a:xfrm>
              <a:custGeom>
                <a:avLst/>
                <a:gdLst>
                  <a:gd name="T0" fmla="*/ 747 w 1356"/>
                  <a:gd name="T1" fmla="*/ 2 h 719"/>
                  <a:gd name="T2" fmla="*/ 879 w 1356"/>
                  <a:gd name="T3" fmla="*/ 21 h 719"/>
                  <a:gd name="T4" fmla="*/ 1001 w 1356"/>
                  <a:gd name="T5" fmla="*/ 55 h 719"/>
                  <a:gd name="T6" fmla="*/ 1109 w 1356"/>
                  <a:gd name="T7" fmla="*/ 105 h 719"/>
                  <a:gd name="T8" fmla="*/ 1202 w 1356"/>
                  <a:gd name="T9" fmla="*/ 167 h 719"/>
                  <a:gd name="T10" fmla="*/ 1274 w 1356"/>
                  <a:gd name="T11" fmla="*/ 240 h 719"/>
                  <a:gd name="T12" fmla="*/ 1325 w 1356"/>
                  <a:gd name="T13" fmla="*/ 323 h 719"/>
                  <a:gd name="T14" fmla="*/ 1353 w 1356"/>
                  <a:gd name="T15" fmla="*/ 412 h 719"/>
                  <a:gd name="T16" fmla="*/ 1353 w 1356"/>
                  <a:gd name="T17" fmla="*/ 507 h 719"/>
                  <a:gd name="T18" fmla="*/ 1324 w 1356"/>
                  <a:gd name="T19" fmla="*/ 597 h 719"/>
                  <a:gd name="T20" fmla="*/ 1271 w 1356"/>
                  <a:gd name="T21" fmla="*/ 682 h 719"/>
                  <a:gd name="T22" fmla="*/ 1216 w 1356"/>
                  <a:gd name="T23" fmla="*/ 669 h 719"/>
                  <a:gd name="T24" fmla="*/ 1162 w 1356"/>
                  <a:gd name="T25" fmla="*/ 577 h 719"/>
                  <a:gd name="T26" fmla="*/ 1090 w 1356"/>
                  <a:gd name="T27" fmla="*/ 496 h 719"/>
                  <a:gd name="T28" fmla="*/ 1004 w 1356"/>
                  <a:gd name="T29" fmla="*/ 429 h 719"/>
                  <a:gd name="T30" fmla="*/ 948 w 1356"/>
                  <a:gd name="T31" fmla="*/ 361 h 719"/>
                  <a:gd name="T32" fmla="*/ 914 w 1356"/>
                  <a:gd name="T33" fmla="*/ 288 h 719"/>
                  <a:gd name="T34" fmla="*/ 861 w 1356"/>
                  <a:gd name="T35" fmla="*/ 227 h 719"/>
                  <a:gd name="T36" fmla="*/ 791 w 1356"/>
                  <a:gd name="T37" fmla="*/ 182 h 719"/>
                  <a:gd name="T38" fmla="*/ 709 w 1356"/>
                  <a:gd name="T39" fmla="*/ 159 h 719"/>
                  <a:gd name="T40" fmla="*/ 623 w 1356"/>
                  <a:gd name="T41" fmla="*/ 159 h 719"/>
                  <a:gd name="T42" fmla="*/ 545 w 1356"/>
                  <a:gd name="T43" fmla="*/ 179 h 719"/>
                  <a:gd name="T44" fmla="*/ 479 w 1356"/>
                  <a:gd name="T45" fmla="*/ 219 h 719"/>
                  <a:gd name="T46" fmla="*/ 426 w 1356"/>
                  <a:gd name="T47" fmla="*/ 274 h 719"/>
                  <a:gd name="T48" fmla="*/ 389 w 1356"/>
                  <a:gd name="T49" fmla="*/ 340 h 719"/>
                  <a:gd name="T50" fmla="*/ 372 w 1356"/>
                  <a:gd name="T51" fmla="*/ 416 h 719"/>
                  <a:gd name="T52" fmla="*/ 278 w 1356"/>
                  <a:gd name="T53" fmla="*/ 483 h 719"/>
                  <a:gd name="T54" fmla="*/ 199 w 1356"/>
                  <a:gd name="T55" fmla="*/ 567 h 719"/>
                  <a:gd name="T56" fmla="*/ 139 w 1356"/>
                  <a:gd name="T57" fmla="*/ 664 h 719"/>
                  <a:gd name="T58" fmla="*/ 84 w 1356"/>
                  <a:gd name="T59" fmla="*/ 679 h 719"/>
                  <a:gd name="T60" fmla="*/ 31 w 1356"/>
                  <a:gd name="T61" fmla="*/ 596 h 719"/>
                  <a:gd name="T62" fmla="*/ 3 w 1356"/>
                  <a:gd name="T63" fmla="*/ 506 h 719"/>
                  <a:gd name="T64" fmla="*/ 3 w 1356"/>
                  <a:gd name="T65" fmla="*/ 412 h 719"/>
                  <a:gd name="T66" fmla="*/ 31 w 1356"/>
                  <a:gd name="T67" fmla="*/ 323 h 719"/>
                  <a:gd name="T68" fmla="*/ 82 w 1356"/>
                  <a:gd name="T69" fmla="*/ 240 h 719"/>
                  <a:gd name="T70" fmla="*/ 155 w 1356"/>
                  <a:gd name="T71" fmla="*/ 167 h 719"/>
                  <a:gd name="T72" fmla="*/ 247 w 1356"/>
                  <a:gd name="T73" fmla="*/ 105 h 719"/>
                  <a:gd name="T74" fmla="*/ 355 w 1356"/>
                  <a:gd name="T75" fmla="*/ 55 h 719"/>
                  <a:gd name="T76" fmla="*/ 477 w 1356"/>
                  <a:gd name="T77" fmla="*/ 21 h 719"/>
                  <a:gd name="T78" fmla="*/ 609 w 1356"/>
                  <a:gd name="T79" fmla="*/ 2 h 7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356" h="719">
                    <a:moveTo>
                      <a:pt x="679" y="0"/>
                    </a:moveTo>
                    <a:lnTo>
                      <a:pt x="747" y="2"/>
                    </a:lnTo>
                    <a:lnTo>
                      <a:pt x="814" y="9"/>
                    </a:lnTo>
                    <a:lnTo>
                      <a:pt x="879" y="21"/>
                    </a:lnTo>
                    <a:lnTo>
                      <a:pt x="942" y="36"/>
                    </a:lnTo>
                    <a:lnTo>
                      <a:pt x="1001" y="55"/>
                    </a:lnTo>
                    <a:lnTo>
                      <a:pt x="1057" y="79"/>
                    </a:lnTo>
                    <a:lnTo>
                      <a:pt x="1109" y="105"/>
                    </a:lnTo>
                    <a:lnTo>
                      <a:pt x="1157" y="135"/>
                    </a:lnTo>
                    <a:lnTo>
                      <a:pt x="1202" y="167"/>
                    </a:lnTo>
                    <a:lnTo>
                      <a:pt x="1241" y="203"/>
                    </a:lnTo>
                    <a:lnTo>
                      <a:pt x="1274" y="240"/>
                    </a:lnTo>
                    <a:lnTo>
                      <a:pt x="1303" y="280"/>
                    </a:lnTo>
                    <a:lnTo>
                      <a:pt x="1325" y="323"/>
                    </a:lnTo>
                    <a:lnTo>
                      <a:pt x="1343" y="366"/>
                    </a:lnTo>
                    <a:lnTo>
                      <a:pt x="1353" y="412"/>
                    </a:lnTo>
                    <a:lnTo>
                      <a:pt x="1356" y="459"/>
                    </a:lnTo>
                    <a:lnTo>
                      <a:pt x="1353" y="507"/>
                    </a:lnTo>
                    <a:lnTo>
                      <a:pt x="1342" y="552"/>
                    </a:lnTo>
                    <a:lnTo>
                      <a:pt x="1324" y="597"/>
                    </a:lnTo>
                    <a:lnTo>
                      <a:pt x="1300" y="641"/>
                    </a:lnTo>
                    <a:lnTo>
                      <a:pt x="1271" y="682"/>
                    </a:lnTo>
                    <a:lnTo>
                      <a:pt x="1236" y="719"/>
                    </a:lnTo>
                    <a:lnTo>
                      <a:pt x="1216" y="669"/>
                    </a:lnTo>
                    <a:lnTo>
                      <a:pt x="1191" y="622"/>
                    </a:lnTo>
                    <a:lnTo>
                      <a:pt x="1162" y="577"/>
                    </a:lnTo>
                    <a:lnTo>
                      <a:pt x="1128" y="535"/>
                    </a:lnTo>
                    <a:lnTo>
                      <a:pt x="1090" y="496"/>
                    </a:lnTo>
                    <a:lnTo>
                      <a:pt x="1049" y="461"/>
                    </a:lnTo>
                    <a:lnTo>
                      <a:pt x="1004" y="429"/>
                    </a:lnTo>
                    <a:lnTo>
                      <a:pt x="955" y="402"/>
                    </a:lnTo>
                    <a:lnTo>
                      <a:pt x="948" y="361"/>
                    </a:lnTo>
                    <a:lnTo>
                      <a:pt x="934" y="324"/>
                    </a:lnTo>
                    <a:lnTo>
                      <a:pt x="914" y="288"/>
                    </a:lnTo>
                    <a:lnTo>
                      <a:pt x="890" y="256"/>
                    </a:lnTo>
                    <a:lnTo>
                      <a:pt x="861" y="227"/>
                    </a:lnTo>
                    <a:lnTo>
                      <a:pt x="827" y="203"/>
                    </a:lnTo>
                    <a:lnTo>
                      <a:pt x="791" y="182"/>
                    </a:lnTo>
                    <a:lnTo>
                      <a:pt x="751" y="168"/>
                    </a:lnTo>
                    <a:lnTo>
                      <a:pt x="709" y="159"/>
                    </a:lnTo>
                    <a:lnTo>
                      <a:pt x="664" y="156"/>
                    </a:lnTo>
                    <a:lnTo>
                      <a:pt x="623" y="159"/>
                    </a:lnTo>
                    <a:lnTo>
                      <a:pt x="583" y="167"/>
                    </a:lnTo>
                    <a:lnTo>
                      <a:pt x="545" y="179"/>
                    </a:lnTo>
                    <a:lnTo>
                      <a:pt x="510" y="198"/>
                    </a:lnTo>
                    <a:lnTo>
                      <a:pt x="479" y="219"/>
                    </a:lnTo>
                    <a:lnTo>
                      <a:pt x="450" y="244"/>
                    </a:lnTo>
                    <a:lnTo>
                      <a:pt x="426" y="274"/>
                    </a:lnTo>
                    <a:lnTo>
                      <a:pt x="405" y="305"/>
                    </a:lnTo>
                    <a:lnTo>
                      <a:pt x="389" y="340"/>
                    </a:lnTo>
                    <a:lnTo>
                      <a:pt x="378" y="378"/>
                    </a:lnTo>
                    <a:lnTo>
                      <a:pt x="372" y="416"/>
                    </a:lnTo>
                    <a:lnTo>
                      <a:pt x="324" y="448"/>
                    </a:lnTo>
                    <a:lnTo>
                      <a:pt x="278" y="483"/>
                    </a:lnTo>
                    <a:lnTo>
                      <a:pt x="236" y="523"/>
                    </a:lnTo>
                    <a:lnTo>
                      <a:pt x="199" y="567"/>
                    </a:lnTo>
                    <a:lnTo>
                      <a:pt x="166" y="614"/>
                    </a:lnTo>
                    <a:lnTo>
                      <a:pt x="139" y="664"/>
                    </a:lnTo>
                    <a:lnTo>
                      <a:pt x="117" y="717"/>
                    </a:lnTo>
                    <a:lnTo>
                      <a:pt x="84" y="679"/>
                    </a:lnTo>
                    <a:lnTo>
                      <a:pt x="54" y="639"/>
                    </a:lnTo>
                    <a:lnTo>
                      <a:pt x="31" y="596"/>
                    </a:lnTo>
                    <a:lnTo>
                      <a:pt x="14" y="552"/>
                    </a:lnTo>
                    <a:lnTo>
                      <a:pt x="3" y="506"/>
                    </a:lnTo>
                    <a:lnTo>
                      <a:pt x="0" y="459"/>
                    </a:lnTo>
                    <a:lnTo>
                      <a:pt x="3" y="412"/>
                    </a:lnTo>
                    <a:lnTo>
                      <a:pt x="14" y="366"/>
                    </a:lnTo>
                    <a:lnTo>
                      <a:pt x="31" y="323"/>
                    </a:lnTo>
                    <a:lnTo>
                      <a:pt x="53" y="280"/>
                    </a:lnTo>
                    <a:lnTo>
                      <a:pt x="82" y="240"/>
                    </a:lnTo>
                    <a:lnTo>
                      <a:pt x="116" y="203"/>
                    </a:lnTo>
                    <a:lnTo>
                      <a:pt x="155" y="167"/>
                    </a:lnTo>
                    <a:lnTo>
                      <a:pt x="199" y="135"/>
                    </a:lnTo>
                    <a:lnTo>
                      <a:pt x="247" y="105"/>
                    </a:lnTo>
                    <a:lnTo>
                      <a:pt x="299" y="79"/>
                    </a:lnTo>
                    <a:lnTo>
                      <a:pt x="355" y="55"/>
                    </a:lnTo>
                    <a:lnTo>
                      <a:pt x="415" y="36"/>
                    </a:lnTo>
                    <a:lnTo>
                      <a:pt x="477" y="21"/>
                    </a:lnTo>
                    <a:lnTo>
                      <a:pt x="542" y="9"/>
                    </a:lnTo>
                    <a:lnTo>
                      <a:pt x="609" y="2"/>
                    </a:lnTo>
                    <a:lnTo>
                      <a:pt x="67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61"/>
              <p:cNvSpPr>
                <a:spLocks/>
              </p:cNvSpPr>
              <p:nvPr/>
            </p:nvSpPr>
            <p:spPr bwMode="auto">
              <a:xfrm>
                <a:off x="5868988" y="4448175"/>
                <a:ext cx="55562" cy="33337"/>
              </a:xfrm>
              <a:custGeom>
                <a:avLst/>
                <a:gdLst>
                  <a:gd name="T0" fmla="*/ 207 w 415"/>
                  <a:gd name="T1" fmla="*/ 0 h 226"/>
                  <a:gd name="T2" fmla="*/ 241 w 415"/>
                  <a:gd name="T3" fmla="*/ 3 h 226"/>
                  <a:gd name="T4" fmla="*/ 272 w 415"/>
                  <a:gd name="T5" fmla="*/ 10 h 226"/>
                  <a:gd name="T6" fmla="*/ 303 w 415"/>
                  <a:gd name="T7" fmla="*/ 21 h 226"/>
                  <a:gd name="T8" fmla="*/ 330 w 415"/>
                  <a:gd name="T9" fmla="*/ 37 h 226"/>
                  <a:gd name="T10" fmla="*/ 354 w 415"/>
                  <a:gd name="T11" fmla="*/ 57 h 226"/>
                  <a:gd name="T12" fmla="*/ 375 w 415"/>
                  <a:gd name="T13" fmla="*/ 80 h 226"/>
                  <a:gd name="T14" fmla="*/ 392 w 415"/>
                  <a:gd name="T15" fmla="*/ 105 h 226"/>
                  <a:gd name="T16" fmla="*/ 405 w 415"/>
                  <a:gd name="T17" fmla="*/ 133 h 226"/>
                  <a:gd name="T18" fmla="*/ 413 w 415"/>
                  <a:gd name="T19" fmla="*/ 162 h 226"/>
                  <a:gd name="T20" fmla="*/ 415 w 415"/>
                  <a:gd name="T21" fmla="*/ 194 h 226"/>
                  <a:gd name="T22" fmla="*/ 415 w 415"/>
                  <a:gd name="T23" fmla="*/ 198 h 226"/>
                  <a:gd name="T24" fmla="*/ 415 w 415"/>
                  <a:gd name="T25" fmla="*/ 201 h 226"/>
                  <a:gd name="T26" fmla="*/ 415 w 415"/>
                  <a:gd name="T27" fmla="*/ 205 h 226"/>
                  <a:gd name="T28" fmla="*/ 348 w 415"/>
                  <a:gd name="T29" fmla="*/ 216 h 226"/>
                  <a:gd name="T30" fmla="*/ 280 w 415"/>
                  <a:gd name="T31" fmla="*/ 224 h 226"/>
                  <a:gd name="T32" fmla="*/ 210 w 415"/>
                  <a:gd name="T33" fmla="*/ 226 h 226"/>
                  <a:gd name="T34" fmla="*/ 137 w 415"/>
                  <a:gd name="T35" fmla="*/ 224 h 226"/>
                  <a:gd name="T36" fmla="*/ 67 w 415"/>
                  <a:gd name="T37" fmla="*/ 216 h 226"/>
                  <a:gd name="T38" fmla="*/ 0 w 415"/>
                  <a:gd name="T39" fmla="*/ 204 h 226"/>
                  <a:gd name="T40" fmla="*/ 0 w 415"/>
                  <a:gd name="T41" fmla="*/ 199 h 226"/>
                  <a:gd name="T42" fmla="*/ 0 w 415"/>
                  <a:gd name="T43" fmla="*/ 194 h 226"/>
                  <a:gd name="T44" fmla="*/ 3 w 415"/>
                  <a:gd name="T45" fmla="*/ 159 h 226"/>
                  <a:gd name="T46" fmla="*/ 12 w 415"/>
                  <a:gd name="T47" fmla="*/ 127 h 226"/>
                  <a:gd name="T48" fmla="*/ 27 w 415"/>
                  <a:gd name="T49" fmla="*/ 97 h 226"/>
                  <a:gd name="T50" fmla="*/ 48 w 415"/>
                  <a:gd name="T51" fmla="*/ 70 h 226"/>
                  <a:gd name="T52" fmla="*/ 73 w 415"/>
                  <a:gd name="T53" fmla="*/ 46 h 226"/>
                  <a:gd name="T54" fmla="*/ 101 w 415"/>
                  <a:gd name="T55" fmla="*/ 27 h 226"/>
                  <a:gd name="T56" fmla="*/ 134 w 415"/>
                  <a:gd name="T57" fmla="*/ 13 h 226"/>
                  <a:gd name="T58" fmla="*/ 139 w 415"/>
                  <a:gd name="T59" fmla="*/ 14 h 226"/>
                  <a:gd name="T60" fmla="*/ 144 w 415"/>
                  <a:gd name="T61" fmla="*/ 15 h 226"/>
                  <a:gd name="T62" fmla="*/ 148 w 415"/>
                  <a:gd name="T63" fmla="*/ 15 h 226"/>
                  <a:gd name="T64" fmla="*/ 150 w 415"/>
                  <a:gd name="T65" fmla="*/ 16 h 226"/>
                  <a:gd name="T66" fmla="*/ 150 w 415"/>
                  <a:gd name="T67" fmla="*/ 15 h 226"/>
                  <a:gd name="T68" fmla="*/ 149 w 415"/>
                  <a:gd name="T69" fmla="*/ 15 h 226"/>
                  <a:gd name="T70" fmla="*/ 147 w 415"/>
                  <a:gd name="T71" fmla="*/ 14 h 226"/>
                  <a:gd name="T72" fmla="*/ 142 w 415"/>
                  <a:gd name="T73" fmla="*/ 13 h 226"/>
                  <a:gd name="T74" fmla="*/ 137 w 415"/>
                  <a:gd name="T75" fmla="*/ 11 h 226"/>
                  <a:gd name="T76" fmla="*/ 160 w 415"/>
                  <a:gd name="T77" fmla="*/ 5 h 226"/>
                  <a:gd name="T78" fmla="*/ 183 w 415"/>
                  <a:gd name="T79" fmla="*/ 1 h 226"/>
                  <a:gd name="T80" fmla="*/ 207 w 415"/>
                  <a:gd name="T81" fmla="*/ 0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15" h="226">
                    <a:moveTo>
                      <a:pt x="207" y="0"/>
                    </a:moveTo>
                    <a:lnTo>
                      <a:pt x="241" y="3"/>
                    </a:lnTo>
                    <a:lnTo>
                      <a:pt x="272" y="10"/>
                    </a:lnTo>
                    <a:lnTo>
                      <a:pt x="303" y="21"/>
                    </a:lnTo>
                    <a:lnTo>
                      <a:pt x="330" y="37"/>
                    </a:lnTo>
                    <a:lnTo>
                      <a:pt x="354" y="57"/>
                    </a:lnTo>
                    <a:lnTo>
                      <a:pt x="375" y="80"/>
                    </a:lnTo>
                    <a:lnTo>
                      <a:pt x="392" y="105"/>
                    </a:lnTo>
                    <a:lnTo>
                      <a:pt x="405" y="133"/>
                    </a:lnTo>
                    <a:lnTo>
                      <a:pt x="413" y="162"/>
                    </a:lnTo>
                    <a:lnTo>
                      <a:pt x="415" y="194"/>
                    </a:lnTo>
                    <a:lnTo>
                      <a:pt x="415" y="198"/>
                    </a:lnTo>
                    <a:lnTo>
                      <a:pt x="415" y="201"/>
                    </a:lnTo>
                    <a:lnTo>
                      <a:pt x="415" y="205"/>
                    </a:lnTo>
                    <a:lnTo>
                      <a:pt x="348" y="216"/>
                    </a:lnTo>
                    <a:lnTo>
                      <a:pt x="280" y="224"/>
                    </a:lnTo>
                    <a:lnTo>
                      <a:pt x="210" y="226"/>
                    </a:lnTo>
                    <a:lnTo>
                      <a:pt x="137" y="224"/>
                    </a:lnTo>
                    <a:lnTo>
                      <a:pt x="67" y="216"/>
                    </a:lnTo>
                    <a:lnTo>
                      <a:pt x="0" y="204"/>
                    </a:lnTo>
                    <a:lnTo>
                      <a:pt x="0" y="199"/>
                    </a:lnTo>
                    <a:lnTo>
                      <a:pt x="0" y="194"/>
                    </a:lnTo>
                    <a:lnTo>
                      <a:pt x="3" y="159"/>
                    </a:lnTo>
                    <a:lnTo>
                      <a:pt x="12" y="127"/>
                    </a:lnTo>
                    <a:lnTo>
                      <a:pt x="27" y="97"/>
                    </a:lnTo>
                    <a:lnTo>
                      <a:pt x="48" y="70"/>
                    </a:lnTo>
                    <a:lnTo>
                      <a:pt x="73" y="46"/>
                    </a:lnTo>
                    <a:lnTo>
                      <a:pt x="101" y="27"/>
                    </a:lnTo>
                    <a:lnTo>
                      <a:pt x="134" y="13"/>
                    </a:lnTo>
                    <a:lnTo>
                      <a:pt x="139" y="14"/>
                    </a:lnTo>
                    <a:lnTo>
                      <a:pt x="144" y="15"/>
                    </a:lnTo>
                    <a:lnTo>
                      <a:pt x="148" y="15"/>
                    </a:lnTo>
                    <a:lnTo>
                      <a:pt x="150" y="16"/>
                    </a:lnTo>
                    <a:lnTo>
                      <a:pt x="150" y="15"/>
                    </a:lnTo>
                    <a:lnTo>
                      <a:pt x="149" y="15"/>
                    </a:lnTo>
                    <a:lnTo>
                      <a:pt x="147" y="14"/>
                    </a:lnTo>
                    <a:lnTo>
                      <a:pt x="142" y="13"/>
                    </a:lnTo>
                    <a:lnTo>
                      <a:pt x="137" y="11"/>
                    </a:lnTo>
                    <a:lnTo>
                      <a:pt x="160" y="5"/>
                    </a:lnTo>
                    <a:lnTo>
                      <a:pt x="183" y="1"/>
                    </a:lnTo>
                    <a:lnTo>
                      <a:pt x="20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62"/>
              <p:cNvSpPr>
                <a:spLocks/>
              </p:cNvSpPr>
              <p:nvPr/>
            </p:nvSpPr>
            <p:spPr bwMode="auto">
              <a:xfrm>
                <a:off x="5864225" y="4383088"/>
                <a:ext cx="61912" cy="20637"/>
              </a:xfrm>
              <a:custGeom>
                <a:avLst/>
                <a:gdLst>
                  <a:gd name="T0" fmla="*/ 235 w 465"/>
                  <a:gd name="T1" fmla="*/ 0 h 148"/>
                  <a:gd name="T2" fmla="*/ 272 w 465"/>
                  <a:gd name="T3" fmla="*/ 2 h 148"/>
                  <a:gd name="T4" fmla="*/ 309 w 465"/>
                  <a:gd name="T5" fmla="*/ 10 h 148"/>
                  <a:gd name="T6" fmla="*/ 342 w 465"/>
                  <a:gd name="T7" fmla="*/ 23 h 148"/>
                  <a:gd name="T8" fmla="*/ 374 w 465"/>
                  <a:gd name="T9" fmla="*/ 39 h 148"/>
                  <a:gd name="T10" fmla="*/ 402 w 465"/>
                  <a:gd name="T11" fmla="*/ 60 h 148"/>
                  <a:gd name="T12" fmla="*/ 427 w 465"/>
                  <a:gd name="T13" fmla="*/ 84 h 148"/>
                  <a:gd name="T14" fmla="*/ 448 w 465"/>
                  <a:gd name="T15" fmla="*/ 111 h 148"/>
                  <a:gd name="T16" fmla="*/ 465 w 465"/>
                  <a:gd name="T17" fmla="*/ 141 h 148"/>
                  <a:gd name="T18" fmla="*/ 412 w 465"/>
                  <a:gd name="T19" fmla="*/ 122 h 148"/>
                  <a:gd name="T20" fmla="*/ 357 w 465"/>
                  <a:gd name="T21" fmla="*/ 109 h 148"/>
                  <a:gd name="T22" fmla="*/ 299 w 465"/>
                  <a:gd name="T23" fmla="*/ 101 h 148"/>
                  <a:gd name="T24" fmla="*/ 240 w 465"/>
                  <a:gd name="T25" fmla="*/ 98 h 148"/>
                  <a:gd name="T26" fmla="*/ 177 w 465"/>
                  <a:gd name="T27" fmla="*/ 102 h 148"/>
                  <a:gd name="T28" fmla="*/ 116 w 465"/>
                  <a:gd name="T29" fmla="*/ 111 h 148"/>
                  <a:gd name="T30" fmla="*/ 57 w 465"/>
                  <a:gd name="T31" fmla="*/ 126 h 148"/>
                  <a:gd name="T32" fmla="*/ 0 w 465"/>
                  <a:gd name="T33" fmla="*/ 148 h 148"/>
                  <a:gd name="T34" fmla="*/ 17 w 465"/>
                  <a:gd name="T35" fmla="*/ 116 h 148"/>
                  <a:gd name="T36" fmla="*/ 37 w 465"/>
                  <a:gd name="T37" fmla="*/ 88 h 148"/>
                  <a:gd name="T38" fmla="*/ 63 w 465"/>
                  <a:gd name="T39" fmla="*/ 62 h 148"/>
                  <a:gd name="T40" fmla="*/ 92 w 465"/>
                  <a:gd name="T41" fmla="*/ 41 h 148"/>
                  <a:gd name="T42" fmla="*/ 124 w 465"/>
                  <a:gd name="T43" fmla="*/ 24 h 148"/>
                  <a:gd name="T44" fmla="*/ 159 w 465"/>
                  <a:gd name="T45" fmla="*/ 10 h 148"/>
                  <a:gd name="T46" fmla="*/ 196 w 465"/>
                  <a:gd name="T47" fmla="*/ 2 h 148"/>
                  <a:gd name="T48" fmla="*/ 235 w 465"/>
                  <a:gd name="T49" fmla="*/ 0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65" h="148">
                    <a:moveTo>
                      <a:pt x="235" y="0"/>
                    </a:moveTo>
                    <a:lnTo>
                      <a:pt x="272" y="2"/>
                    </a:lnTo>
                    <a:lnTo>
                      <a:pt x="309" y="10"/>
                    </a:lnTo>
                    <a:lnTo>
                      <a:pt x="342" y="23"/>
                    </a:lnTo>
                    <a:lnTo>
                      <a:pt x="374" y="39"/>
                    </a:lnTo>
                    <a:lnTo>
                      <a:pt x="402" y="60"/>
                    </a:lnTo>
                    <a:lnTo>
                      <a:pt x="427" y="84"/>
                    </a:lnTo>
                    <a:lnTo>
                      <a:pt x="448" y="111"/>
                    </a:lnTo>
                    <a:lnTo>
                      <a:pt x="465" y="141"/>
                    </a:lnTo>
                    <a:lnTo>
                      <a:pt x="412" y="122"/>
                    </a:lnTo>
                    <a:lnTo>
                      <a:pt x="357" y="109"/>
                    </a:lnTo>
                    <a:lnTo>
                      <a:pt x="299" y="101"/>
                    </a:lnTo>
                    <a:lnTo>
                      <a:pt x="240" y="98"/>
                    </a:lnTo>
                    <a:lnTo>
                      <a:pt x="177" y="102"/>
                    </a:lnTo>
                    <a:lnTo>
                      <a:pt x="116" y="111"/>
                    </a:lnTo>
                    <a:lnTo>
                      <a:pt x="57" y="126"/>
                    </a:lnTo>
                    <a:lnTo>
                      <a:pt x="0" y="148"/>
                    </a:lnTo>
                    <a:lnTo>
                      <a:pt x="17" y="116"/>
                    </a:lnTo>
                    <a:lnTo>
                      <a:pt x="37" y="88"/>
                    </a:lnTo>
                    <a:lnTo>
                      <a:pt x="63" y="62"/>
                    </a:lnTo>
                    <a:lnTo>
                      <a:pt x="92" y="41"/>
                    </a:lnTo>
                    <a:lnTo>
                      <a:pt x="124" y="24"/>
                    </a:lnTo>
                    <a:lnTo>
                      <a:pt x="159" y="10"/>
                    </a:lnTo>
                    <a:lnTo>
                      <a:pt x="196" y="2"/>
                    </a:lnTo>
                    <a:lnTo>
                      <a:pt x="23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63"/>
              <p:cNvSpPr>
                <a:spLocks noEditPoints="1"/>
              </p:cNvSpPr>
              <p:nvPr/>
            </p:nvSpPr>
            <p:spPr bwMode="auto">
              <a:xfrm>
                <a:off x="5827713" y="4405313"/>
                <a:ext cx="138112" cy="141287"/>
              </a:xfrm>
              <a:custGeom>
                <a:avLst/>
                <a:gdLst>
                  <a:gd name="T0" fmla="*/ 483 w 1047"/>
                  <a:gd name="T1" fmla="*/ 240 h 981"/>
                  <a:gd name="T2" fmla="*/ 409 w 1047"/>
                  <a:gd name="T3" fmla="*/ 260 h 981"/>
                  <a:gd name="T4" fmla="*/ 346 w 1047"/>
                  <a:gd name="T5" fmla="*/ 299 h 981"/>
                  <a:gd name="T6" fmla="*/ 297 w 1047"/>
                  <a:gd name="T7" fmla="*/ 353 h 981"/>
                  <a:gd name="T8" fmla="*/ 264 w 1047"/>
                  <a:gd name="T9" fmla="*/ 418 h 981"/>
                  <a:gd name="T10" fmla="*/ 253 w 1047"/>
                  <a:gd name="T11" fmla="*/ 490 h 981"/>
                  <a:gd name="T12" fmla="*/ 264 w 1047"/>
                  <a:gd name="T13" fmla="*/ 563 h 981"/>
                  <a:gd name="T14" fmla="*/ 297 w 1047"/>
                  <a:gd name="T15" fmla="*/ 628 h 981"/>
                  <a:gd name="T16" fmla="*/ 345 w 1047"/>
                  <a:gd name="T17" fmla="*/ 682 h 981"/>
                  <a:gd name="T18" fmla="*/ 409 w 1047"/>
                  <a:gd name="T19" fmla="*/ 721 h 981"/>
                  <a:gd name="T20" fmla="*/ 483 w 1047"/>
                  <a:gd name="T21" fmla="*/ 741 h 981"/>
                  <a:gd name="T22" fmla="*/ 564 w 1047"/>
                  <a:gd name="T23" fmla="*/ 741 h 981"/>
                  <a:gd name="T24" fmla="*/ 637 w 1047"/>
                  <a:gd name="T25" fmla="*/ 721 h 981"/>
                  <a:gd name="T26" fmla="*/ 701 w 1047"/>
                  <a:gd name="T27" fmla="*/ 682 h 981"/>
                  <a:gd name="T28" fmla="*/ 751 w 1047"/>
                  <a:gd name="T29" fmla="*/ 628 h 981"/>
                  <a:gd name="T30" fmla="*/ 783 w 1047"/>
                  <a:gd name="T31" fmla="*/ 563 h 981"/>
                  <a:gd name="T32" fmla="*/ 795 w 1047"/>
                  <a:gd name="T33" fmla="*/ 490 h 981"/>
                  <a:gd name="T34" fmla="*/ 783 w 1047"/>
                  <a:gd name="T35" fmla="*/ 418 h 981"/>
                  <a:gd name="T36" fmla="*/ 751 w 1047"/>
                  <a:gd name="T37" fmla="*/ 353 h 981"/>
                  <a:gd name="T38" fmla="*/ 701 w 1047"/>
                  <a:gd name="T39" fmla="*/ 299 h 981"/>
                  <a:gd name="T40" fmla="*/ 637 w 1047"/>
                  <a:gd name="T41" fmla="*/ 260 h 981"/>
                  <a:gd name="T42" fmla="*/ 564 w 1047"/>
                  <a:gd name="T43" fmla="*/ 240 h 981"/>
                  <a:gd name="T44" fmla="*/ 523 w 1047"/>
                  <a:gd name="T45" fmla="*/ 0 h 981"/>
                  <a:gd name="T46" fmla="*/ 635 w 1047"/>
                  <a:gd name="T47" fmla="*/ 11 h 981"/>
                  <a:gd name="T48" fmla="*/ 739 w 1047"/>
                  <a:gd name="T49" fmla="*/ 44 h 981"/>
                  <a:gd name="T50" fmla="*/ 833 w 1047"/>
                  <a:gd name="T51" fmla="*/ 94 h 981"/>
                  <a:gd name="T52" fmla="*/ 912 w 1047"/>
                  <a:gd name="T53" fmla="*/ 161 h 981"/>
                  <a:gd name="T54" fmla="*/ 976 w 1047"/>
                  <a:gd name="T55" fmla="*/ 243 h 981"/>
                  <a:gd name="T56" fmla="*/ 1020 w 1047"/>
                  <a:gd name="T57" fmla="*/ 335 h 981"/>
                  <a:gd name="T58" fmla="*/ 1044 w 1047"/>
                  <a:gd name="T59" fmla="*/ 437 h 981"/>
                  <a:gd name="T60" fmla="*/ 1044 w 1047"/>
                  <a:gd name="T61" fmla="*/ 544 h 981"/>
                  <a:gd name="T62" fmla="*/ 1020 w 1047"/>
                  <a:gd name="T63" fmla="*/ 645 h 981"/>
                  <a:gd name="T64" fmla="*/ 976 w 1047"/>
                  <a:gd name="T65" fmla="*/ 738 h 981"/>
                  <a:gd name="T66" fmla="*/ 912 w 1047"/>
                  <a:gd name="T67" fmla="*/ 819 h 981"/>
                  <a:gd name="T68" fmla="*/ 833 w 1047"/>
                  <a:gd name="T69" fmla="*/ 886 h 981"/>
                  <a:gd name="T70" fmla="*/ 739 w 1047"/>
                  <a:gd name="T71" fmla="*/ 937 h 981"/>
                  <a:gd name="T72" fmla="*/ 635 w 1047"/>
                  <a:gd name="T73" fmla="*/ 970 h 981"/>
                  <a:gd name="T74" fmla="*/ 523 w 1047"/>
                  <a:gd name="T75" fmla="*/ 981 h 981"/>
                  <a:gd name="T76" fmla="*/ 412 w 1047"/>
                  <a:gd name="T77" fmla="*/ 970 h 981"/>
                  <a:gd name="T78" fmla="*/ 307 w 1047"/>
                  <a:gd name="T79" fmla="*/ 937 h 981"/>
                  <a:gd name="T80" fmla="*/ 214 w 1047"/>
                  <a:gd name="T81" fmla="*/ 886 h 981"/>
                  <a:gd name="T82" fmla="*/ 135 w 1047"/>
                  <a:gd name="T83" fmla="*/ 819 h 981"/>
                  <a:gd name="T84" fmla="*/ 72 w 1047"/>
                  <a:gd name="T85" fmla="*/ 738 h 981"/>
                  <a:gd name="T86" fmla="*/ 26 w 1047"/>
                  <a:gd name="T87" fmla="*/ 645 h 981"/>
                  <a:gd name="T88" fmla="*/ 2 w 1047"/>
                  <a:gd name="T89" fmla="*/ 544 h 981"/>
                  <a:gd name="T90" fmla="*/ 2 w 1047"/>
                  <a:gd name="T91" fmla="*/ 437 h 981"/>
                  <a:gd name="T92" fmla="*/ 26 w 1047"/>
                  <a:gd name="T93" fmla="*/ 335 h 981"/>
                  <a:gd name="T94" fmla="*/ 72 w 1047"/>
                  <a:gd name="T95" fmla="*/ 243 h 981"/>
                  <a:gd name="T96" fmla="*/ 135 w 1047"/>
                  <a:gd name="T97" fmla="*/ 161 h 981"/>
                  <a:gd name="T98" fmla="*/ 214 w 1047"/>
                  <a:gd name="T99" fmla="*/ 94 h 981"/>
                  <a:gd name="T100" fmla="*/ 307 w 1047"/>
                  <a:gd name="T101" fmla="*/ 44 h 981"/>
                  <a:gd name="T102" fmla="*/ 412 w 1047"/>
                  <a:gd name="T103" fmla="*/ 11 h 981"/>
                  <a:gd name="T104" fmla="*/ 523 w 1047"/>
                  <a:gd name="T105" fmla="*/ 0 h 9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47" h="981">
                    <a:moveTo>
                      <a:pt x="523" y="237"/>
                    </a:moveTo>
                    <a:lnTo>
                      <a:pt x="483" y="240"/>
                    </a:lnTo>
                    <a:lnTo>
                      <a:pt x="445" y="248"/>
                    </a:lnTo>
                    <a:lnTo>
                      <a:pt x="409" y="260"/>
                    </a:lnTo>
                    <a:lnTo>
                      <a:pt x="376" y="277"/>
                    </a:lnTo>
                    <a:lnTo>
                      <a:pt x="346" y="299"/>
                    </a:lnTo>
                    <a:lnTo>
                      <a:pt x="319" y="324"/>
                    </a:lnTo>
                    <a:lnTo>
                      <a:pt x="297" y="353"/>
                    </a:lnTo>
                    <a:lnTo>
                      <a:pt x="278" y="383"/>
                    </a:lnTo>
                    <a:lnTo>
                      <a:pt x="264" y="418"/>
                    </a:lnTo>
                    <a:lnTo>
                      <a:pt x="255" y="453"/>
                    </a:lnTo>
                    <a:lnTo>
                      <a:pt x="253" y="490"/>
                    </a:lnTo>
                    <a:lnTo>
                      <a:pt x="255" y="527"/>
                    </a:lnTo>
                    <a:lnTo>
                      <a:pt x="264" y="563"/>
                    </a:lnTo>
                    <a:lnTo>
                      <a:pt x="278" y="598"/>
                    </a:lnTo>
                    <a:lnTo>
                      <a:pt x="297" y="628"/>
                    </a:lnTo>
                    <a:lnTo>
                      <a:pt x="319" y="657"/>
                    </a:lnTo>
                    <a:lnTo>
                      <a:pt x="345" y="682"/>
                    </a:lnTo>
                    <a:lnTo>
                      <a:pt x="376" y="703"/>
                    </a:lnTo>
                    <a:lnTo>
                      <a:pt x="409" y="721"/>
                    </a:lnTo>
                    <a:lnTo>
                      <a:pt x="445" y="734"/>
                    </a:lnTo>
                    <a:lnTo>
                      <a:pt x="483" y="741"/>
                    </a:lnTo>
                    <a:lnTo>
                      <a:pt x="523" y="744"/>
                    </a:lnTo>
                    <a:lnTo>
                      <a:pt x="564" y="741"/>
                    </a:lnTo>
                    <a:lnTo>
                      <a:pt x="602" y="734"/>
                    </a:lnTo>
                    <a:lnTo>
                      <a:pt x="637" y="721"/>
                    </a:lnTo>
                    <a:lnTo>
                      <a:pt x="671" y="703"/>
                    </a:lnTo>
                    <a:lnTo>
                      <a:pt x="701" y="682"/>
                    </a:lnTo>
                    <a:lnTo>
                      <a:pt x="729" y="657"/>
                    </a:lnTo>
                    <a:lnTo>
                      <a:pt x="751" y="628"/>
                    </a:lnTo>
                    <a:lnTo>
                      <a:pt x="770" y="598"/>
                    </a:lnTo>
                    <a:lnTo>
                      <a:pt x="783" y="563"/>
                    </a:lnTo>
                    <a:lnTo>
                      <a:pt x="791" y="527"/>
                    </a:lnTo>
                    <a:lnTo>
                      <a:pt x="795" y="490"/>
                    </a:lnTo>
                    <a:lnTo>
                      <a:pt x="791" y="453"/>
                    </a:lnTo>
                    <a:lnTo>
                      <a:pt x="783" y="418"/>
                    </a:lnTo>
                    <a:lnTo>
                      <a:pt x="770" y="383"/>
                    </a:lnTo>
                    <a:lnTo>
                      <a:pt x="751" y="353"/>
                    </a:lnTo>
                    <a:lnTo>
                      <a:pt x="729" y="324"/>
                    </a:lnTo>
                    <a:lnTo>
                      <a:pt x="701" y="299"/>
                    </a:lnTo>
                    <a:lnTo>
                      <a:pt x="671" y="277"/>
                    </a:lnTo>
                    <a:lnTo>
                      <a:pt x="637" y="260"/>
                    </a:lnTo>
                    <a:lnTo>
                      <a:pt x="602" y="248"/>
                    </a:lnTo>
                    <a:lnTo>
                      <a:pt x="564" y="240"/>
                    </a:lnTo>
                    <a:lnTo>
                      <a:pt x="523" y="237"/>
                    </a:lnTo>
                    <a:close/>
                    <a:moveTo>
                      <a:pt x="523" y="0"/>
                    </a:moveTo>
                    <a:lnTo>
                      <a:pt x="581" y="3"/>
                    </a:lnTo>
                    <a:lnTo>
                      <a:pt x="635" y="11"/>
                    </a:lnTo>
                    <a:lnTo>
                      <a:pt x="688" y="25"/>
                    </a:lnTo>
                    <a:lnTo>
                      <a:pt x="739" y="44"/>
                    </a:lnTo>
                    <a:lnTo>
                      <a:pt x="787" y="67"/>
                    </a:lnTo>
                    <a:lnTo>
                      <a:pt x="833" y="94"/>
                    </a:lnTo>
                    <a:lnTo>
                      <a:pt x="874" y="126"/>
                    </a:lnTo>
                    <a:lnTo>
                      <a:pt x="912" y="161"/>
                    </a:lnTo>
                    <a:lnTo>
                      <a:pt x="946" y="201"/>
                    </a:lnTo>
                    <a:lnTo>
                      <a:pt x="976" y="243"/>
                    </a:lnTo>
                    <a:lnTo>
                      <a:pt x="1000" y="288"/>
                    </a:lnTo>
                    <a:lnTo>
                      <a:pt x="1020" y="335"/>
                    </a:lnTo>
                    <a:lnTo>
                      <a:pt x="1035" y="385"/>
                    </a:lnTo>
                    <a:lnTo>
                      <a:pt x="1044" y="437"/>
                    </a:lnTo>
                    <a:lnTo>
                      <a:pt x="1047" y="490"/>
                    </a:lnTo>
                    <a:lnTo>
                      <a:pt x="1044" y="544"/>
                    </a:lnTo>
                    <a:lnTo>
                      <a:pt x="1035" y="596"/>
                    </a:lnTo>
                    <a:lnTo>
                      <a:pt x="1020" y="645"/>
                    </a:lnTo>
                    <a:lnTo>
                      <a:pt x="1000" y="693"/>
                    </a:lnTo>
                    <a:lnTo>
                      <a:pt x="976" y="738"/>
                    </a:lnTo>
                    <a:lnTo>
                      <a:pt x="946" y="780"/>
                    </a:lnTo>
                    <a:lnTo>
                      <a:pt x="912" y="819"/>
                    </a:lnTo>
                    <a:lnTo>
                      <a:pt x="874" y="855"/>
                    </a:lnTo>
                    <a:lnTo>
                      <a:pt x="833" y="886"/>
                    </a:lnTo>
                    <a:lnTo>
                      <a:pt x="787" y="914"/>
                    </a:lnTo>
                    <a:lnTo>
                      <a:pt x="739" y="937"/>
                    </a:lnTo>
                    <a:lnTo>
                      <a:pt x="688" y="956"/>
                    </a:lnTo>
                    <a:lnTo>
                      <a:pt x="635" y="970"/>
                    </a:lnTo>
                    <a:lnTo>
                      <a:pt x="581" y="978"/>
                    </a:lnTo>
                    <a:lnTo>
                      <a:pt x="523" y="981"/>
                    </a:lnTo>
                    <a:lnTo>
                      <a:pt x="467" y="978"/>
                    </a:lnTo>
                    <a:lnTo>
                      <a:pt x="412" y="970"/>
                    </a:lnTo>
                    <a:lnTo>
                      <a:pt x="358" y="956"/>
                    </a:lnTo>
                    <a:lnTo>
                      <a:pt x="307" y="937"/>
                    </a:lnTo>
                    <a:lnTo>
                      <a:pt x="260" y="914"/>
                    </a:lnTo>
                    <a:lnTo>
                      <a:pt x="214" y="886"/>
                    </a:lnTo>
                    <a:lnTo>
                      <a:pt x="173" y="855"/>
                    </a:lnTo>
                    <a:lnTo>
                      <a:pt x="135" y="819"/>
                    </a:lnTo>
                    <a:lnTo>
                      <a:pt x="101" y="780"/>
                    </a:lnTo>
                    <a:lnTo>
                      <a:pt x="72" y="738"/>
                    </a:lnTo>
                    <a:lnTo>
                      <a:pt x="47" y="693"/>
                    </a:lnTo>
                    <a:lnTo>
                      <a:pt x="26" y="645"/>
                    </a:lnTo>
                    <a:lnTo>
                      <a:pt x="12" y="596"/>
                    </a:lnTo>
                    <a:lnTo>
                      <a:pt x="2" y="544"/>
                    </a:lnTo>
                    <a:lnTo>
                      <a:pt x="0" y="490"/>
                    </a:lnTo>
                    <a:lnTo>
                      <a:pt x="2" y="437"/>
                    </a:lnTo>
                    <a:lnTo>
                      <a:pt x="12" y="385"/>
                    </a:lnTo>
                    <a:lnTo>
                      <a:pt x="26" y="335"/>
                    </a:lnTo>
                    <a:lnTo>
                      <a:pt x="47" y="288"/>
                    </a:lnTo>
                    <a:lnTo>
                      <a:pt x="72" y="243"/>
                    </a:lnTo>
                    <a:lnTo>
                      <a:pt x="101" y="201"/>
                    </a:lnTo>
                    <a:lnTo>
                      <a:pt x="135" y="161"/>
                    </a:lnTo>
                    <a:lnTo>
                      <a:pt x="173" y="126"/>
                    </a:lnTo>
                    <a:lnTo>
                      <a:pt x="214" y="94"/>
                    </a:lnTo>
                    <a:lnTo>
                      <a:pt x="260" y="67"/>
                    </a:lnTo>
                    <a:lnTo>
                      <a:pt x="307" y="44"/>
                    </a:lnTo>
                    <a:lnTo>
                      <a:pt x="358" y="25"/>
                    </a:lnTo>
                    <a:lnTo>
                      <a:pt x="412" y="11"/>
                    </a:lnTo>
                    <a:lnTo>
                      <a:pt x="467" y="3"/>
                    </a:lnTo>
                    <a:lnTo>
                      <a:pt x="52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6" name="Овал 55"/>
            <p:cNvSpPr/>
            <p:nvPr/>
          </p:nvSpPr>
          <p:spPr>
            <a:xfrm>
              <a:off x="413891" y="2969225"/>
              <a:ext cx="2786623" cy="1497330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14 </a:t>
              </a:r>
              <a:r>
                <a:rPr lang="ru-RU" sz="16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детских</a:t>
              </a:r>
            </a:p>
            <a:p>
              <a:pPr algn="ctr"/>
              <a:r>
                <a:rPr lang="ru-RU" sz="16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дошкольных учреждений</a:t>
              </a:r>
            </a:p>
            <a:p>
              <a:pPr algn="ctr"/>
              <a:r>
                <a:rPr lang="ru-RU" sz="16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2023 – </a:t>
              </a:r>
              <a:r>
                <a:rPr lang="ru-RU" sz="16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901,9 млн ₽</a:t>
              </a:r>
            </a:p>
            <a:p>
              <a:pPr algn="ctr"/>
              <a:r>
                <a:rPr lang="ru-RU" sz="16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2024</a:t>
              </a:r>
              <a:r>
                <a:rPr lang="ru-RU" sz="16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6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6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909,9 млн ₽</a:t>
              </a:r>
            </a:p>
          </p:txBody>
        </p:sp>
        <p:sp>
          <p:nvSpPr>
            <p:cNvPr id="57" name="Rectangle 24"/>
            <p:cNvSpPr txBox="1">
              <a:spLocks noChangeArrowheads="1"/>
            </p:cNvSpPr>
            <p:nvPr/>
          </p:nvSpPr>
          <p:spPr bwMode="auto">
            <a:xfrm>
              <a:off x="475982" y="2364331"/>
              <a:ext cx="2484502" cy="494566"/>
            </a:xfrm>
            <a:prstGeom prst="rect">
              <a:avLst/>
            </a:prstGeom>
            <a:solidFill>
              <a:schemeClr val="tx2"/>
            </a:solidFill>
            <a:ln w="28575">
              <a:solidFill>
                <a:schemeClr val="tx2"/>
              </a:solidFill>
            </a:ln>
            <a:extLst/>
          </p:spPr>
          <p:txBody>
            <a:bodyPr vert="horz" wrap="square" lIns="108000" tIns="0" rIns="108000" bIns="0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5pPr>
              <a:lvl6pPr marL="500771" algn="l" rtl="0" fontAlgn="base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6pPr>
              <a:lvl7pPr marL="1001542" algn="l" rtl="0" fontAlgn="base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7pPr>
              <a:lvl8pPr marL="1502313" algn="l" rtl="0" fontAlgn="base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8pPr>
              <a:lvl9pPr marL="2003085" algn="l" rtl="0" fontAlgn="base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ru-RU" sz="1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Дошкольное образование</a:t>
              </a:r>
              <a:endPara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6972300" y="4471829"/>
            <a:ext cx="2823209" cy="2431891"/>
            <a:chOff x="406877" y="4483005"/>
            <a:chExt cx="2823209" cy="2431891"/>
          </a:xfrm>
        </p:grpSpPr>
        <p:grpSp>
          <p:nvGrpSpPr>
            <p:cNvPr id="33" name="Group 1102"/>
            <p:cNvGrpSpPr/>
            <p:nvPr/>
          </p:nvGrpSpPr>
          <p:grpSpPr>
            <a:xfrm>
              <a:off x="672948" y="4483005"/>
              <a:ext cx="563563" cy="531813"/>
              <a:chOff x="1600200" y="5016500"/>
              <a:chExt cx="563563" cy="531813"/>
            </a:xfrm>
            <a:solidFill>
              <a:schemeClr val="tx2"/>
            </a:solidFill>
          </p:grpSpPr>
          <p:sp>
            <p:nvSpPr>
              <p:cNvPr id="34" name="Freeform 509"/>
              <p:cNvSpPr>
                <a:spLocks/>
              </p:cNvSpPr>
              <p:nvPr/>
            </p:nvSpPr>
            <p:spPr bwMode="auto">
              <a:xfrm>
                <a:off x="1803400" y="5080000"/>
                <a:ext cx="85725" cy="17463"/>
              </a:xfrm>
              <a:custGeom>
                <a:avLst/>
                <a:gdLst>
                  <a:gd name="T0" fmla="*/ 57 w 541"/>
                  <a:gd name="T1" fmla="*/ 0 h 114"/>
                  <a:gd name="T2" fmla="*/ 541 w 541"/>
                  <a:gd name="T3" fmla="*/ 0 h 114"/>
                  <a:gd name="T4" fmla="*/ 529 w 541"/>
                  <a:gd name="T5" fmla="*/ 37 h 114"/>
                  <a:gd name="T6" fmla="*/ 521 w 541"/>
                  <a:gd name="T7" fmla="*/ 74 h 114"/>
                  <a:gd name="T8" fmla="*/ 517 w 541"/>
                  <a:gd name="T9" fmla="*/ 114 h 114"/>
                  <a:gd name="T10" fmla="*/ 57 w 541"/>
                  <a:gd name="T11" fmla="*/ 114 h 114"/>
                  <a:gd name="T12" fmla="*/ 39 w 541"/>
                  <a:gd name="T13" fmla="*/ 111 h 114"/>
                  <a:gd name="T14" fmla="*/ 24 w 541"/>
                  <a:gd name="T15" fmla="*/ 102 h 114"/>
                  <a:gd name="T16" fmla="*/ 11 w 541"/>
                  <a:gd name="T17" fmla="*/ 91 h 114"/>
                  <a:gd name="T18" fmla="*/ 3 w 541"/>
                  <a:gd name="T19" fmla="*/ 74 h 114"/>
                  <a:gd name="T20" fmla="*/ 0 w 541"/>
                  <a:gd name="T21" fmla="*/ 57 h 114"/>
                  <a:gd name="T22" fmla="*/ 3 w 541"/>
                  <a:gd name="T23" fmla="*/ 39 h 114"/>
                  <a:gd name="T24" fmla="*/ 11 w 541"/>
                  <a:gd name="T25" fmla="*/ 23 h 114"/>
                  <a:gd name="T26" fmla="*/ 24 w 541"/>
                  <a:gd name="T27" fmla="*/ 11 h 114"/>
                  <a:gd name="T28" fmla="*/ 39 w 541"/>
                  <a:gd name="T29" fmla="*/ 2 h 114"/>
                  <a:gd name="T30" fmla="*/ 57 w 541"/>
                  <a:gd name="T31" fmla="*/ 0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41" h="114">
                    <a:moveTo>
                      <a:pt x="57" y="0"/>
                    </a:moveTo>
                    <a:lnTo>
                      <a:pt x="541" y="0"/>
                    </a:lnTo>
                    <a:lnTo>
                      <a:pt x="529" y="37"/>
                    </a:lnTo>
                    <a:lnTo>
                      <a:pt x="521" y="74"/>
                    </a:lnTo>
                    <a:lnTo>
                      <a:pt x="517" y="114"/>
                    </a:lnTo>
                    <a:lnTo>
                      <a:pt x="57" y="114"/>
                    </a:lnTo>
                    <a:lnTo>
                      <a:pt x="39" y="111"/>
                    </a:lnTo>
                    <a:lnTo>
                      <a:pt x="24" y="102"/>
                    </a:lnTo>
                    <a:lnTo>
                      <a:pt x="11" y="91"/>
                    </a:lnTo>
                    <a:lnTo>
                      <a:pt x="3" y="74"/>
                    </a:lnTo>
                    <a:lnTo>
                      <a:pt x="0" y="57"/>
                    </a:lnTo>
                    <a:lnTo>
                      <a:pt x="3" y="39"/>
                    </a:lnTo>
                    <a:lnTo>
                      <a:pt x="11" y="23"/>
                    </a:lnTo>
                    <a:lnTo>
                      <a:pt x="24" y="11"/>
                    </a:lnTo>
                    <a:lnTo>
                      <a:pt x="39" y="2"/>
                    </a:lnTo>
                    <a:lnTo>
                      <a:pt x="5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510"/>
              <p:cNvSpPr>
                <a:spLocks/>
              </p:cNvSpPr>
              <p:nvPr/>
            </p:nvSpPr>
            <p:spPr bwMode="auto">
              <a:xfrm>
                <a:off x="1730375" y="5132388"/>
                <a:ext cx="41275" cy="41275"/>
              </a:xfrm>
              <a:custGeom>
                <a:avLst/>
                <a:gdLst>
                  <a:gd name="T0" fmla="*/ 101 w 260"/>
                  <a:gd name="T1" fmla="*/ 0 h 263"/>
                  <a:gd name="T2" fmla="*/ 260 w 260"/>
                  <a:gd name="T3" fmla="*/ 0 h 263"/>
                  <a:gd name="T4" fmla="*/ 245 w 260"/>
                  <a:gd name="T5" fmla="*/ 15 h 263"/>
                  <a:gd name="T6" fmla="*/ 227 w 260"/>
                  <a:gd name="T7" fmla="*/ 35 h 263"/>
                  <a:gd name="T8" fmla="*/ 205 w 260"/>
                  <a:gd name="T9" fmla="*/ 56 h 263"/>
                  <a:gd name="T10" fmla="*/ 182 w 260"/>
                  <a:gd name="T11" fmla="*/ 80 h 263"/>
                  <a:gd name="T12" fmla="*/ 156 w 260"/>
                  <a:gd name="T13" fmla="*/ 106 h 263"/>
                  <a:gd name="T14" fmla="*/ 130 w 260"/>
                  <a:gd name="T15" fmla="*/ 132 h 263"/>
                  <a:gd name="T16" fmla="*/ 104 w 260"/>
                  <a:gd name="T17" fmla="*/ 158 h 263"/>
                  <a:gd name="T18" fmla="*/ 80 w 260"/>
                  <a:gd name="T19" fmla="*/ 182 h 263"/>
                  <a:gd name="T20" fmla="*/ 56 w 260"/>
                  <a:gd name="T21" fmla="*/ 207 h 263"/>
                  <a:gd name="T22" fmla="*/ 34 w 260"/>
                  <a:gd name="T23" fmla="*/ 229 h 263"/>
                  <a:gd name="T24" fmla="*/ 15 w 260"/>
                  <a:gd name="T25" fmla="*/ 248 h 263"/>
                  <a:gd name="T26" fmla="*/ 0 w 260"/>
                  <a:gd name="T27" fmla="*/ 263 h 263"/>
                  <a:gd name="T28" fmla="*/ 11 w 260"/>
                  <a:gd name="T29" fmla="*/ 235 h 263"/>
                  <a:gd name="T30" fmla="*/ 19 w 260"/>
                  <a:gd name="T31" fmla="*/ 211 h 263"/>
                  <a:gd name="T32" fmla="*/ 27 w 260"/>
                  <a:gd name="T33" fmla="*/ 192 h 263"/>
                  <a:gd name="T34" fmla="*/ 33 w 260"/>
                  <a:gd name="T35" fmla="*/ 176 h 263"/>
                  <a:gd name="T36" fmla="*/ 39 w 260"/>
                  <a:gd name="T37" fmla="*/ 161 h 263"/>
                  <a:gd name="T38" fmla="*/ 44 w 260"/>
                  <a:gd name="T39" fmla="*/ 148 h 263"/>
                  <a:gd name="T40" fmla="*/ 49 w 260"/>
                  <a:gd name="T41" fmla="*/ 136 h 263"/>
                  <a:gd name="T42" fmla="*/ 54 w 260"/>
                  <a:gd name="T43" fmla="*/ 123 h 263"/>
                  <a:gd name="T44" fmla="*/ 59 w 260"/>
                  <a:gd name="T45" fmla="*/ 110 h 263"/>
                  <a:gd name="T46" fmla="*/ 65 w 260"/>
                  <a:gd name="T47" fmla="*/ 95 h 263"/>
                  <a:gd name="T48" fmla="*/ 72 w 260"/>
                  <a:gd name="T49" fmla="*/ 77 h 263"/>
                  <a:gd name="T50" fmla="*/ 80 w 260"/>
                  <a:gd name="T51" fmla="*/ 56 h 263"/>
                  <a:gd name="T52" fmla="*/ 89 w 260"/>
                  <a:gd name="T53" fmla="*/ 31 h 263"/>
                  <a:gd name="T54" fmla="*/ 101 w 260"/>
                  <a:gd name="T55" fmla="*/ 0 h 2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60" h="263">
                    <a:moveTo>
                      <a:pt x="101" y="0"/>
                    </a:moveTo>
                    <a:lnTo>
                      <a:pt x="260" y="0"/>
                    </a:lnTo>
                    <a:lnTo>
                      <a:pt x="245" y="15"/>
                    </a:lnTo>
                    <a:lnTo>
                      <a:pt x="227" y="35"/>
                    </a:lnTo>
                    <a:lnTo>
                      <a:pt x="205" y="56"/>
                    </a:lnTo>
                    <a:lnTo>
                      <a:pt x="182" y="80"/>
                    </a:lnTo>
                    <a:lnTo>
                      <a:pt x="156" y="106"/>
                    </a:lnTo>
                    <a:lnTo>
                      <a:pt x="130" y="132"/>
                    </a:lnTo>
                    <a:lnTo>
                      <a:pt x="104" y="158"/>
                    </a:lnTo>
                    <a:lnTo>
                      <a:pt x="80" y="182"/>
                    </a:lnTo>
                    <a:lnTo>
                      <a:pt x="56" y="207"/>
                    </a:lnTo>
                    <a:lnTo>
                      <a:pt x="34" y="229"/>
                    </a:lnTo>
                    <a:lnTo>
                      <a:pt x="15" y="248"/>
                    </a:lnTo>
                    <a:lnTo>
                      <a:pt x="0" y="263"/>
                    </a:lnTo>
                    <a:lnTo>
                      <a:pt x="11" y="235"/>
                    </a:lnTo>
                    <a:lnTo>
                      <a:pt x="19" y="211"/>
                    </a:lnTo>
                    <a:lnTo>
                      <a:pt x="27" y="192"/>
                    </a:lnTo>
                    <a:lnTo>
                      <a:pt x="33" y="176"/>
                    </a:lnTo>
                    <a:lnTo>
                      <a:pt x="39" y="161"/>
                    </a:lnTo>
                    <a:lnTo>
                      <a:pt x="44" y="148"/>
                    </a:lnTo>
                    <a:lnTo>
                      <a:pt x="49" y="136"/>
                    </a:lnTo>
                    <a:lnTo>
                      <a:pt x="54" y="123"/>
                    </a:lnTo>
                    <a:lnTo>
                      <a:pt x="59" y="110"/>
                    </a:lnTo>
                    <a:lnTo>
                      <a:pt x="65" y="95"/>
                    </a:lnTo>
                    <a:lnTo>
                      <a:pt x="72" y="77"/>
                    </a:lnTo>
                    <a:lnTo>
                      <a:pt x="80" y="56"/>
                    </a:lnTo>
                    <a:lnTo>
                      <a:pt x="89" y="3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511"/>
              <p:cNvSpPr>
                <a:spLocks/>
              </p:cNvSpPr>
              <p:nvPr/>
            </p:nvSpPr>
            <p:spPr bwMode="auto">
              <a:xfrm>
                <a:off x="1657350" y="5260975"/>
                <a:ext cx="109538" cy="287338"/>
              </a:xfrm>
              <a:custGeom>
                <a:avLst/>
                <a:gdLst>
                  <a:gd name="T0" fmla="*/ 462 w 685"/>
                  <a:gd name="T1" fmla="*/ 19 h 1811"/>
                  <a:gd name="T2" fmla="*/ 547 w 685"/>
                  <a:gd name="T3" fmla="*/ 56 h 1811"/>
                  <a:gd name="T4" fmla="*/ 634 w 685"/>
                  <a:gd name="T5" fmla="*/ 93 h 1811"/>
                  <a:gd name="T6" fmla="*/ 682 w 685"/>
                  <a:gd name="T7" fmla="*/ 121 h 1811"/>
                  <a:gd name="T8" fmla="*/ 682 w 685"/>
                  <a:gd name="T9" fmla="*/ 159 h 1811"/>
                  <a:gd name="T10" fmla="*/ 683 w 685"/>
                  <a:gd name="T11" fmla="*/ 228 h 1811"/>
                  <a:gd name="T12" fmla="*/ 683 w 685"/>
                  <a:gd name="T13" fmla="*/ 328 h 1811"/>
                  <a:gd name="T14" fmla="*/ 683 w 685"/>
                  <a:gd name="T15" fmla="*/ 457 h 1811"/>
                  <a:gd name="T16" fmla="*/ 684 w 685"/>
                  <a:gd name="T17" fmla="*/ 614 h 1811"/>
                  <a:gd name="T18" fmla="*/ 684 w 685"/>
                  <a:gd name="T19" fmla="*/ 801 h 1811"/>
                  <a:gd name="T20" fmla="*/ 684 w 685"/>
                  <a:gd name="T21" fmla="*/ 1013 h 1811"/>
                  <a:gd name="T22" fmla="*/ 685 w 685"/>
                  <a:gd name="T23" fmla="*/ 1251 h 1811"/>
                  <a:gd name="T24" fmla="*/ 685 w 685"/>
                  <a:gd name="T25" fmla="*/ 1515 h 1811"/>
                  <a:gd name="T26" fmla="*/ 682 w 685"/>
                  <a:gd name="T27" fmla="*/ 1687 h 1811"/>
                  <a:gd name="T28" fmla="*/ 658 w 685"/>
                  <a:gd name="T29" fmla="*/ 1742 h 1811"/>
                  <a:gd name="T30" fmla="*/ 617 w 685"/>
                  <a:gd name="T31" fmla="*/ 1784 h 1811"/>
                  <a:gd name="T32" fmla="*/ 561 w 685"/>
                  <a:gd name="T33" fmla="*/ 1808 h 1811"/>
                  <a:gd name="T34" fmla="*/ 499 w 685"/>
                  <a:gd name="T35" fmla="*/ 1808 h 1811"/>
                  <a:gd name="T36" fmla="*/ 444 w 685"/>
                  <a:gd name="T37" fmla="*/ 1784 h 1811"/>
                  <a:gd name="T38" fmla="*/ 402 w 685"/>
                  <a:gd name="T39" fmla="*/ 1742 h 1811"/>
                  <a:gd name="T40" fmla="*/ 378 w 685"/>
                  <a:gd name="T41" fmla="*/ 1687 h 1811"/>
                  <a:gd name="T42" fmla="*/ 376 w 685"/>
                  <a:gd name="T43" fmla="*/ 421 h 1811"/>
                  <a:gd name="T44" fmla="*/ 309 w 685"/>
                  <a:gd name="T45" fmla="*/ 1656 h 1811"/>
                  <a:gd name="T46" fmla="*/ 296 w 685"/>
                  <a:gd name="T47" fmla="*/ 1716 h 1811"/>
                  <a:gd name="T48" fmla="*/ 263 w 685"/>
                  <a:gd name="T49" fmla="*/ 1765 h 1811"/>
                  <a:gd name="T50" fmla="*/ 215 w 685"/>
                  <a:gd name="T51" fmla="*/ 1798 h 1811"/>
                  <a:gd name="T52" fmla="*/ 154 w 685"/>
                  <a:gd name="T53" fmla="*/ 1811 h 1811"/>
                  <a:gd name="T54" fmla="*/ 94 w 685"/>
                  <a:gd name="T55" fmla="*/ 1798 h 1811"/>
                  <a:gd name="T56" fmla="*/ 45 w 685"/>
                  <a:gd name="T57" fmla="*/ 1765 h 1811"/>
                  <a:gd name="T58" fmla="*/ 11 w 685"/>
                  <a:gd name="T59" fmla="*/ 1716 h 1811"/>
                  <a:gd name="T60" fmla="*/ 0 w 685"/>
                  <a:gd name="T61" fmla="*/ 1656 h 1811"/>
                  <a:gd name="T62" fmla="*/ 1 w 685"/>
                  <a:gd name="T63" fmla="*/ 421 h 1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85" h="1811">
                    <a:moveTo>
                      <a:pt x="417" y="0"/>
                    </a:moveTo>
                    <a:lnTo>
                      <a:pt x="462" y="19"/>
                    </a:lnTo>
                    <a:lnTo>
                      <a:pt x="505" y="39"/>
                    </a:lnTo>
                    <a:lnTo>
                      <a:pt x="547" y="56"/>
                    </a:lnTo>
                    <a:lnTo>
                      <a:pt x="590" y="75"/>
                    </a:lnTo>
                    <a:lnTo>
                      <a:pt x="634" y="93"/>
                    </a:lnTo>
                    <a:lnTo>
                      <a:pt x="682" y="114"/>
                    </a:lnTo>
                    <a:lnTo>
                      <a:pt x="682" y="121"/>
                    </a:lnTo>
                    <a:lnTo>
                      <a:pt x="682" y="135"/>
                    </a:lnTo>
                    <a:lnTo>
                      <a:pt x="682" y="159"/>
                    </a:lnTo>
                    <a:lnTo>
                      <a:pt x="683" y="189"/>
                    </a:lnTo>
                    <a:lnTo>
                      <a:pt x="683" y="228"/>
                    </a:lnTo>
                    <a:lnTo>
                      <a:pt x="683" y="274"/>
                    </a:lnTo>
                    <a:lnTo>
                      <a:pt x="683" y="328"/>
                    </a:lnTo>
                    <a:lnTo>
                      <a:pt x="683" y="388"/>
                    </a:lnTo>
                    <a:lnTo>
                      <a:pt x="683" y="457"/>
                    </a:lnTo>
                    <a:lnTo>
                      <a:pt x="684" y="533"/>
                    </a:lnTo>
                    <a:lnTo>
                      <a:pt x="684" y="614"/>
                    </a:lnTo>
                    <a:lnTo>
                      <a:pt x="684" y="704"/>
                    </a:lnTo>
                    <a:lnTo>
                      <a:pt x="684" y="801"/>
                    </a:lnTo>
                    <a:lnTo>
                      <a:pt x="684" y="904"/>
                    </a:lnTo>
                    <a:lnTo>
                      <a:pt x="684" y="1013"/>
                    </a:lnTo>
                    <a:lnTo>
                      <a:pt x="685" y="1129"/>
                    </a:lnTo>
                    <a:lnTo>
                      <a:pt x="685" y="1251"/>
                    </a:lnTo>
                    <a:lnTo>
                      <a:pt x="685" y="1381"/>
                    </a:lnTo>
                    <a:lnTo>
                      <a:pt x="685" y="1515"/>
                    </a:lnTo>
                    <a:lnTo>
                      <a:pt x="685" y="1656"/>
                    </a:lnTo>
                    <a:lnTo>
                      <a:pt x="682" y="1687"/>
                    </a:lnTo>
                    <a:lnTo>
                      <a:pt x="673" y="1716"/>
                    </a:lnTo>
                    <a:lnTo>
                      <a:pt x="658" y="1742"/>
                    </a:lnTo>
                    <a:lnTo>
                      <a:pt x="640" y="1765"/>
                    </a:lnTo>
                    <a:lnTo>
                      <a:pt x="617" y="1784"/>
                    </a:lnTo>
                    <a:lnTo>
                      <a:pt x="590" y="1798"/>
                    </a:lnTo>
                    <a:lnTo>
                      <a:pt x="561" y="1808"/>
                    </a:lnTo>
                    <a:lnTo>
                      <a:pt x="530" y="1811"/>
                    </a:lnTo>
                    <a:lnTo>
                      <a:pt x="499" y="1808"/>
                    </a:lnTo>
                    <a:lnTo>
                      <a:pt x="470" y="1798"/>
                    </a:lnTo>
                    <a:lnTo>
                      <a:pt x="444" y="1784"/>
                    </a:lnTo>
                    <a:lnTo>
                      <a:pt x="421" y="1765"/>
                    </a:lnTo>
                    <a:lnTo>
                      <a:pt x="402" y="1742"/>
                    </a:lnTo>
                    <a:lnTo>
                      <a:pt x="388" y="1716"/>
                    </a:lnTo>
                    <a:lnTo>
                      <a:pt x="378" y="1687"/>
                    </a:lnTo>
                    <a:lnTo>
                      <a:pt x="376" y="1656"/>
                    </a:lnTo>
                    <a:lnTo>
                      <a:pt x="376" y="421"/>
                    </a:lnTo>
                    <a:lnTo>
                      <a:pt x="309" y="421"/>
                    </a:lnTo>
                    <a:lnTo>
                      <a:pt x="309" y="1656"/>
                    </a:lnTo>
                    <a:lnTo>
                      <a:pt x="306" y="1687"/>
                    </a:lnTo>
                    <a:lnTo>
                      <a:pt x="296" y="1716"/>
                    </a:lnTo>
                    <a:lnTo>
                      <a:pt x="282" y="1742"/>
                    </a:lnTo>
                    <a:lnTo>
                      <a:pt x="263" y="1765"/>
                    </a:lnTo>
                    <a:lnTo>
                      <a:pt x="241" y="1784"/>
                    </a:lnTo>
                    <a:lnTo>
                      <a:pt x="215" y="1798"/>
                    </a:lnTo>
                    <a:lnTo>
                      <a:pt x="186" y="1808"/>
                    </a:lnTo>
                    <a:lnTo>
                      <a:pt x="154" y="1811"/>
                    </a:lnTo>
                    <a:lnTo>
                      <a:pt x="123" y="1808"/>
                    </a:lnTo>
                    <a:lnTo>
                      <a:pt x="94" y="1798"/>
                    </a:lnTo>
                    <a:lnTo>
                      <a:pt x="68" y="1784"/>
                    </a:lnTo>
                    <a:lnTo>
                      <a:pt x="45" y="1765"/>
                    </a:lnTo>
                    <a:lnTo>
                      <a:pt x="26" y="1742"/>
                    </a:lnTo>
                    <a:lnTo>
                      <a:pt x="11" y="1716"/>
                    </a:lnTo>
                    <a:lnTo>
                      <a:pt x="3" y="1687"/>
                    </a:lnTo>
                    <a:lnTo>
                      <a:pt x="0" y="1656"/>
                    </a:lnTo>
                    <a:lnTo>
                      <a:pt x="0" y="421"/>
                    </a:lnTo>
                    <a:lnTo>
                      <a:pt x="1" y="421"/>
                    </a:lnTo>
                    <a:lnTo>
                      <a:pt x="41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512"/>
              <p:cNvSpPr>
                <a:spLocks/>
              </p:cNvSpPr>
              <p:nvPr/>
            </p:nvSpPr>
            <p:spPr bwMode="auto">
              <a:xfrm>
                <a:off x="1697038" y="5132388"/>
                <a:ext cx="30163" cy="58738"/>
              </a:xfrm>
              <a:custGeom>
                <a:avLst/>
                <a:gdLst>
                  <a:gd name="T0" fmla="*/ 29 w 186"/>
                  <a:gd name="T1" fmla="*/ 0 h 378"/>
                  <a:gd name="T2" fmla="*/ 157 w 186"/>
                  <a:gd name="T3" fmla="*/ 0 h 378"/>
                  <a:gd name="T4" fmla="*/ 167 w 186"/>
                  <a:gd name="T5" fmla="*/ 3 h 378"/>
                  <a:gd name="T6" fmla="*/ 173 w 186"/>
                  <a:gd name="T7" fmla="*/ 10 h 378"/>
                  <a:gd name="T8" fmla="*/ 177 w 186"/>
                  <a:gd name="T9" fmla="*/ 19 h 378"/>
                  <a:gd name="T10" fmla="*/ 173 w 186"/>
                  <a:gd name="T11" fmla="*/ 28 h 378"/>
                  <a:gd name="T12" fmla="*/ 127 w 186"/>
                  <a:gd name="T13" fmla="*/ 113 h 378"/>
                  <a:gd name="T14" fmla="*/ 180 w 186"/>
                  <a:gd name="T15" fmla="*/ 208 h 378"/>
                  <a:gd name="T16" fmla="*/ 184 w 186"/>
                  <a:gd name="T17" fmla="*/ 220 h 378"/>
                  <a:gd name="T18" fmla="*/ 186 w 186"/>
                  <a:gd name="T19" fmla="*/ 233 h 378"/>
                  <a:gd name="T20" fmla="*/ 185 w 186"/>
                  <a:gd name="T21" fmla="*/ 246 h 378"/>
                  <a:gd name="T22" fmla="*/ 173 w 186"/>
                  <a:gd name="T23" fmla="*/ 300 h 378"/>
                  <a:gd name="T24" fmla="*/ 123 w 186"/>
                  <a:gd name="T25" fmla="*/ 351 h 378"/>
                  <a:gd name="T26" fmla="*/ 89 w 186"/>
                  <a:gd name="T27" fmla="*/ 356 h 378"/>
                  <a:gd name="T28" fmla="*/ 58 w 186"/>
                  <a:gd name="T29" fmla="*/ 364 h 378"/>
                  <a:gd name="T30" fmla="*/ 28 w 186"/>
                  <a:gd name="T31" fmla="*/ 378 h 378"/>
                  <a:gd name="T32" fmla="*/ 1 w 186"/>
                  <a:gd name="T33" fmla="*/ 245 h 378"/>
                  <a:gd name="T34" fmla="*/ 0 w 186"/>
                  <a:gd name="T35" fmla="*/ 233 h 378"/>
                  <a:gd name="T36" fmla="*/ 2 w 186"/>
                  <a:gd name="T37" fmla="*/ 220 h 378"/>
                  <a:gd name="T38" fmla="*/ 7 w 186"/>
                  <a:gd name="T39" fmla="*/ 208 h 378"/>
                  <a:gd name="T40" fmla="*/ 59 w 186"/>
                  <a:gd name="T41" fmla="*/ 113 h 378"/>
                  <a:gd name="T42" fmla="*/ 13 w 186"/>
                  <a:gd name="T43" fmla="*/ 28 h 378"/>
                  <a:gd name="T44" fmla="*/ 11 w 186"/>
                  <a:gd name="T45" fmla="*/ 19 h 378"/>
                  <a:gd name="T46" fmla="*/ 13 w 186"/>
                  <a:gd name="T47" fmla="*/ 10 h 378"/>
                  <a:gd name="T48" fmla="*/ 20 w 186"/>
                  <a:gd name="T49" fmla="*/ 3 h 378"/>
                  <a:gd name="T50" fmla="*/ 29 w 186"/>
                  <a:gd name="T51" fmla="*/ 0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6" h="378">
                    <a:moveTo>
                      <a:pt x="29" y="0"/>
                    </a:moveTo>
                    <a:lnTo>
                      <a:pt x="157" y="0"/>
                    </a:lnTo>
                    <a:lnTo>
                      <a:pt x="167" y="3"/>
                    </a:lnTo>
                    <a:lnTo>
                      <a:pt x="173" y="10"/>
                    </a:lnTo>
                    <a:lnTo>
                      <a:pt x="177" y="19"/>
                    </a:lnTo>
                    <a:lnTo>
                      <a:pt x="173" y="28"/>
                    </a:lnTo>
                    <a:lnTo>
                      <a:pt x="127" y="113"/>
                    </a:lnTo>
                    <a:lnTo>
                      <a:pt x="180" y="208"/>
                    </a:lnTo>
                    <a:lnTo>
                      <a:pt x="184" y="220"/>
                    </a:lnTo>
                    <a:lnTo>
                      <a:pt x="186" y="233"/>
                    </a:lnTo>
                    <a:lnTo>
                      <a:pt x="185" y="246"/>
                    </a:lnTo>
                    <a:lnTo>
                      <a:pt x="173" y="300"/>
                    </a:lnTo>
                    <a:lnTo>
                      <a:pt x="123" y="351"/>
                    </a:lnTo>
                    <a:lnTo>
                      <a:pt x="89" y="356"/>
                    </a:lnTo>
                    <a:lnTo>
                      <a:pt x="58" y="364"/>
                    </a:lnTo>
                    <a:lnTo>
                      <a:pt x="28" y="378"/>
                    </a:lnTo>
                    <a:lnTo>
                      <a:pt x="1" y="245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7" y="208"/>
                    </a:lnTo>
                    <a:lnTo>
                      <a:pt x="59" y="113"/>
                    </a:lnTo>
                    <a:lnTo>
                      <a:pt x="13" y="28"/>
                    </a:lnTo>
                    <a:lnTo>
                      <a:pt x="11" y="19"/>
                    </a:lnTo>
                    <a:lnTo>
                      <a:pt x="13" y="10"/>
                    </a:lnTo>
                    <a:lnTo>
                      <a:pt x="20" y="3"/>
                    </a:lnTo>
                    <a:lnTo>
                      <a:pt x="2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513"/>
              <p:cNvSpPr>
                <a:spLocks/>
              </p:cNvSpPr>
              <p:nvPr/>
            </p:nvSpPr>
            <p:spPr bwMode="auto">
              <a:xfrm>
                <a:off x="1782763" y="5276850"/>
                <a:ext cx="44450" cy="25400"/>
              </a:xfrm>
              <a:custGeom>
                <a:avLst/>
                <a:gdLst>
                  <a:gd name="T0" fmla="*/ 245 w 287"/>
                  <a:gd name="T1" fmla="*/ 0 h 157"/>
                  <a:gd name="T2" fmla="*/ 287 w 287"/>
                  <a:gd name="T3" fmla="*/ 0 h 157"/>
                  <a:gd name="T4" fmla="*/ 287 w 287"/>
                  <a:gd name="T5" fmla="*/ 157 h 157"/>
                  <a:gd name="T6" fmla="*/ 0 w 287"/>
                  <a:gd name="T7" fmla="*/ 157 h 157"/>
                  <a:gd name="T8" fmla="*/ 0 w 287"/>
                  <a:gd name="T9" fmla="*/ 56 h 157"/>
                  <a:gd name="T10" fmla="*/ 28 w 287"/>
                  <a:gd name="T11" fmla="*/ 66 h 157"/>
                  <a:gd name="T12" fmla="*/ 56 w 287"/>
                  <a:gd name="T13" fmla="*/ 71 h 157"/>
                  <a:gd name="T14" fmla="*/ 84 w 287"/>
                  <a:gd name="T15" fmla="*/ 73 h 157"/>
                  <a:gd name="T16" fmla="*/ 114 w 287"/>
                  <a:gd name="T17" fmla="*/ 71 h 157"/>
                  <a:gd name="T18" fmla="*/ 144 w 287"/>
                  <a:gd name="T19" fmla="*/ 65 h 157"/>
                  <a:gd name="T20" fmla="*/ 172 w 287"/>
                  <a:gd name="T21" fmla="*/ 54 h 157"/>
                  <a:gd name="T22" fmla="*/ 199 w 287"/>
                  <a:gd name="T23" fmla="*/ 40 h 157"/>
                  <a:gd name="T24" fmla="*/ 223 w 287"/>
                  <a:gd name="T25" fmla="*/ 22 h 157"/>
                  <a:gd name="T26" fmla="*/ 245 w 287"/>
                  <a:gd name="T27" fmla="*/ 0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87" h="157">
                    <a:moveTo>
                      <a:pt x="245" y="0"/>
                    </a:moveTo>
                    <a:lnTo>
                      <a:pt x="287" y="0"/>
                    </a:lnTo>
                    <a:lnTo>
                      <a:pt x="287" y="157"/>
                    </a:lnTo>
                    <a:lnTo>
                      <a:pt x="0" y="157"/>
                    </a:lnTo>
                    <a:lnTo>
                      <a:pt x="0" y="56"/>
                    </a:lnTo>
                    <a:lnTo>
                      <a:pt x="28" y="66"/>
                    </a:lnTo>
                    <a:lnTo>
                      <a:pt x="56" y="71"/>
                    </a:lnTo>
                    <a:lnTo>
                      <a:pt x="84" y="73"/>
                    </a:lnTo>
                    <a:lnTo>
                      <a:pt x="114" y="71"/>
                    </a:lnTo>
                    <a:lnTo>
                      <a:pt x="144" y="65"/>
                    </a:lnTo>
                    <a:lnTo>
                      <a:pt x="172" y="54"/>
                    </a:lnTo>
                    <a:lnTo>
                      <a:pt x="199" y="40"/>
                    </a:lnTo>
                    <a:lnTo>
                      <a:pt x="223" y="22"/>
                    </a:lnTo>
                    <a:lnTo>
                      <a:pt x="24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514"/>
              <p:cNvSpPr>
                <a:spLocks/>
              </p:cNvSpPr>
              <p:nvPr/>
            </p:nvSpPr>
            <p:spPr bwMode="auto">
              <a:xfrm>
                <a:off x="1844675" y="5070475"/>
                <a:ext cx="279400" cy="476250"/>
              </a:xfrm>
              <a:custGeom>
                <a:avLst/>
                <a:gdLst>
                  <a:gd name="T0" fmla="*/ 1627 w 1757"/>
                  <a:gd name="T1" fmla="*/ 23 h 3003"/>
                  <a:gd name="T2" fmla="*/ 1688 w 1757"/>
                  <a:gd name="T3" fmla="*/ 191 h 3003"/>
                  <a:gd name="T4" fmla="*/ 1747 w 1757"/>
                  <a:gd name="T5" fmla="*/ 251 h 3003"/>
                  <a:gd name="T6" fmla="*/ 1750 w 1757"/>
                  <a:gd name="T7" fmla="*/ 341 h 3003"/>
                  <a:gd name="T8" fmla="*/ 1419 w 1757"/>
                  <a:gd name="T9" fmla="*/ 703 h 3003"/>
                  <a:gd name="T10" fmla="*/ 1349 w 1757"/>
                  <a:gd name="T11" fmla="*/ 728 h 3003"/>
                  <a:gd name="T12" fmla="*/ 1248 w 1757"/>
                  <a:gd name="T13" fmla="*/ 740 h 3003"/>
                  <a:gd name="T14" fmla="*/ 1104 w 1757"/>
                  <a:gd name="T15" fmla="*/ 757 h 3003"/>
                  <a:gd name="T16" fmla="*/ 976 w 1757"/>
                  <a:gd name="T17" fmla="*/ 772 h 3003"/>
                  <a:gd name="T18" fmla="*/ 936 w 1757"/>
                  <a:gd name="T19" fmla="*/ 822 h 3003"/>
                  <a:gd name="T20" fmla="*/ 936 w 1757"/>
                  <a:gd name="T21" fmla="*/ 989 h 3003"/>
                  <a:gd name="T22" fmla="*/ 936 w 1757"/>
                  <a:gd name="T23" fmla="*/ 1232 h 3003"/>
                  <a:gd name="T24" fmla="*/ 936 w 1757"/>
                  <a:gd name="T25" fmla="*/ 1527 h 3003"/>
                  <a:gd name="T26" fmla="*/ 936 w 1757"/>
                  <a:gd name="T27" fmla="*/ 1846 h 3003"/>
                  <a:gd name="T28" fmla="*/ 936 w 1757"/>
                  <a:gd name="T29" fmla="*/ 2161 h 3003"/>
                  <a:gd name="T30" fmla="*/ 936 w 1757"/>
                  <a:gd name="T31" fmla="*/ 2447 h 3003"/>
                  <a:gd name="T32" fmla="*/ 935 w 1757"/>
                  <a:gd name="T33" fmla="*/ 2675 h 3003"/>
                  <a:gd name="T34" fmla="*/ 935 w 1757"/>
                  <a:gd name="T35" fmla="*/ 2821 h 3003"/>
                  <a:gd name="T36" fmla="*/ 933 w 1757"/>
                  <a:gd name="T37" fmla="*/ 2887 h 3003"/>
                  <a:gd name="T38" fmla="*/ 872 w 1757"/>
                  <a:gd name="T39" fmla="*/ 2978 h 3003"/>
                  <a:gd name="T40" fmla="*/ 762 w 1757"/>
                  <a:gd name="T41" fmla="*/ 3000 h 3003"/>
                  <a:gd name="T42" fmla="*/ 671 w 1757"/>
                  <a:gd name="T43" fmla="*/ 2939 h 3003"/>
                  <a:gd name="T44" fmla="*/ 646 w 1757"/>
                  <a:gd name="T45" fmla="*/ 1700 h 3003"/>
                  <a:gd name="T46" fmla="*/ 573 w 1757"/>
                  <a:gd name="T47" fmla="*/ 2914 h 3003"/>
                  <a:gd name="T48" fmla="*/ 495 w 1757"/>
                  <a:gd name="T49" fmla="*/ 2992 h 3003"/>
                  <a:gd name="T50" fmla="*/ 382 w 1757"/>
                  <a:gd name="T51" fmla="*/ 2992 h 3003"/>
                  <a:gd name="T52" fmla="*/ 305 w 1757"/>
                  <a:gd name="T53" fmla="*/ 2914 h 3003"/>
                  <a:gd name="T54" fmla="*/ 294 w 1757"/>
                  <a:gd name="T55" fmla="*/ 2574 h 3003"/>
                  <a:gd name="T56" fmla="*/ 294 w 1757"/>
                  <a:gd name="T57" fmla="*/ 2031 h 3003"/>
                  <a:gd name="T58" fmla="*/ 295 w 1757"/>
                  <a:gd name="T59" fmla="*/ 1543 h 3003"/>
                  <a:gd name="T60" fmla="*/ 296 w 1757"/>
                  <a:gd name="T61" fmla="*/ 1134 h 3003"/>
                  <a:gd name="T62" fmla="*/ 296 w 1757"/>
                  <a:gd name="T63" fmla="*/ 830 h 3003"/>
                  <a:gd name="T64" fmla="*/ 271 w 1757"/>
                  <a:gd name="T65" fmla="*/ 805 h 3003"/>
                  <a:gd name="T66" fmla="*/ 246 w 1757"/>
                  <a:gd name="T67" fmla="*/ 829 h 3003"/>
                  <a:gd name="T68" fmla="*/ 246 w 1757"/>
                  <a:gd name="T69" fmla="*/ 876 h 3003"/>
                  <a:gd name="T70" fmla="*/ 245 w 1757"/>
                  <a:gd name="T71" fmla="*/ 1021 h 3003"/>
                  <a:gd name="T72" fmla="*/ 245 w 1757"/>
                  <a:gd name="T73" fmla="*/ 1219 h 3003"/>
                  <a:gd name="T74" fmla="*/ 243 w 1757"/>
                  <a:gd name="T75" fmla="*/ 1428 h 3003"/>
                  <a:gd name="T76" fmla="*/ 242 w 1757"/>
                  <a:gd name="T77" fmla="*/ 1605 h 3003"/>
                  <a:gd name="T78" fmla="*/ 241 w 1757"/>
                  <a:gd name="T79" fmla="*/ 1707 h 3003"/>
                  <a:gd name="T80" fmla="*/ 214 w 1757"/>
                  <a:gd name="T81" fmla="*/ 1791 h 3003"/>
                  <a:gd name="T82" fmla="*/ 121 w 1757"/>
                  <a:gd name="T83" fmla="*/ 1836 h 3003"/>
                  <a:gd name="T84" fmla="*/ 46 w 1757"/>
                  <a:gd name="T85" fmla="*/ 1809 h 3003"/>
                  <a:gd name="T86" fmla="*/ 0 w 1757"/>
                  <a:gd name="T87" fmla="*/ 1714 h 3003"/>
                  <a:gd name="T88" fmla="*/ 0 w 1757"/>
                  <a:gd name="T89" fmla="*/ 1638 h 3003"/>
                  <a:gd name="T90" fmla="*/ 1 w 1757"/>
                  <a:gd name="T91" fmla="*/ 1476 h 3003"/>
                  <a:gd name="T92" fmla="*/ 2 w 1757"/>
                  <a:gd name="T93" fmla="*/ 1271 h 3003"/>
                  <a:gd name="T94" fmla="*/ 4 w 1757"/>
                  <a:gd name="T95" fmla="*/ 1067 h 3003"/>
                  <a:gd name="T96" fmla="*/ 5 w 1757"/>
                  <a:gd name="T97" fmla="*/ 904 h 3003"/>
                  <a:gd name="T98" fmla="*/ 5 w 1757"/>
                  <a:gd name="T99" fmla="*/ 828 h 3003"/>
                  <a:gd name="T100" fmla="*/ 51 w 1757"/>
                  <a:gd name="T101" fmla="*/ 673 h 3003"/>
                  <a:gd name="T102" fmla="*/ 170 w 1757"/>
                  <a:gd name="T103" fmla="*/ 569 h 3003"/>
                  <a:gd name="T104" fmla="*/ 387 w 1757"/>
                  <a:gd name="T105" fmla="*/ 544 h 3003"/>
                  <a:gd name="T106" fmla="*/ 665 w 1757"/>
                  <a:gd name="T107" fmla="*/ 544 h 3003"/>
                  <a:gd name="T108" fmla="*/ 850 w 1757"/>
                  <a:gd name="T109" fmla="*/ 543 h 3003"/>
                  <a:gd name="T110" fmla="*/ 923 w 1757"/>
                  <a:gd name="T111" fmla="*/ 535 h 3003"/>
                  <a:gd name="T112" fmla="*/ 1050 w 1757"/>
                  <a:gd name="T113" fmla="*/ 520 h 3003"/>
                  <a:gd name="T114" fmla="*/ 1185 w 1757"/>
                  <a:gd name="T115" fmla="*/ 504 h 3003"/>
                  <a:gd name="T116" fmla="*/ 1275 w 1757"/>
                  <a:gd name="T117" fmla="*/ 493 h 3003"/>
                  <a:gd name="T118" fmla="*/ 1523 w 1757"/>
                  <a:gd name="T119" fmla="*/ 171 h 3003"/>
                  <a:gd name="T120" fmla="*/ 947 w 1757"/>
                  <a:gd name="T121" fmla="*/ 57 h 3003"/>
                  <a:gd name="T122" fmla="*/ 1530 w 1757"/>
                  <a:gd name="T123" fmla="*/ 15 h 30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757" h="3003">
                    <a:moveTo>
                      <a:pt x="1578" y="0"/>
                    </a:moveTo>
                    <a:lnTo>
                      <a:pt x="1597" y="3"/>
                    </a:lnTo>
                    <a:lnTo>
                      <a:pt x="1614" y="11"/>
                    </a:lnTo>
                    <a:lnTo>
                      <a:pt x="1627" y="23"/>
                    </a:lnTo>
                    <a:lnTo>
                      <a:pt x="1638" y="39"/>
                    </a:lnTo>
                    <a:lnTo>
                      <a:pt x="1644" y="56"/>
                    </a:lnTo>
                    <a:lnTo>
                      <a:pt x="1671" y="184"/>
                    </a:lnTo>
                    <a:lnTo>
                      <a:pt x="1688" y="191"/>
                    </a:lnTo>
                    <a:lnTo>
                      <a:pt x="1704" y="199"/>
                    </a:lnTo>
                    <a:lnTo>
                      <a:pt x="1719" y="212"/>
                    </a:lnTo>
                    <a:lnTo>
                      <a:pt x="1736" y="231"/>
                    </a:lnTo>
                    <a:lnTo>
                      <a:pt x="1747" y="251"/>
                    </a:lnTo>
                    <a:lnTo>
                      <a:pt x="1755" y="274"/>
                    </a:lnTo>
                    <a:lnTo>
                      <a:pt x="1757" y="296"/>
                    </a:lnTo>
                    <a:lnTo>
                      <a:pt x="1756" y="319"/>
                    </a:lnTo>
                    <a:lnTo>
                      <a:pt x="1750" y="341"/>
                    </a:lnTo>
                    <a:lnTo>
                      <a:pt x="1740" y="363"/>
                    </a:lnTo>
                    <a:lnTo>
                      <a:pt x="1725" y="382"/>
                    </a:lnTo>
                    <a:lnTo>
                      <a:pt x="1435" y="689"/>
                    </a:lnTo>
                    <a:lnTo>
                      <a:pt x="1419" y="703"/>
                    </a:lnTo>
                    <a:lnTo>
                      <a:pt x="1402" y="715"/>
                    </a:lnTo>
                    <a:lnTo>
                      <a:pt x="1383" y="722"/>
                    </a:lnTo>
                    <a:lnTo>
                      <a:pt x="1361" y="727"/>
                    </a:lnTo>
                    <a:lnTo>
                      <a:pt x="1349" y="728"/>
                    </a:lnTo>
                    <a:lnTo>
                      <a:pt x="1331" y="730"/>
                    </a:lnTo>
                    <a:lnTo>
                      <a:pt x="1307" y="733"/>
                    </a:lnTo>
                    <a:lnTo>
                      <a:pt x="1279" y="736"/>
                    </a:lnTo>
                    <a:lnTo>
                      <a:pt x="1248" y="740"/>
                    </a:lnTo>
                    <a:lnTo>
                      <a:pt x="1214" y="744"/>
                    </a:lnTo>
                    <a:lnTo>
                      <a:pt x="1177" y="748"/>
                    </a:lnTo>
                    <a:lnTo>
                      <a:pt x="1141" y="752"/>
                    </a:lnTo>
                    <a:lnTo>
                      <a:pt x="1104" y="757"/>
                    </a:lnTo>
                    <a:lnTo>
                      <a:pt x="1069" y="761"/>
                    </a:lnTo>
                    <a:lnTo>
                      <a:pt x="1035" y="764"/>
                    </a:lnTo>
                    <a:lnTo>
                      <a:pt x="1004" y="769"/>
                    </a:lnTo>
                    <a:lnTo>
                      <a:pt x="976" y="772"/>
                    </a:lnTo>
                    <a:lnTo>
                      <a:pt x="953" y="774"/>
                    </a:lnTo>
                    <a:lnTo>
                      <a:pt x="936" y="776"/>
                    </a:lnTo>
                    <a:lnTo>
                      <a:pt x="936" y="795"/>
                    </a:lnTo>
                    <a:lnTo>
                      <a:pt x="936" y="822"/>
                    </a:lnTo>
                    <a:lnTo>
                      <a:pt x="936" y="855"/>
                    </a:lnTo>
                    <a:lnTo>
                      <a:pt x="936" y="894"/>
                    </a:lnTo>
                    <a:lnTo>
                      <a:pt x="936" y="939"/>
                    </a:lnTo>
                    <a:lnTo>
                      <a:pt x="936" y="989"/>
                    </a:lnTo>
                    <a:lnTo>
                      <a:pt x="936" y="1044"/>
                    </a:lnTo>
                    <a:lnTo>
                      <a:pt x="936" y="1103"/>
                    </a:lnTo>
                    <a:lnTo>
                      <a:pt x="936" y="1166"/>
                    </a:lnTo>
                    <a:lnTo>
                      <a:pt x="936" y="1232"/>
                    </a:lnTo>
                    <a:lnTo>
                      <a:pt x="936" y="1302"/>
                    </a:lnTo>
                    <a:lnTo>
                      <a:pt x="936" y="1376"/>
                    </a:lnTo>
                    <a:lnTo>
                      <a:pt x="936" y="1451"/>
                    </a:lnTo>
                    <a:lnTo>
                      <a:pt x="936" y="1527"/>
                    </a:lnTo>
                    <a:lnTo>
                      <a:pt x="936" y="1606"/>
                    </a:lnTo>
                    <a:lnTo>
                      <a:pt x="936" y="1685"/>
                    </a:lnTo>
                    <a:lnTo>
                      <a:pt x="936" y="1766"/>
                    </a:lnTo>
                    <a:lnTo>
                      <a:pt x="936" y="1846"/>
                    </a:lnTo>
                    <a:lnTo>
                      <a:pt x="936" y="1926"/>
                    </a:lnTo>
                    <a:lnTo>
                      <a:pt x="936" y="2006"/>
                    </a:lnTo>
                    <a:lnTo>
                      <a:pt x="936" y="2085"/>
                    </a:lnTo>
                    <a:lnTo>
                      <a:pt x="936" y="2161"/>
                    </a:lnTo>
                    <a:lnTo>
                      <a:pt x="936" y="2236"/>
                    </a:lnTo>
                    <a:lnTo>
                      <a:pt x="936" y="2310"/>
                    </a:lnTo>
                    <a:lnTo>
                      <a:pt x="936" y="2380"/>
                    </a:lnTo>
                    <a:lnTo>
                      <a:pt x="936" y="2447"/>
                    </a:lnTo>
                    <a:lnTo>
                      <a:pt x="936" y="2511"/>
                    </a:lnTo>
                    <a:lnTo>
                      <a:pt x="936" y="2570"/>
                    </a:lnTo>
                    <a:lnTo>
                      <a:pt x="936" y="2625"/>
                    </a:lnTo>
                    <a:lnTo>
                      <a:pt x="935" y="2675"/>
                    </a:lnTo>
                    <a:lnTo>
                      <a:pt x="935" y="2721"/>
                    </a:lnTo>
                    <a:lnTo>
                      <a:pt x="935" y="2760"/>
                    </a:lnTo>
                    <a:lnTo>
                      <a:pt x="935" y="2794"/>
                    </a:lnTo>
                    <a:lnTo>
                      <a:pt x="935" y="2821"/>
                    </a:lnTo>
                    <a:lnTo>
                      <a:pt x="935" y="2840"/>
                    </a:lnTo>
                    <a:lnTo>
                      <a:pt x="935" y="2853"/>
                    </a:lnTo>
                    <a:lnTo>
                      <a:pt x="935" y="2858"/>
                    </a:lnTo>
                    <a:lnTo>
                      <a:pt x="933" y="2887"/>
                    </a:lnTo>
                    <a:lnTo>
                      <a:pt x="924" y="2914"/>
                    </a:lnTo>
                    <a:lnTo>
                      <a:pt x="910" y="2939"/>
                    </a:lnTo>
                    <a:lnTo>
                      <a:pt x="893" y="2961"/>
                    </a:lnTo>
                    <a:lnTo>
                      <a:pt x="872" y="2978"/>
                    </a:lnTo>
                    <a:lnTo>
                      <a:pt x="847" y="2992"/>
                    </a:lnTo>
                    <a:lnTo>
                      <a:pt x="820" y="3000"/>
                    </a:lnTo>
                    <a:lnTo>
                      <a:pt x="791" y="3003"/>
                    </a:lnTo>
                    <a:lnTo>
                      <a:pt x="762" y="3000"/>
                    </a:lnTo>
                    <a:lnTo>
                      <a:pt x="734" y="2992"/>
                    </a:lnTo>
                    <a:lnTo>
                      <a:pt x="710" y="2978"/>
                    </a:lnTo>
                    <a:lnTo>
                      <a:pt x="689" y="2961"/>
                    </a:lnTo>
                    <a:lnTo>
                      <a:pt x="671" y="2939"/>
                    </a:lnTo>
                    <a:lnTo>
                      <a:pt x="658" y="2914"/>
                    </a:lnTo>
                    <a:lnTo>
                      <a:pt x="649" y="2887"/>
                    </a:lnTo>
                    <a:lnTo>
                      <a:pt x="646" y="2858"/>
                    </a:lnTo>
                    <a:lnTo>
                      <a:pt x="646" y="1700"/>
                    </a:lnTo>
                    <a:lnTo>
                      <a:pt x="583" y="1700"/>
                    </a:lnTo>
                    <a:lnTo>
                      <a:pt x="583" y="2858"/>
                    </a:lnTo>
                    <a:lnTo>
                      <a:pt x="580" y="2887"/>
                    </a:lnTo>
                    <a:lnTo>
                      <a:pt x="573" y="2914"/>
                    </a:lnTo>
                    <a:lnTo>
                      <a:pt x="559" y="2939"/>
                    </a:lnTo>
                    <a:lnTo>
                      <a:pt x="541" y="2961"/>
                    </a:lnTo>
                    <a:lnTo>
                      <a:pt x="520" y="2978"/>
                    </a:lnTo>
                    <a:lnTo>
                      <a:pt x="495" y="2992"/>
                    </a:lnTo>
                    <a:lnTo>
                      <a:pt x="468" y="3000"/>
                    </a:lnTo>
                    <a:lnTo>
                      <a:pt x="438" y="3003"/>
                    </a:lnTo>
                    <a:lnTo>
                      <a:pt x="409" y="3000"/>
                    </a:lnTo>
                    <a:lnTo>
                      <a:pt x="382" y="2992"/>
                    </a:lnTo>
                    <a:lnTo>
                      <a:pt x="357" y="2978"/>
                    </a:lnTo>
                    <a:lnTo>
                      <a:pt x="336" y="2961"/>
                    </a:lnTo>
                    <a:lnTo>
                      <a:pt x="319" y="2939"/>
                    </a:lnTo>
                    <a:lnTo>
                      <a:pt x="305" y="2914"/>
                    </a:lnTo>
                    <a:lnTo>
                      <a:pt x="297" y="2887"/>
                    </a:lnTo>
                    <a:lnTo>
                      <a:pt x="294" y="2858"/>
                    </a:lnTo>
                    <a:lnTo>
                      <a:pt x="294" y="2715"/>
                    </a:lnTo>
                    <a:lnTo>
                      <a:pt x="294" y="2574"/>
                    </a:lnTo>
                    <a:lnTo>
                      <a:pt x="294" y="2434"/>
                    </a:lnTo>
                    <a:lnTo>
                      <a:pt x="294" y="2297"/>
                    </a:lnTo>
                    <a:lnTo>
                      <a:pt x="294" y="2162"/>
                    </a:lnTo>
                    <a:lnTo>
                      <a:pt x="294" y="2031"/>
                    </a:lnTo>
                    <a:lnTo>
                      <a:pt x="295" y="1903"/>
                    </a:lnTo>
                    <a:lnTo>
                      <a:pt x="295" y="1779"/>
                    </a:lnTo>
                    <a:lnTo>
                      <a:pt x="295" y="1659"/>
                    </a:lnTo>
                    <a:lnTo>
                      <a:pt x="295" y="1543"/>
                    </a:lnTo>
                    <a:lnTo>
                      <a:pt x="295" y="1433"/>
                    </a:lnTo>
                    <a:lnTo>
                      <a:pt x="296" y="1327"/>
                    </a:lnTo>
                    <a:lnTo>
                      <a:pt x="296" y="1228"/>
                    </a:lnTo>
                    <a:lnTo>
                      <a:pt x="296" y="1134"/>
                    </a:lnTo>
                    <a:lnTo>
                      <a:pt x="296" y="1047"/>
                    </a:lnTo>
                    <a:lnTo>
                      <a:pt x="296" y="968"/>
                    </a:lnTo>
                    <a:lnTo>
                      <a:pt x="296" y="896"/>
                    </a:lnTo>
                    <a:lnTo>
                      <a:pt x="296" y="830"/>
                    </a:lnTo>
                    <a:lnTo>
                      <a:pt x="294" y="820"/>
                    </a:lnTo>
                    <a:lnTo>
                      <a:pt x="290" y="813"/>
                    </a:lnTo>
                    <a:lnTo>
                      <a:pt x="281" y="806"/>
                    </a:lnTo>
                    <a:lnTo>
                      <a:pt x="271" y="805"/>
                    </a:lnTo>
                    <a:lnTo>
                      <a:pt x="262" y="806"/>
                    </a:lnTo>
                    <a:lnTo>
                      <a:pt x="254" y="812"/>
                    </a:lnTo>
                    <a:lnTo>
                      <a:pt x="249" y="819"/>
                    </a:lnTo>
                    <a:lnTo>
                      <a:pt x="246" y="829"/>
                    </a:lnTo>
                    <a:lnTo>
                      <a:pt x="246" y="829"/>
                    </a:lnTo>
                    <a:lnTo>
                      <a:pt x="246" y="837"/>
                    </a:lnTo>
                    <a:lnTo>
                      <a:pt x="246" y="854"/>
                    </a:lnTo>
                    <a:lnTo>
                      <a:pt x="246" y="876"/>
                    </a:lnTo>
                    <a:lnTo>
                      <a:pt x="246" y="905"/>
                    </a:lnTo>
                    <a:lnTo>
                      <a:pt x="246" y="940"/>
                    </a:lnTo>
                    <a:lnTo>
                      <a:pt x="246" y="978"/>
                    </a:lnTo>
                    <a:lnTo>
                      <a:pt x="245" y="1021"/>
                    </a:lnTo>
                    <a:lnTo>
                      <a:pt x="245" y="1068"/>
                    </a:lnTo>
                    <a:lnTo>
                      <a:pt x="245" y="1116"/>
                    </a:lnTo>
                    <a:lnTo>
                      <a:pt x="245" y="1167"/>
                    </a:lnTo>
                    <a:lnTo>
                      <a:pt x="245" y="1219"/>
                    </a:lnTo>
                    <a:lnTo>
                      <a:pt x="243" y="1272"/>
                    </a:lnTo>
                    <a:lnTo>
                      <a:pt x="243" y="1325"/>
                    </a:lnTo>
                    <a:lnTo>
                      <a:pt x="243" y="1378"/>
                    </a:lnTo>
                    <a:lnTo>
                      <a:pt x="243" y="1428"/>
                    </a:lnTo>
                    <a:lnTo>
                      <a:pt x="242" y="1478"/>
                    </a:lnTo>
                    <a:lnTo>
                      <a:pt x="242" y="1523"/>
                    </a:lnTo>
                    <a:lnTo>
                      <a:pt x="242" y="1566"/>
                    </a:lnTo>
                    <a:lnTo>
                      <a:pt x="242" y="1605"/>
                    </a:lnTo>
                    <a:lnTo>
                      <a:pt x="242" y="1639"/>
                    </a:lnTo>
                    <a:lnTo>
                      <a:pt x="241" y="1668"/>
                    </a:lnTo>
                    <a:lnTo>
                      <a:pt x="241" y="1691"/>
                    </a:lnTo>
                    <a:lnTo>
                      <a:pt x="241" y="1707"/>
                    </a:lnTo>
                    <a:lnTo>
                      <a:pt x="241" y="1716"/>
                    </a:lnTo>
                    <a:lnTo>
                      <a:pt x="238" y="1744"/>
                    </a:lnTo>
                    <a:lnTo>
                      <a:pt x="229" y="1768"/>
                    </a:lnTo>
                    <a:lnTo>
                      <a:pt x="214" y="1791"/>
                    </a:lnTo>
                    <a:lnTo>
                      <a:pt x="196" y="1809"/>
                    </a:lnTo>
                    <a:lnTo>
                      <a:pt x="174" y="1824"/>
                    </a:lnTo>
                    <a:lnTo>
                      <a:pt x="149" y="1833"/>
                    </a:lnTo>
                    <a:lnTo>
                      <a:pt x="121" y="1836"/>
                    </a:lnTo>
                    <a:lnTo>
                      <a:pt x="120" y="1836"/>
                    </a:lnTo>
                    <a:lnTo>
                      <a:pt x="93" y="1833"/>
                    </a:lnTo>
                    <a:lnTo>
                      <a:pt x="67" y="1823"/>
                    </a:lnTo>
                    <a:lnTo>
                      <a:pt x="46" y="1809"/>
                    </a:lnTo>
                    <a:lnTo>
                      <a:pt x="26" y="1791"/>
                    </a:lnTo>
                    <a:lnTo>
                      <a:pt x="12" y="1768"/>
                    </a:lnTo>
                    <a:lnTo>
                      <a:pt x="4" y="1742"/>
                    </a:lnTo>
                    <a:lnTo>
                      <a:pt x="0" y="1714"/>
                    </a:lnTo>
                    <a:lnTo>
                      <a:pt x="0" y="1706"/>
                    </a:lnTo>
                    <a:lnTo>
                      <a:pt x="0" y="1690"/>
                    </a:lnTo>
                    <a:lnTo>
                      <a:pt x="0" y="1667"/>
                    </a:lnTo>
                    <a:lnTo>
                      <a:pt x="0" y="1638"/>
                    </a:lnTo>
                    <a:lnTo>
                      <a:pt x="0" y="1604"/>
                    </a:lnTo>
                    <a:lnTo>
                      <a:pt x="1" y="1565"/>
                    </a:lnTo>
                    <a:lnTo>
                      <a:pt x="1" y="1522"/>
                    </a:lnTo>
                    <a:lnTo>
                      <a:pt x="1" y="1476"/>
                    </a:lnTo>
                    <a:lnTo>
                      <a:pt x="1" y="1427"/>
                    </a:lnTo>
                    <a:lnTo>
                      <a:pt x="1" y="1377"/>
                    </a:lnTo>
                    <a:lnTo>
                      <a:pt x="2" y="1324"/>
                    </a:lnTo>
                    <a:lnTo>
                      <a:pt x="2" y="1271"/>
                    </a:lnTo>
                    <a:lnTo>
                      <a:pt x="2" y="1218"/>
                    </a:lnTo>
                    <a:lnTo>
                      <a:pt x="2" y="1166"/>
                    </a:lnTo>
                    <a:lnTo>
                      <a:pt x="4" y="1115"/>
                    </a:lnTo>
                    <a:lnTo>
                      <a:pt x="4" y="1067"/>
                    </a:lnTo>
                    <a:lnTo>
                      <a:pt x="4" y="1020"/>
                    </a:lnTo>
                    <a:lnTo>
                      <a:pt x="4" y="977"/>
                    </a:lnTo>
                    <a:lnTo>
                      <a:pt x="4" y="939"/>
                    </a:lnTo>
                    <a:lnTo>
                      <a:pt x="5" y="904"/>
                    </a:lnTo>
                    <a:lnTo>
                      <a:pt x="5" y="875"/>
                    </a:lnTo>
                    <a:lnTo>
                      <a:pt x="5" y="853"/>
                    </a:lnTo>
                    <a:lnTo>
                      <a:pt x="5" y="836"/>
                    </a:lnTo>
                    <a:lnTo>
                      <a:pt x="5" y="828"/>
                    </a:lnTo>
                    <a:lnTo>
                      <a:pt x="8" y="786"/>
                    </a:lnTo>
                    <a:lnTo>
                      <a:pt x="18" y="746"/>
                    </a:lnTo>
                    <a:lnTo>
                      <a:pt x="32" y="708"/>
                    </a:lnTo>
                    <a:lnTo>
                      <a:pt x="51" y="673"/>
                    </a:lnTo>
                    <a:lnTo>
                      <a:pt x="76" y="642"/>
                    </a:lnTo>
                    <a:lnTo>
                      <a:pt x="104" y="614"/>
                    </a:lnTo>
                    <a:lnTo>
                      <a:pt x="136" y="590"/>
                    </a:lnTo>
                    <a:lnTo>
                      <a:pt x="170" y="569"/>
                    </a:lnTo>
                    <a:lnTo>
                      <a:pt x="208" y="555"/>
                    </a:lnTo>
                    <a:lnTo>
                      <a:pt x="248" y="547"/>
                    </a:lnTo>
                    <a:lnTo>
                      <a:pt x="290" y="544"/>
                    </a:lnTo>
                    <a:lnTo>
                      <a:pt x="387" y="544"/>
                    </a:lnTo>
                    <a:lnTo>
                      <a:pt x="428" y="544"/>
                    </a:lnTo>
                    <a:lnTo>
                      <a:pt x="474" y="544"/>
                    </a:lnTo>
                    <a:lnTo>
                      <a:pt x="618" y="544"/>
                    </a:lnTo>
                    <a:lnTo>
                      <a:pt x="665" y="544"/>
                    </a:lnTo>
                    <a:lnTo>
                      <a:pt x="752" y="544"/>
                    </a:lnTo>
                    <a:lnTo>
                      <a:pt x="789" y="544"/>
                    </a:lnTo>
                    <a:lnTo>
                      <a:pt x="846" y="544"/>
                    </a:lnTo>
                    <a:lnTo>
                      <a:pt x="850" y="543"/>
                    </a:lnTo>
                    <a:lnTo>
                      <a:pt x="861" y="542"/>
                    </a:lnTo>
                    <a:lnTo>
                      <a:pt x="877" y="540"/>
                    </a:lnTo>
                    <a:lnTo>
                      <a:pt x="898" y="537"/>
                    </a:lnTo>
                    <a:lnTo>
                      <a:pt x="923" y="535"/>
                    </a:lnTo>
                    <a:lnTo>
                      <a:pt x="951" y="532"/>
                    </a:lnTo>
                    <a:lnTo>
                      <a:pt x="983" y="528"/>
                    </a:lnTo>
                    <a:lnTo>
                      <a:pt x="1016" y="524"/>
                    </a:lnTo>
                    <a:lnTo>
                      <a:pt x="1050" y="520"/>
                    </a:lnTo>
                    <a:lnTo>
                      <a:pt x="1086" y="516"/>
                    </a:lnTo>
                    <a:lnTo>
                      <a:pt x="1120" y="511"/>
                    </a:lnTo>
                    <a:lnTo>
                      <a:pt x="1152" y="508"/>
                    </a:lnTo>
                    <a:lnTo>
                      <a:pt x="1185" y="504"/>
                    </a:lnTo>
                    <a:lnTo>
                      <a:pt x="1213" y="501"/>
                    </a:lnTo>
                    <a:lnTo>
                      <a:pt x="1239" y="497"/>
                    </a:lnTo>
                    <a:lnTo>
                      <a:pt x="1259" y="495"/>
                    </a:lnTo>
                    <a:lnTo>
                      <a:pt x="1275" y="493"/>
                    </a:lnTo>
                    <a:lnTo>
                      <a:pt x="1286" y="492"/>
                    </a:lnTo>
                    <a:lnTo>
                      <a:pt x="1290" y="492"/>
                    </a:lnTo>
                    <a:lnTo>
                      <a:pt x="1535" y="232"/>
                    </a:lnTo>
                    <a:lnTo>
                      <a:pt x="1523" y="171"/>
                    </a:lnTo>
                    <a:lnTo>
                      <a:pt x="970" y="171"/>
                    </a:lnTo>
                    <a:lnTo>
                      <a:pt x="966" y="131"/>
                    </a:lnTo>
                    <a:lnTo>
                      <a:pt x="959" y="94"/>
                    </a:lnTo>
                    <a:lnTo>
                      <a:pt x="947" y="57"/>
                    </a:lnTo>
                    <a:lnTo>
                      <a:pt x="1504" y="57"/>
                    </a:lnTo>
                    <a:lnTo>
                      <a:pt x="1510" y="41"/>
                    </a:lnTo>
                    <a:lnTo>
                      <a:pt x="1518" y="27"/>
                    </a:lnTo>
                    <a:lnTo>
                      <a:pt x="1530" y="15"/>
                    </a:lnTo>
                    <a:lnTo>
                      <a:pt x="1544" y="7"/>
                    </a:lnTo>
                    <a:lnTo>
                      <a:pt x="1560" y="1"/>
                    </a:lnTo>
                    <a:lnTo>
                      <a:pt x="157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515"/>
              <p:cNvSpPr>
                <a:spLocks/>
              </p:cNvSpPr>
              <p:nvPr/>
            </p:nvSpPr>
            <p:spPr bwMode="auto">
              <a:xfrm>
                <a:off x="1901825" y="5060950"/>
                <a:ext cx="79375" cy="79375"/>
              </a:xfrm>
              <a:custGeom>
                <a:avLst/>
                <a:gdLst>
                  <a:gd name="T0" fmla="*/ 251 w 500"/>
                  <a:gd name="T1" fmla="*/ 0 h 501"/>
                  <a:gd name="T2" fmla="*/ 290 w 500"/>
                  <a:gd name="T3" fmla="*/ 4 h 501"/>
                  <a:gd name="T4" fmla="*/ 329 w 500"/>
                  <a:gd name="T5" fmla="*/ 13 h 501"/>
                  <a:gd name="T6" fmla="*/ 365 w 500"/>
                  <a:gd name="T7" fmla="*/ 28 h 501"/>
                  <a:gd name="T8" fmla="*/ 398 w 500"/>
                  <a:gd name="T9" fmla="*/ 49 h 501"/>
                  <a:gd name="T10" fmla="*/ 427 w 500"/>
                  <a:gd name="T11" fmla="*/ 74 h 501"/>
                  <a:gd name="T12" fmla="*/ 452 w 500"/>
                  <a:gd name="T13" fmla="*/ 104 h 501"/>
                  <a:gd name="T14" fmla="*/ 472 w 500"/>
                  <a:gd name="T15" fmla="*/ 136 h 501"/>
                  <a:gd name="T16" fmla="*/ 487 w 500"/>
                  <a:gd name="T17" fmla="*/ 172 h 501"/>
                  <a:gd name="T18" fmla="*/ 497 w 500"/>
                  <a:gd name="T19" fmla="*/ 210 h 501"/>
                  <a:gd name="T20" fmla="*/ 500 w 500"/>
                  <a:gd name="T21" fmla="*/ 251 h 501"/>
                  <a:gd name="T22" fmla="*/ 497 w 500"/>
                  <a:gd name="T23" fmla="*/ 292 h 501"/>
                  <a:gd name="T24" fmla="*/ 487 w 500"/>
                  <a:gd name="T25" fmla="*/ 330 h 501"/>
                  <a:gd name="T26" fmla="*/ 472 w 500"/>
                  <a:gd name="T27" fmla="*/ 366 h 501"/>
                  <a:gd name="T28" fmla="*/ 452 w 500"/>
                  <a:gd name="T29" fmla="*/ 399 h 501"/>
                  <a:gd name="T30" fmla="*/ 427 w 500"/>
                  <a:gd name="T31" fmla="*/ 428 h 501"/>
                  <a:gd name="T32" fmla="*/ 398 w 500"/>
                  <a:gd name="T33" fmla="*/ 454 h 501"/>
                  <a:gd name="T34" fmla="*/ 365 w 500"/>
                  <a:gd name="T35" fmla="*/ 473 h 501"/>
                  <a:gd name="T36" fmla="*/ 329 w 500"/>
                  <a:gd name="T37" fmla="*/ 489 h 501"/>
                  <a:gd name="T38" fmla="*/ 290 w 500"/>
                  <a:gd name="T39" fmla="*/ 498 h 501"/>
                  <a:gd name="T40" fmla="*/ 251 w 500"/>
                  <a:gd name="T41" fmla="*/ 501 h 501"/>
                  <a:gd name="T42" fmla="*/ 210 w 500"/>
                  <a:gd name="T43" fmla="*/ 498 h 501"/>
                  <a:gd name="T44" fmla="*/ 171 w 500"/>
                  <a:gd name="T45" fmla="*/ 489 h 501"/>
                  <a:gd name="T46" fmla="*/ 135 w 500"/>
                  <a:gd name="T47" fmla="*/ 473 h 501"/>
                  <a:gd name="T48" fmla="*/ 102 w 500"/>
                  <a:gd name="T49" fmla="*/ 452 h 501"/>
                  <a:gd name="T50" fmla="*/ 73 w 500"/>
                  <a:gd name="T51" fmla="*/ 428 h 501"/>
                  <a:gd name="T52" fmla="*/ 48 w 500"/>
                  <a:gd name="T53" fmla="*/ 399 h 501"/>
                  <a:gd name="T54" fmla="*/ 28 w 500"/>
                  <a:gd name="T55" fmla="*/ 366 h 501"/>
                  <a:gd name="T56" fmla="*/ 13 w 500"/>
                  <a:gd name="T57" fmla="*/ 330 h 501"/>
                  <a:gd name="T58" fmla="*/ 3 w 500"/>
                  <a:gd name="T59" fmla="*/ 292 h 501"/>
                  <a:gd name="T60" fmla="*/ 0 w 500"/>
                  <a:gd name="T61" fmla="*/ 251 h 501"/>
                  <a:gd name="T62" fmla="*/ 3 w 500"/>
                  <a:gd name="T63" fmla="*/ 210 h 501"/>
                  <a:gd name="T64" fmla="*/ 13 w 500"/>
                  <a:gd name="T65" fmla="*/ 173 h 501"/>
                  <a:gd name="T66" fmla="*/ 28 w 500"/>
                  <a:gd name="T67" fmla="*/ 136 h 501"/>
                  <a:gd name="T68" fmla="*/ 48 w 500"/>
                  <a:gd name="T69" fmla="*/ 104 h 501"/>
                  <a:gd name="T70" fmla="*/ 73 w 500"/>
                  <a:gd name="T71" fmla="*/ 75 h 501"/>
                  <a:gd name="T72" fmla="*/ 102 w 500"/>
                  <a:gd name="T73" fmla="*/ 49 h 501"/>
                  <a:gd name="T74" fmla="*/ 135 w 500"/>
                  <a:gd name="T75" fmla="*/ 28 h 501"/>
                  <a:gd name="T76" fmla="*/ 171 w 500"/>
                  <a:gd name="T77" fmla="*/ 13 h 501"/>
                  <a:gd name="T78" fmla="*/ 210 w 500"/>
                  <a:gd name="T79" fmla="*/ 4 h 501"/>
                  <a:gd name="T80" fmla="*/ 251 w 500"/>
                  <a:gd name="T81" fmla="*/ 0 h 5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00" h="501">
                    <a:moveTo>
                      <a:pt x="251" y="0"/>
                    </a:moveTo>
                    <a:lnTo>
                      <a:pt x="290" y="4"/>
                    </a:lnTo>
                    <a:lnTo>
                      <a:pt x="329" y="13"/>
                    </a:lnTo>
                    <a:lnTo>
                      <a:pt x="365" y="28"/>
                    </a:lnTo>
                    <a:lnTo>
                      <a:pt x="398" y="49"/>
                    </a:lnTo>
                    <a:lnTo>
                      <a:pt x="427" y="74"/>
                    </a:lnTo>
                    <a:lnTo>
                      <a:pt x="452" y="104"/>
                    </a:lnTo>
                    <a:lnTo>
                      <a:pt x="472" y="136"/>
                    </a:lnTo>
                    <a:lnTo>
                      <a:pt x="487" y="172"/>
                    </a:lnTo>
                    <a:lnTo>
                      <a:pt x="497" y="210"/>
                    </a:lnTo>
                    <a:lnTo>
                      <a:pt x="500" y="251"/>
                    </a:lnTo>
                    <a:lnTo>
                      <a:pt x="497" y="292"/>
                    </a:lnTo>
                    <a:lnTo>
                      <a:pt x="487" y="330"/>
                    </a:lnTo>
                    <a:lnTo>
                      <a:pt x="472" y="366"/>
                    </a:lnTo>
                    <a:lnTo>
                      <a:pt x="452" y="399"/>
                    </a:lnTo>
                    <a:lnTo>
                      <a:pt x="427" y="428"/>
                    </a:lnTo>
                    <a:lnTo>
                      <a:pt x="398" y="454"/>
                    </a:lnTo>
                    <a:lnTo>
                      <a:pt x="365" y="473"/>
                    </a:lnTo>
                    <a:lnTo>
                      <a:pt x="329" y="489"/>
                    </a:lnTo>
                    <a:lnTo>
                      <a:pt x="290" y="498"/>
                    </a:lnTo>
                    <a:lnTo>
                      <a:pt x="251" y="501"/>
                    </a:lnTo>
                    <a:lnTo>
                      <a:pt x="210" y="498"/>
                    </a:lnTo>
                    <a:lnTo>
                      <a:pt x="171" y="489"/>
                    </a:lnTo>
                    <a:lnTo>
                      <a:pt x="135" y="473"/>
                    </a:lnTo>
                    <a:lnTo>
                      <a:pt x="102" y="452"/>
                    </a:lnTo>
                    <a:lnTo>
                      <a:pt x="73" y="428"/>
                    </a:lnTo>
                    <a:lnTo>
                      <a:pt x="48" y="399"/>
                    </a:lnTo>
                    <a:lnTo>
                      <a:pt x="28" y="366"/>
                    </a:lnTo>
                    <a:lnTo>
                      <a:pt x="13" y="330"/>
                    </a:lnTo>
                    <a:lnTo>
                      <a:pt x="3" y="292"/>
                    </a:lnTo>
                    <a:lnTo>
                      <a:pt x="0" y="251"/>
                    </a:lnTo>
                    <a:lnTo>
                      <a:pt x="3" y="210"/>
                    </a:lnTo>
                    <a:lnTo>
                      <a:pt x="13" y="173"/>
                    </a:lnTo>
                    <a:lnTo>
                      <a:pt x="28" y="136"/>
                    </a:lnTo>
                    <a:lnTo>
                      <a:pt x="48" y="104"/>
                    </a:lnTo>
                    <a:lnTo>
                      <a:pt x="73" y="75"/>
                    </a:lnTo>
                    <a:lnTo>
                      <a:pt x="102" y="49"/>
                    </a:lnTo>
                    <a:lnTo>
                      <a:pt x="135" y="28"/>
                    </a:lnTo>
                    <a:lnTo>
                      <a:pt x="171" y="13"/>
                    </a:lnTo>
                    <a:lnTo>
                      <a:pt x="210" y="4"/>
                    </a:lnTo>
                    <a:lnTo>
                      <a:pt x="25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516"/>
              <p:cNvSpPr>
                <a:spLocks/>
              </p:cNvSpPr>
              <p:nvPr/>
            </p:nvSpPr>
            <p:spPr bwMode="auto">
              <a:xfrm>
                <a:off x="1600200" y="5130800"/>
                <a:ext cx="107950" cy="219075"/>
              </a:xfrm>
              <a:custGeom>
                <a:avLst/>
                <a:gdLst>
                  <a:gd name="T0" fmla="*/ 488 w 676"/>
                  <a:gd name="T1" fmla="*/ 0 h 1380"/>
                  <a:gd name="T2" fmla="*/ 506 w 676"/>
                  <a:gd name="T3" fmla="*/ 44 h 1380"/>
                  <a:gd name="T4" fmla="*/ 528 w 676"/>
                  <a:gd name="T5" fmla="*/ 105 h 1380"/>
                  <a:gd name="T6" fmla="*/ 555 w 676"/>
                  <a:gd name="T7" fmla="*/ 173 h 1380"/>
                  <a:gd name="T8" fmla="*/ 582 w 676"/>
                  <a:gd name="T9" fmla="*/ 245 h 1380"/>
                  <a:gd name="T10" fmla="*/ 608 w 676"/>
                  <a:gd name="T11" fmla="*/ 310 h 1380"/>
                  <a:gd name="T12" fmla="*/ 628 w 676"/>
                  <a:gd name="T13" fmla="*/ 364 h 1380"/>
                  <a:gd name="T14" fmla="*/ 609 w 676"/>
                  <a:gd name="T15" fmla="*/ 403 h 1380"/>
                  <a:gd name="T16" fmla="*/ 565 w 676"/>
                  <a:gd name="T17" fmla="*/ 452 h 1380"/>
                  <a:gd name="T18" fmla="*/ 540 w 676"/>
                  <a:gd name="T19" fmla="*/ 508 h 1380"/>
                  <a:gd name="T20" fmla="*/ 531 w 676"/>
                  <a:gd name="T21" fmla="*/ 559 h 1380"/>
                  <a:gd name="T22" fmla="*/ 363 w 676"/>
                  <a:gd name="T23" fmla="*/ 306 h 1380"/>
                  <a:gd name="T24" fmla="*/ 355 w 676"/>
                  <a:gd name="T25" fmla="*/ 288 h 1380"/>
                  <a:gd name="T26" fmla="*/ 337 w 676"/>
                  <a:gd name="T27" fmla="*/ 280 h 1380"/>
                  <a:gd name="T28" fmla="*/ 320 w 676"/>
                  <a:gd name="T29" fmla="*/ 288 h 1380"/>
                  <a:gd name="T30" fmla="*/ 312 w 676"/>
                  <a:gd name="T31" fmla="*/ 305 h 1380"/>
                  <a:gd name="T32" fmla="*/ 311 w 676"/>
                  <a:gd name="T33" fmla="*/ 345 h 1380"/>
                  <a:gd name="T34" fmla="*/ 311 w 676"/>
                  <a:gd name="T35" fmla="*/ 407 h 1380"/>
                  <a:gd name="T36" fmla="*/ 311 w 676"/>
                  <a:gd name="T37" fmla="*/ 488 h 1380"/>
                  <a:gd name="T38" fmla="*/ 310 w 676"/>
                  <a:gd name="T39" fmla="*/ 578 h 1380"/>
                  <a:gd name="T40" fmla="*/ 310 w 676"/>
                  <a:gd name="T41" fmla="*/ 672 h 1380"/>
                  <a:gd name="T42" fmla="*/ 310 w 676"/>
                  <a:gd name="T43" fmla="*/ 762 h 1380"/>
                  <a:gd name="T44" fmla="*/ 309 w 676"/>
                  <a:gd name="T45" fmla="*/ 841 h 1380"/>
                  <a:gd name="T46" fmla="*/ 309 w 676"/>
                  <a:gd name="T47" fmla="*/ 902 h 1380"/>
                  <a:gd name="T48" fmla="*/ 309 w 676"/>
                  <a:gd name="T49" fmla="*/ 939 h 1380"/>
                  <a:gd name="T50" fmla="*/ 583 w 676"/>
                  <a:gd name="T51" fmla="*/ 706 h 1380"/>
                  <a:gd name="T52" fmla="*/ 625 w 676"/>
                  <a:gd name="T53" fmla="*/ 744 h 1380"/>
                  <a:gd name="T54" fmla="*/ 676 w 676"/>
                  <a:gd name="T55" fmla="*/ 770 h 1380"/>
                  <a:gd name="T56" fmla="*/ 307 w 676"/>
                  <a:gd name="T57" fmla="*/ 1252 h 1380"/>
                  <a:gd name="T58" fmla="*/ 296 w 676"/>
                  <a:gd name="T59" fmla="*/ 1302 h 1380"/>
                  <a:gd name="T60" fmla="*/ 269 w 676"/>
                  <a:gd name="T61" fmla="*/ 1342 h 1380"/>
                  <a:gd name="T62" fmla="*/ 228 w 676"/>
                  <a:gd name="T63" fmla="*/ 1370 h 1380"/>
                  <a:gd name="T64" fmla="*/ 179 w 676"/>
                  <a:gd name="T65" fmla="*/ 1380 h 1380"/>
                  <a:gd name="T66" fmla="*/ 154 w 676"/>
                  <a:gd name="T67" fmla="*/ 1378 h 1380"/>
                  <a:gd name="T68" fmla="*/ 112 w 676"/>
                  <a:gd name="T69" fmla="*/ 1362 h 1380"/>
                  <a:gd name="T70" fmla="*/ 73 w 676"/>
                  <a:gd name="T71" fmla="*/ 1352 h 1380"/>
                  <a:gd name="T72" fmla="*/ 37 w 676"/>
                  <a:gd name="T73" fmla="*/ 1342 h 1380"/>
                  <a:gd name="T74" fmla="*/ 10 w 676"/>
                  <a:gd name="T75" fmla="*/ 1315 h 1380"/>
                  <a:gd name="T76" fmla="*/ 0 w 676"/>
                  <a:gd name="T77" fmla="*/ 1281 h 1380"/>
                  <a:gd name="T78" fmla="*/ 9 w 676"/>
                  <a:gd name="T79" fmla="*/ 1245 h 1380"/>
                  <a:gd name="T80" fmla="*/ 49 w 676"/>
                  <a:gd name="T81" fmla="*/ 1200 h 1380"/>
                  <a:gd name="T82" fmla="*/ 54 w 676"/>
                  <a:gd name="T83" fmla="*/ 304 h 1380"/>
                  <a:gd name="T84" fmla="*/ 68 w 676"/>
                  <a:gd name="T85" fmla="*/ 217 h 1380"/>
                  <a:gd name="T86" fmla="*/ 103 w 676"/>
                  <a:gd name="T87" fmla="*/ 139 h 1380"/>
                  <a:gd name="T88" fmla="*/ 159 w 676"/>
                  <a:gd name="T89" fmla="*/ 76 h 1380"/>
                  <a:gd name="T90" fmla="*/ 231 w 676"/>
                  <a:gd name="T91" fmla="*/ 29 h 1380"/>
                  <a:gd name="T92" fmla="*/ 314 w 676"/>
                  <a:gd name="T93" fmla="*/ 3 h 1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76" h="1380">
                    <a:moveTo>
                      <a:pt x="359" y="0"/>
                    </a:moveTo>
                    <a:lnTo>
                      <a:pt x="488" y="0"/>
                    </a:lnTo>
                    <a:lnTo>
                      <a:pt x="496" y="21"/>
                    </a:lnTo>
                    <a:lnTo>
                      <a:pt x="506" y="44"/>
                    </a:lnTo>
                    <a:lnTo>
                      <a:pt x="516" y="73"/>
                    </a:lnTo>
                    <a:lnTo>
                      <a:pt x="528" y="105"/>
                    </a:lnTo>
                    <a:lnTo>
                      <a:pt x="541" y="139"/>
                    </a:lnTo>
                    <a:lnTo>
                      <a:pt x="555" y="173"/>
                    </a:lnTo>
                    <a:lnTo>
                      <a:pt x="569" y="209"/>
                    </a:lnTo>
                    <a:lnTo>
                      <a:pt x="582" y="245"/>
                    </a:lnTo>
                    <a:lnTo>
                      <a:pt x="595" y="279"/>
                    </a:lnTo>
                    <a:lnTo>
                      <a:pt x="608" y="310"/>
                    </a:lnTo>
                    <a:lnTo>
                      <a:pt x="619" y="339"/>
                    </a:lnTo>
                    <a:lnTo>
                      <a:pt x="628" y="364"/>
                    </a:lnTo>
                    <a:lnTo>
                      <a:pt x="636" y="383"/>
                    </a:lnTo>
                    <a:lnTo>
                      <a:pt x="609" y="403"/>
                    </a:lnTo>
                    <a:lnTo>
                      <a:pt x="585" y="425"/>
                    </a:lnTo>
                    <a:lnTo>
                      <a:pt x="565" y="452"/>
                    </a:lnTo>
                    <a:lnTo>
                      <a:pt x="549" y="482"/>
                    </a:lnTo>
                    <a:lnTo>
                      <a:pt x="540" y="508"/>
                    </a:lnTo>
                    <a:lnTo>
                      <a:pt x="534" y="533"/>
                    </a:lnTo>
                    <a:lnTo>
                      <a:pt x="531" y="559"/>
                    </a:lnTo>
                    <a:lnTo>
                      <a:pt x="363" y="730"/>
                    </a:lnTo>
                    <a:lnTo>
                      <a:pt x="363" y="306"/>
                    </a:lnTo>
                    <a:lnTo>
                      <a:pt x="360" y="295"/>
                    </a:lnTo>
                    <a:lnTo>
                      <a:pt x="355" y="288"/>
                    </a:lnTo>
                    <a:lnTo>
                      <a:pt x="347" y="282"/>
                    </a:lnTo>
                    <a:lnTo>
                      <a:pt x="337" y="280"/>
                    </a:lnTo>
                    <a:lnTo>
                      <a:pt x="327" y="282"/>
                    </a:lnTo>
                    <a:lnTo>
                      <a:pt x="320" y="288"/>
                    </a:lnTo>
                    <a:lnTo>
                      <a:pt x="314" y="295"/>
                    </a:lnTo>
                    <a:lnTo>
                      <a:pt x="312" y="305"/>
                    </a:lnTo>
                    <a:lnTo>
                      <a:pt x="312" y="321"/>
                    </a:lnTo>
                    <a:lnTo>
                      <a:pt x="311" y="345"/>
                    </a:lnTo>
                    <a:lnTo>
                      <a:pt x="311" y="374"/>
                    </a:lnTo>
                    <a:lnTo>
                      <a:pt x="311" y="407"/>
                    </a:lnTo>
                    <a:lnTo>
                      <a:pt x="311" y="446"/>
                    </a:lnTo>
                    <a:lnTo>
                      <a:pt x="311" y="488"/>
                    </a:lnTo>
                    <a:lnTo>
                      <a:pt x="311" y="532"/>
                    </a:lnTo>
                    <a:lnTo>
                      <a:pt x="310" y="578"/>
                    </a:lnTo>
                    <a:lnTo>
                      <a:pt x="310" y="625"/>
                    </a:lnTo>
                    <a:lnTo>
                      <a:pt x="310" y="672"/>
                    </a:lnTo>
                    <a:lnTo>
                      <a:pt x="310" y="718"/>
                    </a:lnTo>
                    <a:lnTo>
                      <a:pt x="310" y="762"/>
                    </a:lnTo>
                    <a:lnTo>
                      <a:pt x="309" y="803"/>
                    </a:lnTo>
                    <a:lnTo>
                      <a:pt x="309" y="841"/>
                    </a:lnTo>
                    <a:lnTo>
                      <a:pt x="309" y="874"/>
                    </a:lnTo>
                    <a:lnTo>
                      <a:pt x="309" y="902"/>
                    </a:lnTo>
                    <a:lnTo>
                      <a:pt x="309" y="924"/>
                    </a:lnTo>
                    <a:lnTo>
                      <a:pt x="309" y="939"/>
                    </a:lnTo>
                    <a:lnTo>
                      <a:pt x="564" y="680"/>
                    </a:lnTo>
                    <a:lnTo>
                      <a:pt x="583" y="706"/>
                    </a:lnTo>
                    <a:lnTo>
                      <a:pt x="604" y="728"/>
                    </a:lnTo>
                    <a:lnTo>
                      <a:pt x="625" y="744"/>
                    </a:lnTo>
                    <a:lnTo>
                      <a:pt x="650" y="758"/>
                    </a:lnTo>
                    <a:lnTo>
                      <a:pt x="676" y="770"/>
                    </a:lnTo>
                    <a:lnTo>
                      <a:pt x="308" y="1143"/>
                    </a:lnTo>
                    <a:lnTo>
                      <a:pt x="307" y="1252"/>
                    </a:lnTo>
                    <a:lnTo>
                      <a:pt x="304" y="1278"/>
                    </a:lnTo>
                    <a:lnTo>
                      <a:pt x="296" y="1302"/>
                    </a:lnTo>
                    <a:lnTo>
                      <a:pt x="284" y="1324"/>
                    </a:lnTo>
                    <a:lnTo>
                      <a:pt x="269" y="1342"/>
                    </a:lnTo>
                    <a:lnTo>
                      <a:pt x="250" y="1358"/>
                    </a:lnTo>
                    <a:lnTo>
                      <a:pt x="228" y="1370"/>
                    </a:lnTo>
                    <a:lnTo>
                      <a:pt x="203" y="1378"/>
                    </a:lnTo>
                    <a:lnTo>
                      <a:pt x="179" y="1380"/>
                    </a:lnTo>
                    <a:lnTo>
                      <a:pt x="178" y="1380"/>
                    </a:lnTo>
                    <a:lnTo>
                      <a:pt x="154" y="1378"/>
                    </a:lnTo>
                    <a:lnTo>
                      <a:pt x="131" y="1371"/>
                    </a:lnTo>
                    <a:lnTo>
                      <a:pt x="112" y="1362"/>
                    </a:lnTo>
                    <a:lnTo>
                      <a:pt x="94" y="1348"/>
                    </a:lnTo>
                    <a:lnTo>
                      <a:pt x="73" y="1352"/>
                    </a:lnTo>
                    <a:lnTo>
                      <a:pt x="55" y="1350"/>
                    </a:lnTo>
                    <a:lnTo>
                      <a:pt x="37" y="1342"/>
                    </a:lnTo>
                    <a:lnTo>
                      <a:pt x="22" y="1330"/>
                    </a:lnTo>
                    <a:lnTo>
                      <a:pt x="10" y="1315"/>
                    </a:lnTo>
                    <a:lnTo>
                      <a:pt x="2" y="1298"/>
                    </a:lnTo>
                    <a:lnTo>
                      <a:pt x="0" y="1281"/>
                    </a:lnTo>
                    <a:lnTo>
                      <a:pt x="2" y="1263"/>
                    </a:lnTo>
                    <a:lnTo>
                      <a:pt x="9" y="1245"/>
                    </a:lnTo>
                    <a:lnTo>
                      <a:pt x="20" y="1230"/>
                    </a:lnTo>
                    <a:lnTo>
                      <a:pt x="49" y="1200"/>
                    </a:lnTo>
                    <a:lnTo>
                      <a:pt x="51" y="1044"/>
                    </a:lnTo>
                    <a:lnTo>
                      <a:pt x="54" y="304"/>
                    </a:lnTo>
                    <a:lnTo>
                      <a:pt x="57" y="260"/>
                    </a:lnTo>
                    <a:lnTo>
                      <a:pt x="68" y="217"/>
                    </a:lnTo>
                    <a:lnTo>
                      <a:pt x="83" y="176"/>
                    </a:lnTo>
                    <a:lnTo>
                      <a:pt x="103" y="139"/>
                    </a:lnTo>
                    <a:lnTo>
                      <a:pt x="129" y="105"/>
                    </a:lnTo>
                    <a:lnTo>
                      <a:pt x="159" y="76"/>
                    </a:lnTo>
                    <a:lnTo>
                      <a:pt x="194" y="50"/>
                    </a:lnTo>
                    <a:lnTo>
                      <a:pt x="231" y="29"/>
                    </a:lnTo>
                    <a:lnTo>
                      <a:pt x="271" y="13"/>
                    </a:lnTo>
                    <a:lnTo>
                      <a:pt x="314" y="3"/>
                    </a:lnTo>
                    <a:lnTo>
                      <a:pt x="35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517"/>
              <p:cNvSpPr>
                <a:spLocks/>
              </p:cNvSpPr>
              <p:nvPr/>
            </p:nvSpPr>
            <p:spPr bwMode="auto">
              <a:xfrm>
                <a:off x="1736725" y="5138738"/>
                <a:ext cx="68263" cy="63500"/>
              </a:xfrm>
              <a:custGeom>
                <a:avLst/>
                <a:gdLst>
                  <a:gd name="T0" fmla="*/ 364 w 436"/>
                  <a:gd name="T1" fmla="*/ 0 h 401"/>
                  <a:gd name="T2" fmla="*/ 382 w 436"/>
                  <a:gd name="T3" fmla="*/ 4 h 401"/>
                  <a:gd name="T4" fmla="*/ 400 w 436"/>
                  <a:gd name="T5" fmla="*/ 10 h 401"/>
                  <a:gd name="T6" fmla="*/ 415 w 436"/>
                  <a:gd name="T7" fmla="*/ 22 h 401"/>
                  <a:gd name="T8" fmla="*/ 426 w 436"/>
                  <a:gd name="T9" fmla="*/ 37 h 401"/>
                  <a:gd name="T10" fmla="*/ 434 w 436"/>
                  <a:gd name="T11" fmla="*/ 54 h 401"/>
                  <a:gd name="T12" fmla="*/ 436 w 436"/>
                  <a:gd name="T13" fmla="*/ 71 h 401"/>
                  <a:gd name="T14" fmla="*/ 434 w 436"/>
                  <a:gd name="T15" fmla="*/ 90 h 401"/>
                  <a:gd name="T16" fmla="*/ 426 w 436"/>
                  <a:gd name="T17" fmla="*/ 107 h 401"/>
                  <a:gd name="T18" fmla="*/ 416 w 436"/>
                  <a:gd name="T19" fmla="*/ 122 h 401"/>
                  <a:gd name="T20" fmla="*/ 140 w 436"/>
                  <a:gd name="T21" fmla="*/ 401 h 401"/>
                  <a:gd name="T22" fmla="*/ 0 w 436"/>
                  <a:gd name="T23" fmla="*/ 339 h 401"/>
                  <a:gd name="T24" fmla="*/ 314 w 436"/>
                  <a:gd name="T25" fmla="*/ 22 h 401"/>
                  <a:gd name="T26" fmla="*/ 330 w 436"/>
                  <a:gd name="T27" fmla="*/ 10 h 401"/>
                  <a:gd name="T28" fmla="*/ 346 w 436"/>
                  <a:gd name="T29" fmla="*/ 4 h 401"/>
                  <a:gd name="T30" fmla="*/ 364 w 436"/>
                  <a:gd name="T31" fmla="*/ 0 h 4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36" h="401">
                    <a:moveTo>
                      <a:pt x="364" y="0"/>
                    </a:moveTo>
                    <a:lnTo>
                      <a:pt x="382" y="4"/>
                    </a:lnTo>
                    <a:lnTo>
                      <a:pt x="400" y="10"/>
                    </a:lnTo>
                    <a:lnTo>
                      <a:pt x="415" y="22"/>
                    </a:lnTo>
                    <a:lnTo>
                      <a:pt x="426" y="37"/>
                    </a:lnTo>
                    <a:lnTo>
                      <a:pt x="434" y="54"/>
                    </a:lnTo>
                    <a:lnTo>
                      <a:pt x="436" y="71"/>
                    </a:lnTo>
                    <a:lnTo>
                      <a:pt x="434" y="90"/>
                    </a:lnTo>
                    <a:lnTo>
                      <a:pt x="426" y="107"/>
                    </a:lnTo>
                    <a:lnTo>
                      <a:pt x="416" y="122"/>
                    </a:lnTo>
                    <a:lnTo>
                      <a:pt x="140" y="401"/>
                    </a:lnTo>
                    <a:lnTo>
                      <a:pt x="0" y="339"/>
                    </a:lnTo>
                    <a:lnTo>
                      <a:pt x="314" y="22"/>
                    </a:lnTo>
                    <a:lnTo>
                      <a:pt x="330" y="10"/>
                    </a:lnTo>
                    <a:lnTo>
                      <a:pt x="346" y="4"/>
                    </a:lnTo>
                    <a:lnTo>
                      <a:pt x="36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518"/>
              <p:cNvSpPr>
                <a:spLocks/>
              </p:cNvSpPr>
              <p:nvPr/>
            </p:nvSpPr>
            <p:spPr bwMode="auto">
              <a:xfrm>
                <a:off x="1698625" y="5170488"/>
                <a:ext cx="117475" cy="104775"/>
              </a:xfrm>
              <a:custGeom>
                <a:avLst/>
                <a:gdLst>
                  <a:gd name="T0" fmla="*/ 733 w 743"/>
                  <a:gd name="T1" fmla="*/ 0 h 663"/>
                  <a:gd name="T2" fmla="*/ 738 w 743"/>
                  <a:gd name="T3" fmla="*/ 30 h 663"/>
                  <a:gd name="T4" fmla="*/ 741 w 743"/>
                  <a:gd name="T5" fmla="*/ 63 h 663"/>
                  <a:gd name="T6" fmla="*/ 743 w 743"/>
                  <a:gd name="T7" fmla="*/ 533 h 663"/>
                  <a:gd name="T8" fmla="*/ 741 w 743"/>
                  <a:gd name="T9" fmla="*/ 560 h 663"/>
                  <a:gd name="T10" fmla="*/ 733 w 743"/>
                  <a:gd name="T11" fmla="*/ 585 h 663"/>
                  <a:gd name="T12" fmla="*/ 720 w 743"/>
                  <a:gd name="T13" fmla="*/ 607 h 663"/>
                  <a:gd name="T14" fmla="*/ 704 w 743"/>
                  <a:gd name="T15" fmla="*/ 627 h 663"/>
                  <a:gd name="T16" fmla="*/ 686 w 743"/>
                  <a:gd name="T17" fmla="*/ 642 h 663"/>
                  <a:gd name="T18" fmla="*/ 663 w 743"/>
                  <a:gd name="T19" fmla="*/ 654 h 663"/>
                  <a:gd name="T20" fmla="*/ 639 w 743"/>
                  <a:gd name="T21" fmla="*/ 661 h 663"/>
                  <a:gd name="T22" fmla="*/ 615 w 743"/>
                  <a:gd name="T23" fmla="*/ 663 h 663"/>
                  <a:gd name="T24" fmla="*/ 589 w 743"/>
                  <a:gd name="T25" fmla="*/ 661 h 663"/>
                  <a:gd name="T26" fmla="*/ 563 w 743"/>
                  <a:gd name="T27" fmla="*/ 654 h 663"/>
                  <a:gd name="T28" fmla="*/ 79 w 743"/>
                  <a:gd name="T29" fmla="*/ 445 h 663"/>
                  <a:gd name="T30" fmla="*/ 55 w 743"/>
                  <a:gd name="T31" fmla="*/ 432 h 663"/>
                  <a:gd name="T32" fmla="*/ 36 w 743"/>
                  <a:gd name="T33" fmla="*/ 416 h 663"/>
                  <a:gd name="T34" fmla="*/ 21 w 743"/>
                  <a:gd name="T35" fmla="*/ 396 h 663"/>
                  <a:gd name="T36" fmla="*/ 10 w 743"/>
                  <a:gd name="T37" fmla="*/ 374 h 663"/>
                  <a:gd name="T38" fmla="*/ 3 w 743"/>
                  <a:gd name="T39" fmla="*/ 350 h 663"/>
                  <a:gd name="T40" fmla="*/ 0 w 743"/>
                  <a:gd name="T41" fmla="*/ 325 h 663"/>
                  <a:gd name="T42" fmla="*/ 4 w 743"/>
                  <a:gd name="T43" fmla="*/ 301 h 663"/>
                  <a:gd name="T44" fmla="*/ 11 w 743"/>
                  <a:gd name="T45" fmla="*/ 276 h 663"/>
                  <a:gd name="T46" fmla="*/ 24 w 743"/>
                  <a:gd name="T47" fmla="*/ 252 h 663"/>
                  <a:gd name="T48" fmla="*/ 40 w 743"/>
                  <a:gd name="T49" fmla="*/ 233 h 663"/>
                  <a:gd name="T50" fmla="*/ 60 w 743"/>
                  <a:gd name="T51" fmla="*/ 218 h 663"/>
                  <a:gd name="T52" fmla="*/ 82 w 743"/>
                  <a:gd name="T53" fmla="*/ 207 h 663"/>
                  <a:gd name="T54" fmla="*/ 106 w 743"/>
                  <a:gd name="T55" fmla="*/ 199 h 663"/>
                  <a:gd name="T56" fmla="*/ 131 w 743"/>
                  <a:gd name="T57" fmla="*/ 197 h 663"/>
                  <a:gd name="T58" fmla="*/ 155 w 743"/>
                  <a:gd name="T59" fmla="*/ 200 h 663"/>
                  <a:gd name="T60" fmla="*/ 180 w 743"/>
                  <a:gd name="T61" fmla="*/ 208 h 663"/>
                  <a:gd name="T62" fmla="*/ 483 w 743"/>
                  <a:gd name="T63" fmla="*/ 338 h 663"/>
                  <a:gd name="T64" fmla="*/ 483 w 743"/>
                  <a:gd name="T65" fmla="*/ 247 h 663"/>
                  <a:gd name="T66" fmla="*/ 485 w 743"/>
                  <a:gd name="T67" fmla="*/ 246 h 663"/>
                  <a:gd name="T68" fmla="*/ 487 w 743"/>
                  <a:gd name="T69" fmla="*/ 245 h 663"/>
                  <a:gd name="T70" fmla="*/ 492 w 743"/>
                  <a:gd name="T71" fmla="*/ 239 h 663"/>
                  <a:gd name="T72" fmla="*/ 501 w 743"/>
                  <a:gd name="T73" fmla="*/ 230 h 663"/>
                  <a:gd name="T74" fmla="*/ 512 w 743"/>
                  <a:gd name="T75" fmla="*/ 219 h 663"/>
                  <a:gd name="T76" fmla="*/ 526 w 743"/>
                  <a:gd name="T77" fmla="*/ 205 h 663"/>
                  <a:gd name="T78" fmla="*/ 543 w 743"/>
                  <a:gd name="T79" fmla="*/ 189 h 663"/>
                  <a:gd name="T80" fmla="*/ 561 w 743"/>
                  <a:gd name="T81" fmla="*/ 170 h 663"/>
                  <a:gd name="T82" fmla="*/ 579 w 743"/>
                  <a:gd name="T83" fmla="*/ 152 h 663"/>
                  <a:gd name="T84" fmla="*/ 599 w 743"/>
                  <a:gd name="T85" fmla="*/ 133 h 663"/>
                  <a:gd name="T86" fmla="*/ 619 w 743"/>
                  <a:gd name="T87" fmla="*/ 113 h 663"/>
                  <a:gd name="T88" fmla="*/ 638 w 743"/>
                  <a:gd name="T89" fmla="*/ 94 h 663"/>
                  <a:gd name="T90" fmla="*/ 657 w 743"/>
                  <a:gd name="T91" fmla="*/ 76 h 663"/>
                  <a:gd name="T92" fmla="*/ 675 w 743"/>
                  <a:gd name="T93" fmla="*/ 58 h 663"/>
                  <a:gd name="T94" fmla="*/ 691 w 743"/>
                  <a:gd name="T95" fmla="*/ 42 h 663"/>
                  <a:gd name="T96" fmla="*/ 705 w 743"/>
                  <a:gd name="T97" fmla="*/ 28 h 663"/>
                  <a:gd name="T98" fmla="*/ 717 w 743"/>
                  <a:gd name="T99" fmla="*/ 16 h 663"/>
                  <a:gd name="T100" fmla="*/ 725 w 743"/>
                  <a:gd name="T101" fmla="*/ 8 h 663"/>
                  <a:gd name="T102" fmla="*/ 731 w 743"/>
                  <a:gd name="T103" fmla="*/ 1 h 663"/>
                  <a:gd name="T104" fmla="*/ 733 w 743"/>
                  <a:gd name="T105" fmla="*/ 0 h 6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43" h="663">
                    <a:moveTo>
                      <a:pt x="733" y="0"/>
                    </a:moveTo>
                    <a:lnTo>
                      <a:pt x="738" y="30"/>
                    </a:lnTo>
                    <a:lnTo>
                      <a:pt x="741" y="63"/>
                    </a:lnTo>
                    <a:lnTo>
                      <a:pt x="743" y="533"/>
                    </a:lnTo>
                    <a:lnTo>
                      <a:pt x="741" y="560"/>
                    </a:lnTo>
                    <a:lnTo>
                      <a:pt x="733" y="585"/>
                    </a:lnTo>
                    <a:lnTo>
                      <a:pt x="720" y="607"/>
                    </a:lnTo>
                    <a:lnTo>
                      <a:pt x="704" y="627"/>
                    </a:lnTo>
                    <a:lnTo>
                      <a:pt x="686" y="642"/>
                    </a:lnTo>
                    <a:lnTo>
                      <a:pt x="663" y="654"/>
                    </a:lnTo>
                    <a:lnTo>
                      <a:pt x="639" y="661"/>
                    </a:lnTo>
                    <a:lnTo>
                      <a:pt x="615" y="663"/>
                    </a:lnTo>
                    <a:lnTo>
                      <a:pt x="589" y="661"/>
                    </a:lnTo>
                    <a:lnTo>
                      <a:pt x="563" y="654"/>
                    </a:lnTo>
                    <a:lnTo>
                      <a:pt x="79" y="445"/>
                    </a:lnTo>
                    <a:lnTo>
                      <a:pt x="55" y="432"/>
                    </a:lnTo>
                    <a:lnTo>
                      <a:pt x="36" y="416"/>
                    </a:lnTo>
                    <a:lnTo>
                      <a:pt x="21" y="396"/>
                    </a:lnTo>
                    <a:lnTo>
                      <a:pt x="10" y="374"/>
                    </a:lnTo>
                    <a:lnTo>
                      <a:pt x="3" y="350"/>
                    </a:lnTo>
                    <a:lnTo>
                      <a:pt x="0" y="325"/>
                    </a:lnTo>
                    <a:lnTo>
                      <a:pt x="4" y="301"/>
                    </a:lnTo>
                    <a:lnTo>
                      <a:pt x="11" y="276"/>
                    </a:lnTo>
                    <a:lnTo>
                      <a:pt x="24" y="252"/>
                    </a:lnTo>
                    <a:lnTo>
                      <a:pt x="40" y="233"/>
                    </a:lnTo>
                    <a:lnTo>
                      <a:pt x="60" y="218"/>
                    </a:lnTo>
                    <a:lnTo>
                      <a:pt x="82" y="207"/>
                    </a:lnTo>
                    <a:lnTo>
                      <a:pt x="106" y="199"/>
                    </a:lnTo>
                    <a:lnTo>
                      <a:pt x="131" y="197"/>
                    </a:lnTo>
                    <a:lnTo>
                      <a:pt x="155" y="200"/>
                    </a:lnTo>
                    <a:lnTo>
                      <a:pt x="180" y="208"/>
                    </a:lnTo>
                    <a:lnTo>
                      <a:pt x="483" y="338"/>
                    </a:lnTo>
                    <a:lnTo>
                      <a:pt x="483" y="247"/>
                    </a:lnTo>
                    <a:lnTo>
                      <a:pt x="485" y="246"/>
                    </a:lnTo>
                    <a:lnTo>
                      <a:pt x="487" y="245"/>
                    </a:lnTo>
                    <a:lnTo>
                      <a:pt x="492" y="239"/>
                    </a:lnTo>
                    <a:lnTo>
                      <a:pt x="501" y="230"/>
                    </a:lnTo>
                    <a:lnTo>
                      <a:pt x="512" y="219"/>
                    </a:lnTo>
                    <a:lnTo>
                      <a:pt x="526" y="205"/>
                    </a:lnTo>
                    <a:lnTo>
                      <a:pt x="543" y="189"/>
                    </a:lnTo>
                    <a:lnTo>
                      <a:pt x="561" y="170"/>
                    </a:lnTo>
                    <a:lnTo>
                      <a:pt x="579" y="152"/>
                    </a:lnTo>
                    <a:lnTo>
                      <a:pt x="599" y="133"/>
                    </a:lnTo>
                    <a:lnTo>
                      <a:pt x="619" y="113"/>
                    </a:lnTo>
                    <a:lnTo>
                      <a:pt x="638" y="94"/>
                    </a:lnTo>
                    <a:lnTo>
                      <a:pt x="657" y="76"/>
                    </a:lnTo>
                    <a:lnTo>
                      <a:pt x="675" y="58"/>
                    </a:lnTo>
                    <a:lnTo>
                      <a:pt x="691" y="42"/>
                    </a:lnTo>
                    <a:lnTo>
                      <a:pt x="705" y="28"/>
                    </a:lnTo>
                    <a:lnTo>
                      <a:pt x="717" y="16"/>
                    </a:lnTo>
                    <a:lnTo>
                      <a:pt x="725" y="8"/>
                    </a:lnTo>
                    <a:lnTo>
                      <a:pt x="731" y="1"/>
                    </a:lnTo>
                    <a:lnTo>
                      <a:pt x="73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519"/>
              <p:cNvSpPr>
                <a:spLocks/>
              </p:cNvSpPr>
              <p:nvPr/>
            </p:nvSpPr>
            <p:spPr bwMode="auto">
              <a:xfrm>
                <a:off x="1751013" y="5016500"/>
                <a:ext cx="412750" cy="285750"/>
              </a:xfrm>
              <a:custGeom>
                <a:avLst/>
                <a:gdLst>
                  <a:gd name="T0" fmla="*/ 78 w 2604"/>
                  <a:gd name="T1" fmla="*/ 0 h 1798"/>
                  <a:gd name="T2" fmla="*/ 2525 w 2604"/>
                  <a:gd name="T3" fmla="*/ 0 h 1798"/>
                  <a:gd name="T4" fmla="*/ 2546 w 2604"/>
                  <a:gd name="T5" fmla="*/ 3 h 1798"/>
                  <a:gd name="T6" fmla="*/ 2565 w 2604"/>
                  <a:gd name="T7" fmla="*/ 11 h 1798"/>
                  <a:gd name="T8" fmla="*/ 2581 w 2604"/>
                  <a:gd name="T9" fmla="*/ 24 h 1798"/>
                  <a:gd name="T10" fmla="*/ 2593 w 2604"/>
                  <a:gd name="T11" fmla="*/ 40 h 1798"/>
                  <a:gd name="T12" fmla="*/ 2601 w 2604"/>
                  <a:gd name="T13" fmla="*/ 58 h 1798"/>
                  <a:gd name="T14" fmla="*/ 2604 w 2604"/>
                  <a:gd name="T15" fmla="*/ 79 h 1798"/>
                  <a:gd name="T16" fmla="*/ 2604 w 2604"/>
                  <a:gd name="T17" fmla="*/ 1720 h 1798"/>
                  <a:gd name="T18" fmla="*/ 2601 w 2604"/>
                  <a:gd name="T19" fmla="*/ 1740 h 1798"/>
                  <a:gd name="T20" fmla="*/ 2593 w 2604"/>
                  <a:gd name="T21" fmla="*/ 1759 h 1798"/>
                  <a:gd name="T22" fmla="*/ 2581 w 2604"/>
                  <a:gd name="T23" fmla="*/ 1775 h 1798"/>
                  <a:gd name="T24" fmla="*/ 2565 w 2604"/>
                  <a:gd name="T25" fmla="*/ 1787 h 1798"/>
                  <a:gd name="T26" fmla="*/ 2546 w 2604"/>
                  <a:gd name="T27" fmla="*/ 1795 h 1798"/>
                  <a:gd name="T28" fmla="*/ 2525 w 2604"/>
                  <a:gd name="T29" fmla="*/ 1798 h 1798"/>
                  <a:gd name="T30" fmla="*/ 1635 w 2604"/>
                  <a:gd name="T31" fmla="*/ 1798 h 1798"/>
                  <a:gd name="T32" fmla="*/ 1635 w 2604"/>
                  <a:gd name="T33" fmla="*/ 1641 h 1798"/>
                  <a:gd name="T34" fmla="*/ 2447 w 2604"/>
                  <a:gd name="T35" fmla="*/ 1641 h 1798"/>
                  <a:gd name="T36" fmla="*/ 2447 w 2604"/>
                  <a:gd name="T37" fmla="*/ 157 h 1798"/>
                  <a:gd name="T38" fmla="*/ 157 w 2604"/>
                  <a:gd name="T39" fmla="*/ 157 h 1798"/>
                  <a:gd name="T40" fmla="*/ 157 w 2604"/>
                  <a:gd name="T41" fmla="*/ 618 h 1798"/>
                  <a:gd name="T42" fmla="*/ 18 w 2604"/>
                  <a:gd name="T43" fmla="*/ 618 h 1798"/>
                  <a:gd name="T44" fmla="*/ 47 w 2604"/>
                  <a:gd name="T45" fmla="*/ 583 h 1798"/>
                  <a:gd name="T46" fmla="*/ 71 w 2604"/>
                  <a:gd name="T47" fmla="*/ 547 h 1798"/>
                  <a:gd name="T48" fmla="*/ 91 w 2604"/>
                  <a:gd name="T49" fmla="*/ 506 h 1798"/>
                  <a:gd name="T50" fmla="*/ 105 w 2604"/>
                  <a:gd name="T51" fmla="*/ 463 h 1798"/>
                  <a:gd name="T52" fmla="*/ 115 w 2604"/>
                  <a:gd name="T53" fmla="*/ 418 h 1798"/>
                  <a:gd name="T54" fmla="*/ 117 w 2604"/>
                  <a:gd name="T55" fmla="*/ 370 h 1798"/>
                  <a:gd name="T56" fmla="*/ 115 w 2604"/>
                  <a:gd name="T57" fmla="*/ 326 h 1798"/>
                  <a:gd name="T58" fmla="*/ 107 w 2604"/>
                  <a:gd name="T59" fmla="*/ 283 h 1798"/>
                  <a:gd name="T60" fmla="*/ 94 w 2604"/>
                  <a:gd name="T61" fmla="*/ 242 h 1798"/>
                  <a:gd name="T62" fmla="*/ 76 w 2604"/>
                  <a:gd name="T63" fmla="*/ 204 h 1798"/>
                  <a:gd name="T64" fmla="*/ 54 w 2604"/>
                  <a:gd name="T65" fmla="*/ 168 h 1798"/>
                  <a:gd name="T66" fmla="*/ 29 w 2604"/>
                  <a:gd name="T67" fmla="*/ 135 h 1798"/>
                  <a:gd name="T68" fmla="*/ 0 w 2604"/>
                  <a:gd name="T69" fmla="*/ 105 h 1798"/>
                  <a:gd name="T70" fmla="*/ 0 w 2604"/>
                  <a:gd name="T71" fmla="*/ 79 h 1798"/>
                  <a:gd name="T72" fmla="*/ 3 w 2604"/>
                  <a:gd name="T73" fmla="*/ 58 h 1798"/>
                  <a:gd name="T74" fmla="*/ 10 w 2604"/>
                  <a:gd name="T75" fmla="*/ 40 h 1798"/>
                  <a:gd name="T76" fmla="*/ 23 w 2604"/>
                  <a:gd name="T77" fmla="*/ 24 h 1798"/>
                  <a:gd name="T78" fmla="*/ 38 w 2604"/>
                  <a:gd name="T79" fmla="*/ 11 h 1798"/>
                  <a:gd name="T80" fmla="*/ 58 w 2604"/>
                  <a:gd name="T81" fmla="*/ 3 h 1798"/>
                  <a:gd name="T82" fmla="*/ 78 w 2604"/>
                  <a:gd name="T83" fmla="*/ 0 h 17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604" h="1798">
                    <a:moveTo>
                      <a:pt x="78" y="0"/>
                    </a:moveTo>
                    <a:lnTo>
                      <a:pt x="2525" y="0"/>
                    </a:lnTo>
                    <a:lnTo>
                      <a:pt x="2546" y="3"/>
                    </a:lnTo>
                    <a:lnTo>
                      <a:pt x="2565" y="11"/>
                    </a:lnTo>
                    <a:lnTo>
                      <a:pt x="2581" y="24"/>
                    </a:lnTo>
                    <a:lnTo>
                      <a:pt x="2593" y="40"/>
                    </a:lnTo>
                    <a:lnTo>
                      <a:pt x="2601" y="58"/>
                    </a:lnTo>
                    <a:lnTo>
                      <a:pt x="2604" y="79"/>
                    </a:lnTo>
                    <a:lnTo>
                      <a:pt x="2604" y="1720"/>
                    </a:lnTo>
                    <a:lnTo>
                      <a:pt x="2601" y="1740"/>
                    </a:lnTo>
                    <a:lnTo>
                      <a:pt x="2593" y="1759"/>
                    </a:lnTo>
                    <a:lnTo>
                      <a:pt x="2581" y="1775"/>
                    </a:lnTo>
                    <a:lnTo>
                      <a:pt x="2565" y="1787"/>
                    </a:lnTo>
                    <a:lnTo>
                      <a:pt x="2546" y="1795"/>
                    </a:lnTo>
                    <a:lnTo>
                      <a:pt x="2525" y="1798"/>
                    </a:lnTo>
                    <a:lnTo>
                      <a:pt x="1635" y="1798"/>
                    </a:lnTo>
                    <a:lnTo>
                      <a:pt x="1635" y="1641"/>
                    </a:lnTo>
                    <a:lnTo>
                      <a:pt x="2447" y="1641"/>
                    </a:lnTo>
                    <a:lnTo>
                      <a:pt x="2447" y="157"/>
                    </a:lnTo>
                    <a:lnTo>
                      <a:pt x="157" y="157"/>
                    </a:lnTo>
                    <a:lnTo>
                      <a:pt x="157" y="618"/>
                    </a:lnTo>
                    <a:lnTo>
                      <a:pt x="18" y="618"/>
                    </a:lnTo>
                    <a:lnTo>
                      <a:pt x="47" y="583"/>
                    </a:lnTo>
                    <a:lnTo>
                      <a:pt x="71" y="547"/>
                    </a:lnTo>
                    <a:lnTo>
                      <a:pt x="91" y="506"/>
                    </a:lnTo>
                    <a:lnTo>
                      <a:pt x="105" y="463"/>
                    </a:lnTo>
                    <a:lnTo>
                      <a:pt x="115" y="418"/>
                    </a:lnTo>
                    <a:lnTo>
                      <a:pt x="117" y="370"/>
                    </a:lnTo>
                    <a:lnTo>
                      <a:pt x="115" y="326"/>
                    </a:lnTo>
                    <a:lnTo>
                      <a:pt x="107" y="283"/>
                    </a:lnTo>
                    <a:lnTo>
                      <a:pt x="94" y="242"/>
                    </a:lnTo>
                    <a:lnTo>
                      <a:pt x="76" y="204"/>
                    </a:lnTo>
                    <a:lnTo>
                      <a:pt x="54" y="168"/>
                    </a:lnTo>
                    <a:lnTo>
                      <a:pt x="29" y="135"/>
                    </a:lnTo>
                    <a:lnTo>
                      <a:pt x="0" y="105"/>
                    </a:lnTo>
                    <a:lnTo>
                      <a:pt x="0" y="79"/>
                    </a:lnTo>
                    <a:lnTo>
                      <a:pt x="3" y="58"/>
                    </a:lnTo>
                    <a:lnTo>
                      <a:pt x="10" y="40"/>
                    </a:lnTo>
                    <a:lnTo>
                      <a:pt x="23" y="24"/>
                    </a:lnTo>
                    <a:lnTo>
                      <a:pt x="38" y="11"/>
                    </a:lnTo>
                    <a:lnTo>
                      <a:pt x="58" y="3"/>
                    </a:lnTo>
                    <a:lnTo>
                      <a:pt x="7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520"/>
              <p:cNvSpPr>
                <a:spLocks/>
              </p:cNvSpPr>
              <p:nvPr/>
            </p:nvSpPr>
            <p:spPr bwMode="auto">
              <a:xfrm>
                <a:off x="1670050" y="5032375"/>
                <a:ext cx="84138" cy="85725"/>
              </a:xfrm>
              <a:custGeom>
                <a:avLst/>
                <a:gdLst>
                  <a:gd name="T0" fmla="*/ 266 w 530"/>
                  <a:gd name="T1" fmla="*/ 0 h 532"/>
                  <a:gd name="T2" fmla="*/ 304 w 530"/>
                  <a:gd name="T3" fmla="*/ 4 h 532"/>
                  <a:gd name="T4" fmla="*/ 342 w 530"/>
                  <a:gd name="T5" fmla="*/ 12 h 532"/>
                  <a:gd name="T6" fmla="*/ 378 w 530"/>
                  <a:gd name="T7" fmla="*/ 25 h 532"/>
                  <a:gd name="T8" fmla="*/ 410 w 530"/>
                  <a:gd name="T9" fmla="*/ 43 h 532"/>
                  <a:gd name="T10" fmla="*/ 439 w 530"/>
                  <a:gd name="T11" fmla="*/ 66 h 532"/>
                  <a:gd name="T12" fmla="*/ 466 w 530"/>
                  <a:gd name="T13" fmla="*/ 92 h 532"/>
                  <a:gd name="T14" fmla="*/ 488 w 530"/>
                  <a:gd name="T15" fmla="*/ 122 h 532"/>
                  <a:gd name="T16" fmla="*/ 506 w 530"/>
                  <a:gd name="T17" fmla="*/ 154 h 532"/>
                  <a:gd name="T18" fmla="*/ 520 w 530"/>
                  <a:gd name="T19" fmla="*/ 190 h 532"/>
                  <a:gd name="T20" fmla="*/ 528 w 530"/>
                  <a:gd name="T21" fmla="*/ 227 h 532"/>
                  <a:gd name="T22" fmla="*/ 530 w 530"/>
                  <a:gd name="T23" fmla="*/ 266 h 532"/>
                  <a:gd name="T24" fmla="*/ 528 w 530"/>
                  <a:gd name="T25" fmla="*/ 306 h 532"/>
                  <a:gd name="T26" fmla="*/ 520 w 530"/>
                  <a:gd name="T27" fmla="*/ 343 h 532"/>
                  <a:gd name="T28" fmla="*/ 506 w 530"/>
                  <a:gd name="T29" fmla="*/ 378 h 532"/>
                  <a:gd name="T30" fmla="*/ 488 w 530"/>
                  <a:gd name="T31" fmla="*/ 410 h 532"/>
                  <a:gd name="T32" fmla="*/ 466 w 530"/>
                  <a:gd name="T33" fmla="*/ 441 h 532"/>
                  <a:gd name="T34" fmla="*/ 439 w 530"/>
                  <a:gd name="T35" fmla="*/ 466 h 532"/>
                  <a:gd name="T36" fmla="*/ 410 w 530"/>
                  <a:gd name="T37" fmla="*/ 489 h 532"/>
                  <a:gd name="T38" fmla="*/ 378 w 530"/>
                  <a:gd name="T39" fmla="*/ 507 h 532"/>
                  <a:gd name="T40" fmla="*/ 342 w 530"/>
                  <a:gd name="T41" fmla="*/ 520 h 532"/>
                  <a:gd name="T42" fmla="*/ 304 w 530"/>
                  <a:gd name="T43" fmla="*/ 529 h 532"/>
                  <a:gd name="T44" fmla="*/ 266 w 530"/>
                  <a:gd name="T45" fmla="*/ 532 h 532"/>
                  <a:gd name="T46" fmla="*/ 226 w 530"/>
                  <a:gd name="T47" fmla="*/ 529 h 532"/>
                  <a:gd name="T48" fmla="*/ 188 w 530"/>
                  <a:gd name="T49" fmla="*/ 520 h 532"/>
                  <a:gd name="T50" fmla="*/ 154 w 530"/>
                  <a:gd name="T51" fmla="*/ 507 h 532"/>
                  <a:gd name="T52" fmla="*/ 120 w 530"/>
                  <a:gd name="T53" fmla="*/ 489 h 532"/>
                  <a:gd name="T54" fmla="*/ 91 w 530"/>
                  <a:gd name="T55" fmla="*/ 466 h 532"/>
                  <a:gd name="T56" fmla="*/ 65 w 530"/>
                  <a:gd name="T57" fmla="*/ 441 h 532"/>
                  <a:gd name="T58" fmla="*/ 43 w 530"/>
                  <a:gd name="T59" fmla="*/ 410 h 532"/>
                  <a:gd name="T60" fmla="*/ 25 w 530"/>
                  <a:gd name="T61" fmla="*/ 378 h 532"/>
                  <a:gd name="T62" fmla="*/ 11 w 530"/>
                  <a:gd name="T63" fmla="*/ 343 h 532"/>
                  <a:gd name="T64" fmla="*/ 3 w 530"/>
                  <a:gd name="T65" fmla="*/ 306 h 532"/>
                  <a:gd name="T66" fmla="*/ 0 w 530"/>
                  <a:gd name="T67" fmla="*/ 266 h 532"/>
                  <a:gd name="T68" fmla="*/ 3 w 530"/>
                  <a:gd name="T69" fmla="*/ 227 h 532"/>
                  <a:gd name="T70" fmla="*/ 11 w 530"/>
                  <a:gd name="T71" fmla="*/ 190 h 532"/>
                  <a:gd name="T72" fmla="*/ 25 w 530"/>
                  <a:gd name="T73" fmla="*/ 154 h 532"/>
                  <a:gd name="T74" fmla="*/ 43 w 530"/>
                  <a:gd name="T75" fmla="*/ 122 h 532"/>
                  <a:gd name="T76" fmla="*/ 65 w 530"/>
                  <a:gd name="T77" fmla="*/ 92 h 532"/>
                  <a:gd name="T78" fmla="*/ 91 w 530"/>
                  <a:gd name="T79" fmla="*/ 66 h 532"/>
                  <a:gd name="T80" fmla="*/ 120 w 530"/>
                  <a:gd name="T81" fmla="*/ 43 h 532"/>
                  <a:gd name="T82" fmla="*/ 154 w 530"/>
                  <a:gd name="T83" fmla="*/ 25 h 532"/>
                  <a:gd name="T84" fmla="*/ 188 w 530"/>
                  <a:gd name="T85" fmla="*/ 12 h 532"/>
                  <a:gd name="T86" fmla="*/ 226 w 530"/>
                  <a:gd name="T87" fmla="*/ 4 h 532"/>
                  <a:gd name="T88" fmla="*/ 266 w 530"/>
                  <a:gd name="T89" fmla="*/ 0 h 5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30" h="532">
                    <a:moveTo>
                      <a:pt x="266" y="0"/>
                    </a:moveTo>
                    <a:lnTo>
                      <a:pt x="304" y="4"/>
                    </a:lnTo>
                    <a:lnTo>
                      <a:pt x="342" y="12"/>
                    </a:lnTo>
                    <a:lnTo>
                      <a:pt x="378" y="25"/>
                    </a:lnTo>
                    <a:lnTo>
                      <a:pt x="410" y="43"/>
                    </a:lnTo>
                    <a:lnTo>
                      <a:pt x="439" y="66"/>
                    </a:lnTo>
                    <a:lnTo>
                      <a:pt x="466" y="92"/>
                    </a:lnTo>
                    <a:lnTo>
                      <a:pt x="488" y="122"/>
                    </a:lnTo>
                    <a:lnTo>
                      <a:pt x="506" y="154"/>
                    </a:lnTo>
                    <a:lnTo>
                      <a:pt x="520" y="190"/>
                    </a:lnTo>
                    <a:lnTo>
                      <a:pt x="528" y="227"/>
                    </a:lnTo>
                    <a:lnTo>
                      <a:pt x="530" y="266"/>
                    </a:lnTo>
                    <a:lnTo>
                      <a:pt x="528" y="306"/>
                    </a:lnTo>
                    <a:lnTo>
                      <a:pt x="520" y="343"/>
                    </a:lnTo>
                    <a:lnTo>
                      <a:pt x="506" y="378"/>
                    </a:lnTo>
                    <a:lnTo>
                      <a:pt x="488" y="410"/>
                    </a:lnTo>
                    <a:lnTo>
                      <a:pt x="466" y="441"/>
                    </a:lnTo>
                    <a:lnTo>
                      <a:pt x="439" y="466"/>
                    </a:lnTo>
                    <a:lnTo>
                      <a:pt x="410" y="489"/>
                    </a:lnTo>
                    <a:lnTo>
                      <a:pt x="378" y="507"/>
                    </a:lnTo>
                    <a:lnTo>
                      <a:pt x="342" y="520"/>
                    </a:lnTo>
                    <a:lnTo>
                      <a:pt x="304" y="529"/>
                    </a:lnTo>
                    <a:lnTo>
                      <a:pt x="266" y="532"/>
                    </a:lnTo>
                    <a:lnTo>
                      <a:pt x="226" y="529"/>
                    </a:lnTo>
                    <a:lnTo>
                      <a:pt x="188" y="520"/>
                    </a:lnTo>
                    <a:lnTo>
                      <a:pt x="154" y="507"/>
                    </a:lnTo>
                    <a:lnTo>
                      <a:pt x="120" y="489"/>
                    </a:lnTo>
                    <a:lnTo>
                      <a:pt x="91" y="466"/>
                    </a:lnTo>
                    <a:lnTo>
                      <a:pt x="65" y="441"/>
                    </a:lnTo>
                    <a:lnTo>
                      <a:pt x="43" y="410"/>
                    </a:lnTo>
                    <a:lnTo>
                      <a:pt x="25" y="378"/>
                    </a:lnTo>
                    <a:lnTo>
                      <a:pt x="11" y="343"/>
                    </a:lnTo>
                    <a:lnTo>
                      <a:pt x="3" y="306"/>
                    </a:lnTo>
                    <a:lnTo>
                      <a:pt x="0" y="266"/>
                    </a:lnTo>
                    <a:lnTo>
                      <a:pt x="3" y="227"/>
                    </a:lnTo>
                    <a:lnTo>
                      <a:pt x="11" y="190"/>
                    </a:lnTo>
                    <a:lnTo>
                      <a:pt x="25" y="154"/>
                    </a:lnTo>
                    <a:lnTo>
                      <a:pt x="43" y="122"/>
                    </a:lnTo>
                    <a:lnTo>
                      <a:pt x="65" y="92"/>
                    </a:lnTo>
                    <a:lnTo>
                      <a:pt x="91" y="66"/>
                    </a:lnTo>
                    <a:lnTo>
                      <a:pt x="120" y="43"/>
                    </a:lnTo>
                    <a:lnTo>
                      <a:pt x="154" y="25"/>
                    </a:lnTo>
                    <a:lnTo>
                      <a:pt x="188" y="12"/>
                    </a:lnTo>
                    <a:lnTo>
                      <a:pt x="226" y="4"/>
                    </a:lnTo>
                    <a:lnTo>
                      <a:pt x="26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6" name="Овал 65"/>
            <p:cNvSpPr/>
            <p:nvPr/>
          </p:nvSpPr>
          <p:spPr>
            <a:xfrm>
              <a:off x="406877" y="5691886"/>
              <a:ext cx="2823209" cy="1223010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17 </a:t>
              </a:r>
              <a:r>
                <a:rPr lang="ru-RU" sz="16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школ</a:t>
              </a:r>
            </a:p>
            <a:p>
              <a:pPr algn="ctr"/>
              <a:r>
                <a:rPr lang="ru-RU" sz="16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2023 – </a:t>
              </a:r>
              <a:r>
                <a:rPr lang="ru-RU" sz="16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1 139,5 млн ₽</a:t>
              </a:r>
            </a:p>
            <a:p>
              <a:pPr algn="ctr"/>
              <a:r>
                <a:rPr lang="ru-RU" sz="16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2024</a:t>
              </a:r>
              <a:r>
                <a:rPr lang="ru-RU" sz="16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6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6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1 192,6 млн ₽</a:t>
              </a:r>
            </a:p>
          </p:txBody>
        </p:sp>
        <p:sp>
          <p:nvSpPr>
            <p:cNvPr id="67" name="Rectangle 24"/>
            <p:cNvSpPr txBox="1">
              <a:spLocks noChangeArrowheads="1"/>
            </p:cNvSpPr>
            <p:nvPr/>
          </p:nvSpPr>
          <p:spPr bwMode="auto">
            <a:xfrm>
              <a:off x="628382" y="5051701"/>
              <a:ext cx="2484502" cy="494566"/>
            </a:xfrm>
            <a:prstGeom prst="rect">
              <a:avLst/>
            </a:prstGeom>
            <a:solidFill>
              <a:schemeClr val="tx2"/>
            </a:solidFill>
            <a:ln w="28575">
              <a:solidFill>
                <a:schemeClr val="tx2"/>
              </a:solidFill>
            </a:ln>
            <a:extLst/>
          </p:spPr>
          <p:txBody>
            <a:bodyPr vert="horz" wrap="square" lIns="108000" tIns="0" rIns="108000" bIns="0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5pPr>
              <a:lvl6pPr marL="500771" algn="l" rtl="0" fontAlgn="base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6pPr>
              <a:lvl7pPr marL="1001542" algn="l" rtl="0" fontAlgn="base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7pPr>
              <a:lvl8pPr marL="1502313" algn="l" rtl="0" fontAlgn="base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8pPr>
              <a:lvl9pPr marL="2003085" algn="l" rtl="0" fontAlgn="base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ru-RU" sz="1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Общее</a:t>
              </a:r>
            </a:p>
            <a:p>
              <a:pPr algn="ctr"/>
              <a:r>
                <a:rPr lang="ru-RU" sz="1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образование</a:t>
              </a:r>
              <a:endPara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274320" y="3657600"/>
            <a:ext cx="3108960" cy="3429000"/>
            <a:chOff x="7275497" y="1645909"/>
            <a:chExt cx="3108960" cy="2652839"/>
          </a:xfrm>
        </p:grpSpPr>
        <p:sp>
          <p:nvSpPr>
            <p:cNvPr id="32" name="Freeform 653"/>
            <p:cNvSpPr>
              <a:spLocks/>
            </p:cNvSpPr>
            <p:nvPr/>
          </p:nvSpPr>
          <p:spPr bwMode="auto">
            <a:xfrm>
              <a:off x="7693156" y="1645909"/>
              <a:ext cx="428625" cy="492124"/>
            </a:xfrm>
            <a:custGeom>
              <a:avLst/>
              <a:gdLst>
                <a:gd name="connsiteX0" fmla="*/ 9525 w 428625"/>
                <a:gd name="connsiteY0" fmla="*/ 331787 h 492124"/>
                <a:gd name="connsiteX1" fmla="*/ 149225 w 428625"/>
                <a:gd name="connsiteY1" fmla="*/ 331787 h 492124"/>
                <a:gd name="connsiteX2" fmla="*/ 149225 w 428625"/>
                <a:gd name="connsiteY2" fmla="*/ 352550 h 492124"/>
                <a:gd name="connsiteX3" fmla="*/ 91541 w 428625"/>
                <a:gd name="connsiteY3" fmla="*/ 352550 h 492124"/>
                <a:gd name="connsiteX4" fmla="*/ 91541 w 428625"/>
                <a:gd name="connsiteY4" fmla="*/ 492124 h 492124"/>
                <a:gd name="connsiteX5" fmla="*/ 66922 w 428625"/>
                <a:gd name="connsiteY5" fmla="*/ 492124 h 492124"/>
                <a:gd name="connsiteX6" fmla="*/ 66922 w 428625"/>
                <a:gd name="connsiteY6" fmla="*/ 352550 h 492124"/>
                <a:gd name="connsiteX7" fmla="*/ 9525 w 428625"/>
                <a:gd name="connsiteY7" fmla="*/ 352550 h 492124"/>
                <a:gd name="connsiteX8" fmla="*/ 158750 w 428625"/>
                <a:gd name="connsiteY8" fmla="*/ 195262 h 492124"/>
                <a:gd name="connsiteX9" fmla="*/ 425450 w 428625"/>
                <a:gd name="connsiteY9" fmla="*/ 195262 h 492124"/>
                <a:gd name="connsiteX10" fmla="*/ 425450 w 428625"/>
                <a:gd name="connsiteY10" fmla="*/ 234950 h 492124"/>
                <a:gd name="connsiteX11" fmla="*/ 315319 w 428625"/>
                <a:gd name="connsiteY11" fmla="*/ 234950 h 492124"/>
                <a:gd name="connsiteX12" fmla="*/ 315319 w 428625"/>
                <a:gd name="connsiteY12" fmla="*/ 492124 h 492124"/>
                <a:gd name="connsiteX13" fmla="*/ 268305 w 428625"/>
                <a:gd name="connsiteY13" fmla="*/ 492124 h 492124"/>
                <a:gd name="connsiteX14" fmla="*/ 268305 w 428625"/>
                <a:gd name="connsiteY14" fmla="*/ 234950 h 492124"/>
                <a:gd name="connsiteX15" fmla="*/ 158750 w 428625"/>
                <a:gd name="connsiteY15" fmla="*/ 234950 h 492124"/>
                <a:gd name="connsiteX16" fmla="*/ 75242 w 428625"/>
                <a:gd name="connsiteY16" fmla="*/ 96837 h 492124"/>
                <a:gd name="connsiteX17" fmla="*/ 119205 w 428625"/>
                <a:gd name="connsiteY17" fmla="*/ 96837 h 492124"/>
                <a:gd name="connsiteX18" fmla="*/ 121079 w 428625"/>
                <a:gd name="connsiteY18" fmla="*/ 97269 h 492124"/>
                <a:gd name="connsiteX19" fmla="*/ 122664 w 428625"/>
                <a:gd name="connsiteY19" fmla="*/ 98278 h 492124"/>
                <a:gd name="connsiteX20" fmla="*/ 123529 w 428625"/>
                <a:gd name="connsiteY20" fmla="*/ 100150 h 492124"/>
                <a:gd name="connsiteX21" fmla="*/ 123673 w 428625"/>
                <a:gd name="connsiteY21" fmla="*/ 101879 h 492124"/>
                <a:gd name="connsiteX22" fmla="*/ 118484 w 428625"/>
                <a:gd name="connsiteY22" fmla="*/ 143654 h 492124"/>
                <a:gd name="connsiteX23" fmla="*/ 230337 w 428625"/>
                <a:gd name="connsiteY23" fmla="*/ 143654 h 492124"/>
                <a:gd name="connsiteX24" fmla="*/ 232067 w 428625"/>
                <a:gd name="connsiteY24" fmla="*/ 144230 h 492124"/>
                <a:gd name="connsiteX25" fmla="*/ 233509 w 428625"/>
                <a:gd name="connsiteY25" fmla="*/ 145094 h 492124"/>
                <a:gd name="connsiteX26" fmla="*/ 234373 w 428625"/>
                <a:gd name="connsiteY26" fmla="*/ 146535 h 492124"/>
                <a:gd name="connsiteX27" fmla="*/ 234950 w 428625"/>
                <a:gd name="connsiteY27" fmla="*/ 148407 h 492124"/>
                <a:gd name="connsiteX28" fmla="*/ 234950 w 428625"/>
                <a:gd name="connsiteY28" fmla="*/ 179810 h 492124"/>
                <a:gd name="connsiteX29" fmla="*/ 234373 w 428625"/>
                <a:gd name="connsiteY29" fmla="*/ 181683 h 492124"/>
                <a:gd name="connsiteX30" fmla="*/ 233509 w 428625"/>
                <a:gd name="connsiteY30" fmla="*/ 182980 h 492124"/>
                <a:gd name="connsiteX31" fmla="*/ 232067 w 428625"/>
                <a:gd name="connsiteY31" fmla="*/ 183988 h 492124"/>
                <a:gd name="connsiteX32" fmla="*/ 230193 w 428625"/>
                <a:gd name="connsiteY32" fmla="*/ 184276 h 492124"/>
                <a:gd name="connsiteX33" fmla="*/ 111421 w 428625"/>
                <a:gd name="connsiteY33" fmla="*/ 184276 h 492124"/>
                <a:gd name="connsiteX34" fmla="*/ 99746 w 428625"/>
                <a:gd name="connsiteY34" fmla="*/ 266097 h 492124"/>
                <a:gd name="connsiteX35" fmla="*/ 213473 w 428625"/>
                <a:gd name="connsiteY35" fmla="*/ 266097 h 492124"/>
                <a:gd name="connsiteX36" fmla="*/ 215347 w 428625"/>
                <a:gd name="connsiteY36" fmla="*/ 266385 h 492124"/>
                <a:gd name="connsiteX37" fmla="*/ 216788 w 428625"/>
                <a:gd name="connsiteY37" fmla="*/ 267393 h 492124"/>
                <a:gd name="connsiteX38" fmla="*/ 217653 w 428625"/>
                <a:gd name="connsiteY38" fmla="*/ 268690 h 492124"/>
                <a:gd name="connsiteX39" fmla="*/ 217941 w 428625"/>
                <a:gd name="connsiteY39" fmla="*/ 270562 h 492124"/>
                <a:gd name="connsiteX40" fmla="*/ 218085 w 428625"/>
                <a:gd name="connsiteY40" fmla="*/ 481309 h 492124"/>
                <a:gd name="connsiteX41" fmla="*/ 217797 w 428625"/>
                <a:gd name="connsiteY41" fmla="*/ 483037 h 492124"/>
                <a:gd name="connsiteX42" fmla="*/ 216932 w 428625"/>
                <a:gd name="connsiteY42" fmla="*/ 484622 h 492124"/>
                <a:gd name="connsiteX43" fmla="*/ 215491 w 428625"/>
                <a:gd name="connsiteY43" fmla="*/ 485486 h 492124"/>
                <a:gd name="connsiteX44" fmla="*/ 213617 w 428625"/>
                <a:gd name="connsiteY44" fmla="*/ 485774 h 492124"/>
                <a:gd name="connsiteX45" fmla="*/ 169078 w 428625"/>
                <a:gd name="connsiteY45" fmla="*/ 485774 h 492124"/>
                <a:gd name="connsiteX46" fmla="*/ 167204 w 428625"/>
                <a:gd name="connsiteY46" fmla="*/ 485486 h 492124"/>
                <a:gd name="connsiteX47" fmla="*/ 165906 w 428625"/>
                <a:gd name="connsiteY47" fmla="*/ 484622 h 492124"/>
                <a:gd name="connsiteX48" fmla="*/ 164897 w 428625"/>
                <a:gd name="connsiteY48" fmla="*/ 483037 h 492124"/>
                <a:gd name="connsiteX49" fmla="*/ 164609 w 428625"/>
                <a:gd name="connsiteY49" fmla="*/ 481309 h 492124"/>
                <a:gd name="connsiteX50" fmla="*/ 164753 w 428625"/>
                <a:gd name="connsiteY50" fmla="*/ 319396 h 492124"/>
                <a:gd name="connsiteX51" fmla="*/ 4468 w 428625"/>
                <a:gd name="connsiteY51" fmla="*/ 319396 h 492124"/>
                <a:gd name="connsiteX52" fmla="*/ 3027 w 428625"/>
                <a:gd name="connsiteY52" fmla="*/ 319108 h 492124"/>
                <a:gd name="connsiteX53" fmla="*/ 1730 w 428625"/>
                <a:gd name="connsiteY53" fmla="*/ 318531 h 492124"/>
                <a:gd name="connsiteX54" fmla="*/ 721 w 428625"/>
                <a:gd name="connsiteY54" fmla="*/ 317379 h 492124"/>
                <a:gd name="connsiteX55" fmla="*/ 144 w 428625"/>
                <a:gd name="connsiteY55" fmla="*/ 316227 h 492124"/>
                <a:gd name="connsiteX56" fmla="*/ 0 w 428625"/>
                <a:gd name="connsiteY56" fmla="*/ 314930 h 492124"/>
                <a:gd name="connsiteX57" fmla="*/ 144 w 428625"/>
                <a:gd name="connsiteY57" fmla="*/ 313346 h 492124"/>
                <a:gd name="connsiteX58" fmla="*/ 70485 w 428625"/>
                <a:gd name="connsiteY58" fmla="*/ 101303 h 492124"/>
                <a:gd name="connsiteX59" fmla="*/ 70773 w 428625"/>
                <a:gd name="connsiteY59" fmla="*/ 100294 h 492124"/>
                <a:gd name="connsiteX60" fmla="*/ 71350 w 428625"/>
                <a:gd name="connsiteY60" fmla="*/ 99142 h 492124"/>
                <a:gd name="connsiteX61" fmla="*/ 72359 w 428625"/>
                <a:gd name="connsiteY61" fmla="*/ 97846 h 492124"/>
                <a:gd name="connsiteX62" fmla="*/ 73800 w 428625"/>
                <a:gd name="connsiteY62" fmla="*/ 97125 h 492124"/>
                <a:gd name="connsiteX63" fmla="*/ 411162 w 428625"/>
                <a:gd name="connsiteY63" fmla="*/ 76200 h 492124"/>
                <a:gd name="connsiteX64" fmla="*/ 428625 w 428625"/>
                <a:gd name="connsiteY64" fmla="*/ 86001 h 492124"/>
                <a:gd name="connsiteX65" fmla="*/ 371371 w 428625"/>
                <a:gd name="connsiteY65" fmla="*/ 188192 h 492124"/>
                <a:gd name="connsiteX66" fmla="*/ 371371 w 428625"/>
                <a:gd name="connsiteY66" fmla="*/ 188912 h 492124"/>
                <a:gd name="connsiteX67" fmla="*/ 254000 w 428625"/>
                <a:gd name="connsiteY67" fmla="*/ 188912 h 492124"/>
                <a:gd name="connsiteX68" fmla="*/ 254000 w 428625"/>
                <a:gd name="connsiteY68" fmla="*/ 168589 h 492124"/>
                <a:gd name="connsiteX69" fmla="*/ 359204 w 428625"/>
                <a:gd name="connsiteY69" fmla="*/ 168589 h 492124"/>
                <a:gd name="connsiteX70" fmla="*/ 104703 w 428625"/>
                <a:gd name="connsiteY70" fmla="*/ 0 h 492124"/>
                <a:gd name="connsiteX71" fmla="*/ 110855 w 428625"/>
                <a:gd name="connsiteY71" fmla="*/ 438 h 492124"/>
                <a:gd name="connsiteX72" fmla="*/ 116578 w 428625"/>
                <a:gd name="connsiteY72" fmla="*/ 1896 h 492124"/>
                <a:gd name="connsiteX73" fmla="*/ 122158 w 428625"/>
                <a:gd name="connsiteY73" fmla="*/ 3937 h 492124"/>
                <a:gd name="connsiteX74" fmla="*/ 127165 w 428625"/>
                <a:gd name="connsiteY74" fmla="*/ 6854 h 492124"/>
                <a:gd name="connsiteX75" fmla="*/ 131743 w 428625"/>
                <a:gd name="connsiteY75" fmla="*/ 10353 h 492124"/>
                <a:gd name="connsiteX76" fmla="*/ 135892 w 428625"/>
                <a:gd name="connsiteY76" fmla="*/ 14582 h 492124"/>
                <a:gd name="connsiteX77" fmla="*/ 139326 w 428625"/>
                <a:gd name="connsiteY77" fmla="*/ 19248 h 492124"/>
                <a:gd name="connsiteX78" fmla="*/ 142187 w 428625"/>
                <a:gd name="connsiteY78" fmla="*/ 24352 h 492124"/>
                <a:gd name="connsiteX79" fmla="*/ 144333 w 428625"/>
                <a:gd name="connsiteY79" fmla="*/ 29893 h 492124"/>
                <a:gd name="connsiteX80" fmla="*/ 145621 w 428625"/>
                <a:gd name="connsiteY80" fmla="*/ 35871 h 492124"/>
                <a:gd name="connsiteX81" fmla="*/ 146050 w 428625"/>
                <a:gd name="connsiteY81" fmla="*/ 41996 h 492124"/>
                <a:gd name="connsiteX82" fmla="*/ 145621 w 428625"/>
                <a:gd name="connsiteY82" fmla="*/ 48266 h 492124"/>
                <a:gd name="connsiteX83" fmla="*/ 144333 w 428625"/>
                <a:gd name="connsiteY83" fmla="*/ 54099 h 492124"/>
                <a:gd name="connsiteX84" fmla="*/ 142187 w 428625"/>
                <a:gd name="connsiteY84" fmla="*/ 59786 h 492124"/>
                <a:gd name="connsiteX85" fmla="*/ 139326 w 428625"/>
                <a:gd name="connsiteY85" fmla="*/ 64889 h 492124"/>
                <a:gd name="connsiteX86" fmla="*/ 135892 w 428625"/>
                <a:gd name="connsiteY86" fmla="*/ 69555 h 492124"/>
                <a:gd name="connsiteX87" fmla="*/ 131743 w 428625"/>
                <a:gd name="connsiteY87" fmla="*/ 73784 h 492124"/>
                <a:gd name="connsiteX88" fmla="*/ 127165 w 428625"/>
                <a:gd name="connsiteY88" fmla="*/ 77284 h 492124"/>
                <a:gd name="connsiteX89" fmla="*/ 122158 w 428625"/>
                <a:gd name="connsiteY89" fmla="*/ 80200 h 492124"/>
                <a:gd name="connsiteX90" fmla="*/ 116578 w 428625"/>
                <a:gd name="connsiteY90" fmla="*/ 82242 h 492124"/>
                <a:gd name="connsiteX91" fmla="*/ 110855 w 428625"/>
                <a:gd name="connsiteY91" fmla="*/ 83700 h 492124"/>
                <a:gd name="connsiteX92" fmla="*/ 104703 w 428625"/>
                <a:gd name="connsiteY92" fmla="*/ 84137 h 492124"/>
                <a:gd name="connsiteX93" fmla="*/ 98695 w 428625"/>
                <a:gd name="connsiteY93" fmla="*/ 83700 h 492124"/>
                <a:gd name="connsiteX94" fmla="*/ 92829 w 428625"/>
                <a:gd name="connsiteY94" fmla="*/ 82242 h 492124"/>
                <a:gd name="connsiteX95" fmla="*/ 87392 w 428625"/>
                <a:gd name="connsiteY95" fmla="*/ 80200 h 492124"/>
                <a:gd name="connsiteX96" fmla="*/ 82385 w 428625"/>
                <a:gd name="connsiteY96" fmla="*/ 77284 h 492124"/>
                <a:gd name="connsiteX97" fmla="*/ 77664 w 428625"/>
                <a:gd name="connsiteY97" fmla="*/ 73784 h 492124"/>
                <a:gd name="connsiteX98" fmla="*/ 73515 w 428625"/>
                <a:gd name="connsiteY98" fmla="*/ 69555 h 492124"/>
                <a:gd name="connsiteX99" fmla="*/ 70224 w 428625"/>
                <a:gd name="connsiteY99" fmla="*/ 64889 h 492124"/>
                <a:gd name="connsiteX100" fmla="*/ 67363 w 428625"/>
                <a:gd name="connsiteY100" fmla="*/ 59786 h 492124"/>
                <a:gd name="connsiteX101" fmla="*/ 65217 w 428625"/>
                <a:gd name="connsiteY101" fmla="*/ 54099 h 492124"/>
                <a:gd name="connsiteX102" fmla="*/ 63929 w 428625"/>
                <a:gd name="connsiteY102" fmla="*/ 48266 h 492124"/>
                <a:gd name="connsiteX103" fmla="*/ 63500 w 428625"/>
                <a:gd name="connsiteY103" fmla="*/ 41996 h 492124"/>
                <a:gd name="connsiteX104" fmla="*/ 63929 w 428625"/>
                <a:gd name="connsiteY104" fmla="*/ 35871 h 492124"/>
                <a:gd name="connsiteX105" fmla="*/ 65217 w 428625"/>
                <a:gd name="connsiteY105" fmla="*/ 29893 h 492124"/>
                <a:gd name="connsiteX106" fmla="*/ 67363 w 428625"/>
                <a:gd name="connsiteY106" fmla="*/ 24352 h 492124"/>
                <a:gd name="connsiteX107" fmla="*/ 70224 w 428625"/>
                <a:gd name="connsiteY107" fmla="*/ 19248 h 492124"/>
                <a:gd name="connsiteX108" fmla="*/ 73515 w 428625"/>
                <a:gd name="connsiteY108" fmla="*/ 14582 h 492124"/>
                <a:gd name="connsiteX109" fmla="*/ 77807 w 428625"/>
                <a:gd name="connsiteY109" fmla="*/ 10353 h 492124"/>
                <a:gd name="connsiteX110" fmla="*/ 82385 w 428625"/>
                <a:gd name="connsiteY110" fmla="*/ 6854 h 492124"/>
                <a:gd name="connsiteX111" fmla="*/ 87392 w 428625"/>
                <a:gd name="connsiteY111" fmla="*/ 3937 h 492124"/>
                <a:gd name="connsiteX112" fmla="*/ 92829 w 428625"/>
                <a:gd name="connsiteY112" fmla="*/ 1896 h 492124"/>
                <a:gd name="connsiteX113" fmla="*/ 98695 w 428625"/>
                <a:gd name="connsiteY113" fmla="*/ 438 h 492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</a:cxnLst>
              <a:rect l="l" t="t" r="r" b="b"/>
              <a:pathLst>
                <a:path w="428625" h="492124">
                  <a:moveTo>
                    <a:pt x="9525" y="331787"/>
                  </a:moveTo>
                  <a:lnTo>
                    <a:pt x="149225" y="331787"/>
                  </a:lnTo>
                  <a:lnTo>
                    <a:pt x="149225" y="352550"/>
                  </a:lnTo>
                  <a:lnTo>
                    <a:pt x="91541" y="352550"/>
                  </a:lnTo>
                  <a:lnTo>
                    <a:pt x="91541" y="492124"/>
                  </a:lnTo>
                  <a:lnTo>
                    <a:pt x="66922" y="492124"/>
                  </a:lnTo>
                  <a:lnTo>
                    <a:pt x="66922" y="352550"/>
                  </a:lnTo>
                  <a:lnTo>
                    <a:pt x="9525" y="352550"/>
                  </a:lnTo>
                  <a:close/>
                  <a:moveTo>
                    <a:pt x="158750" y="195262"/>
                  </a:moveTo>
                  <a:lnTo>
                    <a:pt x="425450" y="195262"/>
                  </a:lnTo>
                  <a:lnTo>
                    <a:pt x="425450" y="234950"/>
                  </a:lnTo>
                  <a:lnTo>
                    <a:pt x="315319" y="234950"/>
                  </a:lnTo>
                  <a:lnTo>
                    <a:pt x="315319" y="492124"/>
                  </a:lnTo>
                  <a:lnTo>
                    <a:pt x="268305" y="492124"/>
                  </a:lnTo>
                  <a:lnTo>
                    <a:pt x="268305" y="234950"/>
                  </a:lnTo>
                  <a:lnTo>
                    <a:pt x="158750" y="234950"/>
                  </a:lnTo>
                  <a:close/>
                  <a:moveTo>
                    <a:pt x="75242" y="96837"/>
                  </a:moveTo>
                  <a:lnTo>
                    <a:pt x="119205" y="96837"/>
                  </a:lnTo>
                  <a:lnTo>
                    <a:pt x="121079" y="97269"/>
                  </a:lnTo>
                  <a:lnTo>
                    <a:pt x="122664" y="98278"/>
                  </a:lnTo>
                  <a:lnTo>
                    <a:pt x="123529" y="100150"/>
                  </a:lnTo>
                  <a:lnTo>
                    <a:pt x="123673" y="101879"/>
                  </a:lnTo>
                  <a:lnTo>
                    <a:pt x="118484" y="143654"/>
                  </a:lnTo>
                  <a:lnTo>
                    <a:pt x="230337" y="143654"/>
                  </a:lnTo>
                  <a:lnTo>
                    <a:pt x="232067" y="144230"/>
                  </a:lnTo>
                  <a:lnTo>
                    <a:pt x="233509" y="145094"/>
                  </a:lnTo>
                  <a:lnTo>
                    <a:pt x="234373" y="146535"/>
                  </a:lnTo>
                  <a:lnTo>
                    <a:pt x="234950" y="148407"/>
                  </a:lnTo>
                  <a:lnTo>
                    <a:pt x="234950" y="179810"/>
                  </a:lnTo>
                  <a:lnTo>
                    <a:pt x="234373" y="181683"/>
                  </a:lnTo>
                  <a:lnTo>
                    <a:pt x="233509" y="182980"/>
                  </a:lnTo>
                  <a:lnTo>
                    <a:pt x="232067" y="183988"/>
                  </a:lnTo>
                  <a:lnTo>
                    <a:pt x="230193" y="184276"/>
                  </a:lnTo>
                  <a:lnTo>
                    <a:pt x="111421" y="184276"/>
                  </a:lnTo>
                  <a:lnTo>
                    <a:pt x="99746" y="266097"/>
                  </a:lnTo>
                  <a:lnTo>
                    <a:pt x="213473" y="266097"/>
                  </a:lnTo>
                  <a:lnTo>
                    <a:pt x="215347" y="266385"/>
                  </a:lnTo>
                  <a:lnTo>
                    <a:pt x="216788" y="267393"/>
                  </a:lnTo>
                  <a:lnTo>
                    <a:pt x="217653" y="268690"/>
                  </a:lnTo>
                  <a:lnTo>
                    <a:pt x="217941" y="270562"/>
                  </a:lnTo>
                  <a:lnTo>
                    <a:pt x="218085" y="481309"/>
                  </a:lnTo>
                  <a:lnTo>
                    <a:pt x="217797" y="483037"/>
                  </a:lnTo>
                  <a:lnTo>
                    <a:pt x="216932" y="484622"/>
                  </a:lnTo>
                  <a:lnTo>
                    <a:pt x="215491" y="485486"/>
                  </a:lnTo>
                  <a:lnTo>
                    <a:pt x="213617" y="485774"/>
                  </a:lnTo>
                  <a:lnTo>
                    <a:pt x="169078" y="485774"/>
                  </a:lnTo>
                  <a:lnTo>
                    <a:pt x="167204" y="485486"/>
                  </a:lnTo>
                  <a:lnTo>
                    <a:pt x="165906" y="484622"/>
                  </a:lnTo>
                  <a:lnTo>
                    <a:pt x="164897" y="483037"/>
                  </a:lnTo>
                  <a:lnTo>
                    <a:pt x="164609" y="481309"/>
                  </a:lnTo>
                  <a:lnTo>
                    <a:pt x="164753" y="319396"/>
                  </a:lnTo>
                  <a:lnTo>
                    <a:pt x="4468" y="319396"/>
                  </a:lnTo>
                  <a:lnTo>
                    <a:pt x="3027" y="319108"/>
                  </a:lnTo>
                  <a:lnTo>
                    <a:pt x="1730" y="318531"/>
                  </a:lnTo>
                  <a:lnTo>
                    <a:pt x="721" y="317379"/>
                  </a:lnTo>
                  <a:lnTo>
                    <a:pt x="144" y="316227"/>
                  </a:lnTo>
                  <a:lnTo>
                    <a:pt x="0" y="314930"/>
                  </a:lnTo>
                  <a:lnTo>
                    <a:pt x="144" y="313346"/>
                  </a:lnTo>
                  <a:lnTo>
                    <a:pt x="70485" y="101303"/>
                  </a:lnTo>
                  <a:lnTo>
                    <a:pt x="70773" y="100294"/>
                  </a:lnTo>
                  <a:lnTo>
                    <a:pt x="71350" y="99142"/>
                  </a:lnTo>
                  <a:lnTo>
                    <a:pt x="72359" y="97846"/>
                  </a:lnTo>
                  <a:lnTo>
                    <a:pt x="73800" y="97125"/>
                  </a:lnTo>
                  <a:close/>
                  <a:moveTo>
                    <a:pt x="411162" y="76200"/>
                  </a:moveTo>
                  <a:lnTo>
                    <a:pt x="428625" y="86001"/>
                  </a:lnTo>
                  <a:lnTo>
                    <a:pt x="371371" y="188192"/>
                  </a:lnTo>
                  <a:lnTo>
                    <a:pt x="371371" y="188912"/>
                  </a:lnTo>
                  <a:lnTo>
                    <a:pt x="254000" y="188912"/>
                  </a:lnTo>
                  <a:lnTo>
                    <a:pt x="254000" y="168589"/>
                  </a:lnTo>
                  <a:lnTo>
                    <a:pt x="359204" y="168589"/>
                  </a:lnTo>
                  <a:close/>
                  <a:moveTo>
                    <a:pt x="104703" y="0"/>
                  </a:moveTo>
                  <a:lnTo>
                    <a:pt x="110855" y="438"/>
                  </a:lnTo>
                  <a:lnTo>
                    <a:pt x="116578" y="1896"/>
                  </a:lnTo>
                  <a:lnTo>
                    <a:pt x="122158" y="3937"/>
                  </a:lnTo>
                  <a:lnTo>
                    <a:pt x="127165" y="6854"/>
                  </a:lnTo>
                  <a:lnTo>
                    <a:pt x="131743" y="10353"/>
                  </a:lnTo>
                  <a:lnTo>
                    <a:pt x="135892" y="14582"/>
                  </a:lnTo>
                  <a:lnTo>
                    <a:pt x="139326" y="19248"/>
                  </a:lnTo>
                  <a:lnTo>
                    <a:pt x="142187" y="24352"/>
                  </a:lnTo>
                  <a:lnTo>
                    <a:pt x="144333" y="29893"/>
                  </a:lnTo>
                  <a:lnTo>
                    <a:pt x="145621" y="35871"/>
                  </a:lnTo>
                  <a:lnTo>
                    <a:pt x="146050" y="41996"/>
                  </a:lnTo>
                  <a:lnTo>
                    <a:pt x="145621" y="48266"/>
                  </a:lnTo>
                  <a:lnTo>
                    <a:pt x="144333" y="54099"/>
                  </a:lnTo>
                  <a:lnTo>
                    <a:pt x="142187" y="59786"/>
                  </a:lnTo>
                  <a:lnTo>
                    <a:pt x="139326" y="64889"/>
                  </a:lnTo>
                  <a:lnTo>
                    <a:pt x="135892" y="69555"/>
                  </a:lnTo>
                  <a:lnTo>
                    <a:pt x="131743" y="73784"/>
                  </a:lnTo>
                  <a:lnTo>
                    <a:pt x="127165" y="77284"/>
                  </a:lnTo>
                  <a:lnTo>
                    <a:pt x="122158" y="80200"/>
                  </a:lnTo>
                  <a:lnTo>
                    <a:pt x="116578" y="82242"/>
                  </a:lnTo>
                  <a:lnTo>
                    <a:pt x="110855" y="83700"/>
                  </a:lnTo>
                  <a:lnTo>
                    <a:pt x="104703" y="84137"/>
                  </a:lnTo>
                  <a:lnTo>
                    <a:pt x="98695" y="83700"/>
                  </a:lnTo>
                  <a:lnTo>
                    <a:pt x="92829" y="82242"/>
                  </a:lnTo>
                  <a:lnTo>
                    <a:pt x="87392" y="80200"/>
                  </a:lnTo>
                  <a:lnTo>
                    <a:pt x="82385" y="77284"/>
                  </a:lnTo>
                  <a:lnTo>
                    <a:pt x="77664" y="73784"/>
                  </a:lnTo>
                  <a:lnTo>
                    <a:pt x="73515" y="69555"/>
                  </a:lnTo>
                  <a:lnTo>
                    <a:pt x="70224" y="64889"/>
                  </a:lnTo>
                  <a:lnTo>
                    <a:pt x="67363" y="59786"/>
                  </a:lnTo>
                  <a:lnTo>
                    <a:pt x="65217" y="54099"/>
                  </a:lnTo>
                  <a:lnTo>
                    <a:pt x="63929" y="48266"/>
                  </a:lnTo>
                  <a:lnTo>
                    <a:pt x="63500" y="41996"/>
                  </a:lnTo>
                  <a:lnTo>
                    <a:pt x="63929" y="35871"/>
                  </a:lnTo>
                  <a:lnTo>
                    <a:pt x="65217" y="29893"/>
                  </a:lnTo>
                  <a:lnTo>
                    <a:pt x="67363" y="24352"/>
                  </a:lnTo>
                  <a:lnTo>
                    <a:pt x="70224" y="19248"/>
                  </a:lnTo>
                  <a:lnTo>
                    <a:pt x="73515" y="14582"/>
                  </a:lnTo>
                  <a:lnTo>
                    <a:pt x="77807" y="10353"/>
                  </a:lnTo>
                  <a:lnTo>
                    <a:pt x="82385" y="6854"/>
                  </a:lnTo>
                  <a:lnTo>
                    <a:pt x="87392" y="3937"/>
                  </a:lnTo>
                  <a:lnTo>
                    <a:pt x="92829" y="1896"/>
                  </a:lnTo>
                  <a:lnTo>
                    <a:pt x="98695" y="438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76" name="Овал 75"/>
            <p:cNvSpPr/>
            <p:nvPr/>
          </p:nvSpPr>
          <p:spPr>
            <a:xfrm>
              <a:off x="7275497" y="2698202"/>
              <a:ext cx="3108960" cy="1600546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Управление образования и </a:t>
              </a:r>
            </a:p>
            <a:p>
              <a:pPr algn="ctr"/>
              <a:r>
                <a:rPr lang="ru-RU" sz="16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ru-RU" sz="16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детских оздоровительных лагеря</a:t>
              </a:r>
            </a:p>
            <a:p>
              <a:pPr algn="ctr"/>
              <a:r>
                <a:rPr lang="ru-RU" sz="16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2023 – </a:t>
              </a:r>
              <a:r>
                <a:rPr lang="ru-RU" sz="16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83,5 млн ₽</a:t>
              </a:r>
            </a:p>
            <a:p>
              <a:pPr algn="ctr"/>
              <a:r>
                <a:rPr lang="ru-RU" sz="16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2024</a:t>
              </a:r>
              <a:r>
                <a:rPr lang="ru-RU" sz="16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6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6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83,3 млн ₽</a:t>
              </a:r>
            </a:p>
          </p:txBody>
        </p:sp>
        <p:sp>
          <p:nvSpPr>
            <p:cNvPr id="77" name="Rectangle 24"/>
            <p:cNvSpPr txBox="1">
              <a:spLocks noChangeArrowheads="1"/>
            </p:cNvSpPr>
            <p:nvPr/>
          </p:nvSpPr>
          <p:spPr bwMode="auto">
            <a:xfrm>
              <a:off x="7469109" y="2154597"/>
              <a:ext cx="2587795" cy="494566"/>
            </a:xfrm>
            <a:prstGeom prst="rect">
              <a:avLst/>
            </a:prstGeom>
            <a:solidFill>
              <a:schemeClr val="tx2"/>
            </a:solidFill>
            <a:ln w="28575">
              <a:solidFill>
                <a:schemeClr val="tx2"/>
              </a:solidFill>
            </a:ln>
            <a:extLst/>
          </p:spPr>
          <p:txBody>
            <a:bodyPr vert="horz" wrap="square" lIns="108000" tIns="0" rIns="108000" bIns="0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5pPr>
              <a:lvl6pPr marL="500771" algn="l" rtl="0" fontAlgn="base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6pPr>
              <a:lvl7pPr marL="1001542" algn="l" rtl="0" fontAlgn="base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7pPr>
              <a:lvl8pPr marL="1502313" algn="l" rtl="0" fontAlgn="base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8pPr>
              <a:lvl9pPr marL="2003085" algn="l" rtl="0" fontAlgn="base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ru-RU" sz="1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Другие вопросы</a:t>
              </a:r>
            </a:p>
            <a:p>
              <a:pPr algn="ctr"/>
              <a:r>
                <a:rPr lang="ru-RU" sz="1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в области образования</a:t>
              </a:r>
              <a:endPara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7006590" y="1708523"/>
            <a:ext cx="2671717" cy="2383417"/>
            <a:chOff x="7267482" y="4182328"/>
            <a:chExt cx="2671717" cy="2383417"/>
          </a:xfrm>
        </p:grpSpPr>
        <p:sp>
          <p:nvSpPr>
            <p:cNvPr id="86" name="Овал 85"/>
            <p:cNvSpPr/>
            <p:nvPr/>
          </p:nvSpPr>
          <p:spPr>
            <a:xfrm>
              <a:off x="7267482" y="5274155"/>
              <a:ext cx="2671717" cy="1291590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 </a:t>
              </a:r>
              <a:r>
                <a:rPr lang="ru-RU" sz="16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учреждений</a:t>
              </a:r>
            </a:p>
            <a:p>
              <a:pPr algn="ctr"/>
              <a:r>
                <a:rPr lang="ru-RU" sz="16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2023 – </a:t>
              </a:r>
              <a:r>
                <a:rPr lang="ru-RU" sz="16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314,9 млн ₽</a:t>
              </a:r>
            </a:p>
            <a:p>
              <a:pPr algn="ctr"/>
              <a:r>
                <a:rPr lang="ru-RU" sz="16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2024</a:t>
              </a:r>
              <a:r>
                <a:rPr lang="ru-RU" sz="16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6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6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346,8 млн ₽</a:t>
              </a:r>
            </a:p>
          </p:txBody>
        </p:sp>
        <p:sp>
          <p:nvSpPr>
            <p:cNvPr id="87" name="Rectangle 24"/>
            <p:cNvSpPr txBox="1">
              <a:spLocks noChangeArrowheads="1"/>
            </p:cNvSpPr>
            <p:nvPr/>
          </p:nvSpPr>
          <p:spPr bwMode="auto">
            <a:xfrm>
              <a:off x="7454697" y="4698610"/>
              <a:ext cx="2484502" cy="494566"/>
            </a:xfrm>
            <a:prstGeom prst="rect">
              <a:avLst/>
            </a:prstGeom>
            <a:solidFill>
              <a:schemeClr val="tx2"/>
            </a:solidFill>
            <a:ln w="28575">
              <a:solidFill>
                <a:schemeClr val="tx2"/>
              </a:solidFill>
            </a:ln>
            <a:extLst/>
          </p:spPr>
          <p:txBody>
            <a:bodyPr vert="horz" wrap="square" lIns="108000" tIns="0" rIns="108000" bIns="0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5pPr>
              <a:lvl6pPr marL="500771" algn="l" rtl="0" fontAlgn="base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6pPr>
              <a:lvl7pPr marL="1001542" algn="l" rtl="0" fontAlgn="base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7pPr>
              <a:lvl8pPr marL="1502313" algn="l" rtl="0" fontAlgn="base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8pPr>
              <a:lvl9pPr marL="2003085" algn="l" rtl="0" fontAlgn="base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ru-RU" sz="1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Дополнительное образование</a:t>
              </a:r>
              <a:endPara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8" name="Freeform 582"/>
            <p:cNvSpPr>
              <a:spLocks/>
            </p:cNvSpPr>
            <p:nvPr/>
          </p:nvSpPr>
          <p:spPr bwMode="auto">
            <a:xfrm>
              <a:off x="7618543" y="4182328"/>
              <a:ext cx="503238" cy="484188"/>
            </a:xfrm>
            <a:custGeom>
              <a:avLst/>
              <a:gdLst>
                <a:gd name="connsiteX0" fmla="*/ 248691 w 503238"/>
                <a:gd name="connsiteY0" fmla="*/ 238125 h 484188"/>
                <a:gd name="connsiteX1" fmla="*/ 252334 w 503238"/>
                <a:gd name="connsiteY1" fmla="*/ 238270 h 484188"/>
                <a:gd name="connsiteX2" fmla="*/ 255660 w 503238"/>
                <a:gd name="connsiteY2" fmla="*/ 238847 h 484188"/>
                <a:gd name="connsiteX3" fmla="*/ 258987 w 503238"/>
                <a:gd name="connsiteY3" fmla="*/ 239713 h 484188"/>
                <a:gd name="connsiteX4" fmla="*/ 259462 w 503238"/>
                <a:gd name="connsiteY4" fmla="*/ 239424 h 484188"/>
                <a:gd name="connsiteX5" fmla="*/ 259462 w 503238"/>
                <a:gd name="connsiteY5" fmla="*/ 239857 h 484188"/>
                <a:gd name="connsiteX6" fmla="*/ 263580 w 503238"/>
                <a:gd name="connsiteY6" fmla="*/ 241300 h 484188"/>
                <a:gd name="connsiteX7" fmla="*/ 267065 w 503238"/>
                <a:gd name="connsiteY7" fmla="*/ 243032 h 484188"/>
                <a:gd name="connsiteX8" fmla="*/ 270392 w 503238"/>
                <a:gd name="connsiteY8" fmla="*/ 245341 h 484188"/>
                <a:gd name="connsiteX9" fmla="*/ 273243 w 503238"/>
                <a:gd name="connsiteY9" fmla="*/ 247939 h 484188"/>
                <a:gd name="connsiteX10" fmla="*/ 275619 w 503238"/>
                <a:gd name="connsiteY10" fmla="*/ 250825 h 484188"/>
                <a:gd name="connsiteX11" fmla="*/ 305874 w 503238"/>
                <a:gd name="connsiteY11" fmla="*/ 250825 h 484188"/>
                <a:gd name="connsiteX12" fmla="*/ 305874 w 503238"/>
                <a:gd name="connsiteY12" fmla="*/ 288492 h 484188"/>
                <a:gd name="connsiteX13" fmla="*/ 276253 w 503238"/>
                <a:gd name="connsiteY13" fmla="*/ 288492 h 484188"/>
                <a:gd name="connsiteX14" fmla="*/ 433388 w 503238"/>
                <a:gd name="connsiteY14" fmla="*/ 484188 h 484188"/>
                <a:gd name="connsiteX15" fmla="*/ 394896 w 503238"/>
                <a:gd name="connsiteY15" fmla="*/ 484188 h 484188"/>
                <a:gd name="connsiteX16" fmla="*/ 259304 w 503238"/>
                <a:gd name="connsiteY16" fmla="*/ 307687 h 484188"/>
                <a:gd name="connsiteX17" fmla="*/ 259304 w 503238"/>
                <a:gd name="connsiteY17" fmla="*/ 483467 h 484188"/>
                <a:gd name="connsiteX18" fmla="*/ 237761 w 503238"/>
                <a:gd name="connsiteY18" fmla="*/ 483467 h 484188"/>
                <a:gd name="connsiteX19" fmla="*/ 237761 w 503238"/>
                <a:gd name="connsiteY19" fmla="*/ 307687 h 484188"/>
                <a:gd name="connsiteX20" fmla="*/ 102168 w 503238"/>
                <a:gd name="connsiteY20" fmla="*/ 484188 h 484188"/>
                <a:gd name="connsiteX21" fmla="*/ 71438 w 503238"/>
                <a:gd name="connsiteY21" fmla="*/ 484188 h 484188"/>
                <a:gd name="connsiteX22" fmla="*/ 221762 w 503238"/>
                <a:gd name="connsiteY22" fmla="*/ 288492 h 484188"/>
                <a:gd name="connsiteX23" fmla="*/ 191190 w 503238"/>
                <a:gd name="connsiteY23" fmla="*/ 288492 h 484188"/>
                <a:gd name="connsiteX24" fmla="*/ 191190 w 503238"/>
                <a:gd name="connsiteY24" fmla="*/ 250681 h 484188"/>
                <a:gd name="connsiteX25" fmla="*/ 221604 w 503238"/>
                <a:gd name="connsiteY25" fmla="*/ 250681 h 484188"/>
                <a:gd name="connsiteX26" fmla="*/ 224613 w 503238"/>
                <a:gd name="connsiteY26" fmla="*/ 247217 h 484188"/>
                <a:gd name="connsiteX27" fmla="*/ 228415 w 503238"/>
                <a:gd name="connsiteY27" fmla="*/ 244187 h 484188"/>
                <a:gd name="connsiteX28" fmla="*/ 232850 w 503238"/>
                <a:gd name="connsiteY28" fmla="*/ 241589 h 484188"/>
                <a:gd name="connsiteX29" fmla="*/ 237602 w 503238"/>
                <a:gd name="connsiteY29" fmla="*/ 239713 h 484188"/>
                <a:gd name="connsiteX30" fmla="*/ 242988 w 503238"/>
                <a:gd name="connsiteY30" fmla="*/ 238414 h 484188"/>
                <a:gd name="connsiteX31" fmla="*/ 449513 w 503238"/>
                <a:gd name="connsiteY31" fmla="*/ 0 h 484188"/>
                <a:gd name="connsiteX32" fmla="*/ 503238 w 503238"/>
                <a:gd name="connsiteY32" fmla="*/ 154421 h 484188"/>
                <a:gd name="connsiteX33" fmla="*/ 438863 w 503238"/>
                <a:gd name="connsiteY33" fmla="*/ 176213 h 484188"/>
                <a:gd name="connsiteX34" fmla="*/ 433935 w 503238"/>
                <a:gd name="connsiteY34" fmla="*/ 162647 h 484188"/>
                <a:gd name="connsiteX35" fmla="*/ 240492 w 503238"/>
                <a:gd name="connsiteY35" fmla="*/ 228456 h 484188"/>
                <a:gd name="connsiteX36" fmla="*/ 232386 w 503238"/>
                <a:gd name="connsiteY36" fmla="*/ 204932 h 484188"/>
                <a:gd name="connsiteX37" fmla="*/ 60401 w 503238"/>
                <a:gd name="connsiteY37" fmla="*/ 263525 h 484188"/>
                <a:gd name="connsiteX38" fmla="*/ 51500 w 503238"/>
                <a:gd name="connsiteY38" fmla="*/ 238270 h 484188"/>
                <a:gd name="connsiteX39" fmla="*/ 10332 w 503238"/>
                <a:gd name="connsiteY39" fmla="*/ 252268 h 484188"/>
                <a:gd name="connsiteX40" fmla="*/ 0 w 503238"/>
                <a:gd name="connsiteY40" fmla="*/ 222395 h 484188"/>
                <a:gd name="connsiteX41" fmla="*/ 41327 w 503238"/>
                <a:gd name="connsiteY41" fmla="*/ 208396 h 484188"/>
                <a:gd name="connsiteX42" fmla="*/ 32426 w 503238"/>
                <a:gd name="connsiteY42" fmla="*/ 183140 h 484188"/>
                <a:gd name="connsiteX43" fmla="*/ 204411 w 503238"/>
                <a:gd name="connsiteY43" fmla="*/ 124547 h 484188"/>
                <a:gd name="connsiteX44" fmla="*/ 196304 w 503238"/>
                <a:gd name="connsiteY44" fmla="*/ 101312 h 484188"/>
                <a:gd name="connsiteX45" fmla="*/ 389906 w 503238"/>
                <a:gd name="connsiteY45" fmla="*/ 35358 h 484188"/>
                <a:gd name="connsiteX46" fmla="*/ 385138 w 503238"/>
                <a:gd name="connsiteY46" fmla="*/ 21648 h 484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503238" h="484188">
                  <a:moveTo>
                    <a:pt x="248691" y="238125"/>
                  </a:moveTo>
                  <a:lnTo>
                    <a:pt x="252334" y="238270"/>
                  </a:lnTo>
                  <a:lnTo>
                    <a:pt x="255660" y="238847"/>
                  </a:lnTo>
                  <a:lnTo>
                    <a:pt x="258987" y="239713"/>
                  </a:lnTo>
                  <a:lnTo>
                    <a:pt x="259462" y="239424"/>
                  </a:lnTo>
                  <a:lnTo>
                    <a:pt x="259462" y="239857"/>
                  </a:lnTo>
                  <a:lnTo>
                    <a:pt x="263580" y="241300"/>
                  </a:lnTo>
                  <a:lnTo>
                    <a:pt x="267065" y="243032"/>
                  </a:lnTo>
                  <a:lnTo>
                    <a:pt x="270392" y="245341"/>
                  </a:lnTo>
                  <a:lnTo>
                    <a:pt x="273243" y="247939"/>
                  </a:lnTo>
                  <a:lnTo>
                    <a:pt x="275619" y="250825"/>
                  </a:lnTo>
                  <a:lnTo>
                    <a:pt x="305874" y="250825"/>
                  </a:lnTo>
                  <a:lnTo>
                    <a:pt x="305874" y="288492"/>
                  </a:lnTo>
                  <a:lnTo>
                    <a:pt x="276253" y="288492"/>
                  </a:lnTo>
                  <a:lnTo>
                    <a:pt x="433388" y="484188"/>
                  </a:lnTo>
                  <a:lnTo>
                    <a:pt x="394896" y="484188"/>
                  </a:lnTo>
                  <a:lnTo>
                    <a:pt x="259304" y="307687"/>
                  </a:lnTo>
                  <a:lnTo>
                    <a:pt x="259304" y="483467"/>
                  </a:lnTo>
                  <a:lnTo>
                    <a:pt x="237761" y="483467"/>
                  </a:lnTo>
                  <a:lnTo>
                    <a:pt x="237761" y="307687"/>
                  </a:lnTo>
                  <a:lnTo>
                    <a:pt x="102168" y="484188"/>
                  </a:lnTo>
                  <a:lnTo>
                    <a:pt x="71438" y="484188"/>
                  </a:lnTo>
                  <a:lnTo>
                    <a:pt x="221762" y="288492"/>
                  </a:lnTo>
                  <a:lnTo>
                    <a:pt x="191190" y="288492"/>
                  </a:lnTo>
                  <a:lnTo>
                    <a:pt x="191190" y="250681"/>
                  </a:lnTo>
                  <a:lnTo>
                    <a:pt x="221604" y="250681"/>
                  </a:lnTo>
                  <a:lnTo>
                    <a:pt x="224613" y="247217"/>
                  </a:lnTo>
                  <a:lnTo>
                    <a:pt x="228415" y="244187"/>
                  </a:lnTo>
                  <a:lnTo>
                    <a:pt x="232850" y="241589"/>
                  </a:lnTo>
                  <a:lnTo>
                    <a:pt x="237602" y="239713"/>
                  </a:lnTo>
                  <a:lnTo>
                    <a:pt x="242988" y="238414"/>
                  </a:lnTo>
                  <a:close/>
                  <a:moveTo>
                    <a:pt x="449513" y="0"/>
                  </a:moveTo>
                  <a:lnTo>
                    <a:pt x="503238" y="154421"/>
                  </a:lnTo>
                  <a:lnTo>
                    <a:pt x="438863" y="176213"/>
                  </a:lnTo>
                  <a:lnTo>
                    <a:pt x="433935" y="162647"/>
                  </a:lnTo>
                  <a:lnTo>
                    <a:pt x="240492" y="228456"/>
                  </a:lnTo>
                  <a:lnTo>
                    <a:pt x="232386" y="204932"/>
                  </a:lnTo>
                  <a:lnTo>
                    <a:pt x="60401" y="263525"/>
                  </a:lnTo>
                  <a:lnTo>
                    <a:pt x="51500" y="238270"/>
                  </a:lnTo>
                  <a:lnTo>
                    <a:pt x="10332" y="252268"/>
                  </a:lnTo>
                  <a:lnTo>
                    <a:pt x="0" y="222395"/>
                  </a:lnTo>
                  <a:lnTo>
                    <a:pt x="41327" y="208396"/>
                  </a:lnTo>
                  <a:lnTo>
                    <a:pt x="32426" y="183140"/>
                  </a:lnTo>
                  <a:lnTo>
                    <a:pt x="204411" y="124547"/>
                  </a:lnTo>
                  <a:lnTo>
                    <a:pt x="196304" y="101312"/>
                  </a:lnTo>
                  <a:lnTo>
                    <a:pt x="389906" y="35358"/>
                  </a:lnTo>
                  <a:lnTo>
                    <a:pt x="385138" y="21648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382417" y="1209343"/>
            <a:ext cx="2495932" cy="2355464"/>
            <a:chOff x="3308210" y="903021"/>
            <a:chExt cx="2495932" cy="2355464"/>
          </a:xfrm>
        </p:grpSpPr>
        <p:sp>
          <p:nvSpPr>
            <p:cNvPr id="96" name="Овал 95"/>
            <p:cNvSpPr/>
            <p:nvPr/>
          </p:nvSpPr>
          <p:spPr>
            <a:xfrm>
              <a:off x="3319640" y="2086783"/>
              <a:ext cx="2484502" cy="1171702"/>
            </a:xfrm>
            <a:prstGeom prst="ellipse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</a:t>
              </a:r>
              <a:r>
                <a:rPr lang="ru-RU" sz="16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учреждение</a:t>
              </a:r>
            </a:p>
            <a:p>
              <a:pPr algn="ctr"/>
              <a:r>
                <a:rPr lang="ru-RU" sz="16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2023 –</a:t>
              </a:r>
              <a:r>
                <a:rPr lang="ru-RU" sz="16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0,6 млн ₽</a:t>
              </a:r>
            </a:p>
            <a:p>
              <a:pPr algn="ctr"/>
              <a:r>
                <a:rPr lang="ru-RU" sz="16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2024</a:t>
              </a:r>
              <a:r>
                <a:rPr lang="ru-RU" sz="16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16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– </a:t>
              </a:r>
              <a:r>
                <a:rPr lang="ru-RU" sz="1600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0,6 млн ₽</a:t>
              </a:r>
            </a:p>
          </p:txBody>
        </p:sp>
        <p:sp>
          <p:nvSpPr>
            <p:cNvPr id="97" name="Rectangle 24"/>
            <p:cNvSpPr txBox="1">
              <a:spLocks noChangeArrowheads="1"/>
            </p:cNvSpPr>
            <p:nvPr/>
          </p:nvSpPr>
          <p:spPr bwMode="auto">
            <a:xfrm>
              <a:off x="3308210" y="1448432"/>
              <a:ext cx="2484502" cy="494566"/>
            </a:xfrm>
            <a:prstGeom prst="rect">
              <a:avLst/>
            </a:prstGeom>
            <a:solidFill>
              <a:schemeClr val="tx2"/>
            </a:solidFill>
            <a:ln w="28575">
              <a:solidFill>
                <a:schemeClr val="tx2"/>
              </a:solidFill>
            </a:ln>
            <a:extLst/>
          </p:spPr>
          <p:txBody>
            <a:bodyPr vert="horz" wrap="square" lIns="108000" tIns="0" rIns="108000" bIns="0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5pPr>
              <a:lvl6pPr marL="500771" algn="l" rtl="0" fontAlgn="base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6pPr>
              <a:lvl7pPr marL="1001542" algn="l" rtl="0" fontAlgn="base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7pPr>
              <a:lvl8pPr marL="1502313" algn="l" rtl="0" fontAlgn="base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8pPr>
              <a:lvl9pPr marL="2003085" algn="l" rtl="0" fontAlgn="base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hlink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/>
              <a:r>
                <a:rPr lang="ru-RU" sz="1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Молодежная политика</a:t>
              </a:r>
              <a:endParaRPr lang="ru-RU" sz="1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99" name="Group 471"/>
            <p:cNvGrpSpPr/>
            <p:nvPr/>
          </p:nvGrpSpPr>
          <p:grpSpPr>
            <a:xfrm>
              <a:off x="3446790" y="903021"/>
              <a:ext cx="425450" cy="516016"/>
              <a:chOff x="3589338" y="5086350"/>
              <a:chExt cx="320675" cy="388938"/>
            </a:xfrm>
            <a:solidFill>
              <a:schemeClr val="tx2"/>
            </a:solidFill>
          </p:grpSpPr>
          <p:sp>
            <p:nvSpPr>
              <p:cNvPr id="100" name="Freeform 378"/>
              <p:cNvSpPr>
                <a:spLocks/>
              </p:cNvSpPr>
              <p:nvPr/>
            </p:nvSpPr>
            <p:spPr bwMode="auto">
              <a:xfrm>
                <a:off x="3735388" y="5086350"/>
                <a:ext cx="42863" cy="44450"/>
              </a:xfrm>
              <a:custGeom>
                <a:avLst/>
                <a:gdLst>
                  <a:gd name="T0" fmla="*/ 177 w 354"/>
                  <a:gd name="T1" fmla="*/ 0 h 359"/>
                  <a:gd name="T2" fmla="*/ 208 w 354"/>
                  <a:gd name="T3" fmla="*/ 3 h 359"/>
                  <a:gd name="T4" fmla="*/ 239 w 354"/>
                  <a:gd name="T5" fmla="*/ 12 h 359"/>
                  <a:gd name="T6" fmla="*/ 267 w 354"/>
                  <a:gd name="T7" fmla="*/ 25 h 359"/>
                  <a:gd name="T8" fmla="*/ 292 w 354"/>
                  <a:gd name="T9" fmla="*/ 43 h 359"/>
                  <a:gd name="T10" fmla="*/ 312 w 354"/>
                  <a:gd name="T11" fmla="*/ 64 h 359"/>
                  <a:gd name="T12" fmla="*/ 329 w 354"/>
                  <a:gd name="T13" fmla="*/ 90 h 359"/>
                  <a:gd name="T14" fmla="*/ 343 w 354"/>
                  <a:gd name="T15" fmla="*/ 117 h 359"/>
                  <a:gd name="T16" fmla="*/ 351 w 354"/>
                  <a:gd name="T17" fmla="*/ 148 h 359"/>
                  <a:gd name="T18" fmla="*/ 354 w 354"/>
                  <a:gd name="T19" fmla="*/ 180 h 359"/>
                  <a:gd name="T20" fmla="*/ 351 w 354"/>
                  <a:gd name="T21" fmla="*/ 211 h 359"/>
                  <a:gd name="T22" fmla="*/ 343 w 354"/>
                  <a:gd name="T23" fmla="*/ 242 h 359"/>
                  <a:gd name="T24" fmla="*/ 329 w 354"/>
                  <a:gd name="T25" fmla="*/ 269 h 359"/>
                  <a:gd name="T26" fmla="*/ 312 w 354"/>
                  <a:gd name="T27" fmla="*/ 294 h 359"/>
                  <a:gd name="T28" fmla="*/ 292 w 354"/>
                  <a:gd name="T29" fmla="*/ 316 h 359"/>
                  <a:gd name="T30" fmla="*/ 267 w 354"/>
                  <a:gd name="T31" fmla="*/ 334 h 359"/>
                  <a:gd name="T32" fmla="*/ 239 w 354"/>
                  <a:gd name="T33" fmla="*/ 347 h 359"/>
                  <a:gd name="T34" fmla="*/ 208 w 354"/>
                  <a:gd name="T35" fmla="*/ 356 h 359"/>
                  <a:gd name="T36" fmla="*/ 177 w 354"/>
                  <a:gd name="T37" fmla="*/ 359 h 359"/>
                  <a:gd name="T38" fmla="*/ 145 w 354"/>
                  <a:gd name="T39" fmla="*/ 356 h 359"/>
                  <a:gd name="T40" fmla="*/ 115 w 354"/>
                  <a:gd name="T41" fmla="*/ 347 h 359"/>
                  <a:gd name="T42" fmla="*/ 87 w 354"/>
                  <a:gd name="T43" fmla="*/ 334 h 359"/>
                  <a:gd name="T44" fmla="*/ 63 w 354"/>
                  <a:gd name="T45" fmla="*/ 316 h 359"/>
                  <a:gd name="T46" fmla="*/ 42 w 354"/>
                  <a:gd name="T47" fmla="*/ 294 h 359"/>
                  <a:gd name="T48" fmla="*/ 25 w 354"/>
                  <a:gd name="T49" fmla="*/ 269 h 359"/>
                  <a:gd name="T50" fmla="*/ 12 w 354"/>
                  <a:gd name="T51" fmla="*/ 242 h 359"/>
                  <a:gd name="T52" fmla="*/ 3 w 354"/>
                  <a:gd name="T53" fmla="*/ 211 h 359"/>
                  <a:gd name="T54" fmla="*/ 0 w 354"/>
                  <a:gd name="T55" fmla="*/ 180 h 359"/>
                  <a:gd name="T56" fmla="*/ 3 w 354"/>
                  <a:gd name="T57" fmla="*/ 148 h 359"/>
                  <a:gd name="T58" fmla="*/ 12 w 354"/>
                  <a:gd name="T59" fmla="*/ 117 h 359"/>
                  <a:gd name="T60" fmla="*/ 25 w 354"/>
                  <a:gd name="T61" fmla="*/ 90 h 359"/>
                  <a:gd name="T62" fmla="*/ 42 w 354"/>
                  <a:gd name="T63" fmla="*/ 64 h 359"/>
                  <a:gd name="T64" fmla="*/ 63 w 354"/>
                  <a:gd name="T65" fmla="*/ 43 h 359"/>
                  <a:gd name="T66" fmla="*/ 87 w 354"/>
                  <a:gd name="T67" fmla="*/ 25 h 359"/>
                  <a:gd name="T68" fmla="*/ 115 w 354"/>
                  <a:gd name="T69" fmla="*/ 12 h 359"/>
                  <a:gd name="T70" fmla="*/ 145 w 354"/>
                  <a:gd name="T71" fmla="*/ 3 h 359"/>
                  <a:gd name="T72" fmla="*/ 177 w 354"/>
                  <a:gd name="T73" fmla="*/ 0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54" h="359">
                    <a:moveTo>
                      <a:pt x="177" y="0"/>
                    </a:moveTo>
                    <a:lnTo>
                      <a:pt x="208" y="3"/>
                    </a:lnTo>
                    <a:lnTo>
                      <a:pt x="239" y="12"/>
                    </a:lnTo>
                    <a:lnTo>
                      <a:pt x="267" y="25"/>
                    </a:lnTo>
                    <a:lnTo>
                      <a:pt x="292" y="43"/>
                    </a:lnTo>
                    <a:lnTo>
                      <a:pt x="312" y="64"/>
                    </a:lnTo>
                    <a:lnTo>
                      <a:pt x="329" y="90"/>
                    </a:lnTo>
                    <a:lnTo>
                      <a:pt x="343" y="117"/>
                    </a:lnTo>
                    <a:lnTo>
                      <a:pt x="351" y="148"/>
                    </a:lnTo>
                    <a:lnTo>
                      <a:pt x="354" y="180"/>
                    </a:lnTo>
                    <a:lnTo>
                      <a:pt x="351" y="211"/>
                    </a:lnTo>
                    <a:lnTo>
                      <a:pt x="343" y="242"/>
                    </a:lnTo>
                    <a:lnTo>
                      <a:pt x="329" y="269"/>
                    </a:lnTo>
                    <a:lnTo>
                      <a:pt x="312" y="294"/>
                    </a:lnTo>
                    <a:lnTo>
                      <a:pt x="292" y="316"/>
                    </a:lnTo>
                    <a:lnTo>
                      <a:pt x="267" y="334"/>
                    </a:lnTo>
                    <a:lnTo>
                      <a:pt x="239" y="347"/>
                    </a:lnTo>
                    <a:lnTo>
                      <a:pt x="208" y="356"/>
                    </a:lnTo>
                    <a:lnTo>
                      <a:pt x="177" y="359"/>
                    </a:lnTo>
                    <a:lnTo>
                      <a:pt x="145" y="356"/>
                    </a:lnTo>
                    <a:lnTo>
                      <a:pt x="115" y="347"/>
                    </a:lnTo>
                    <a:lnTo>
                      <a:pt x="87" y="334"/>
                    </a:lnTo>
                    <a:lnTo>
                      <a:pt x="63" y="316"/>
                    </a:lnTo>
                    <a:lnTo>
                      <a:pt x="42" y="294"/>
                    </a:lnTo>
                    <a:lnTo>
                      <a:pt x="25" y="269"/>
                    </a:lnTo>
                    <a:lnTo>
                      <a:pt x="12" y="242"/>
                    </a:lnTo>
                    <a:lnTo>
                      <a:pt x="3" y="211"/>
                    </a:lnTo>
                    <a:lnTo>
                      <a:pt x="0" y="180"/>
                    </a:lnTo>
                    <a:lnTo>
                      <a:pt x="3" y="148"/>
                    </a:lnTo>
                    <a:lnTo>
                      <a:pt x="12" y="117"/>
                    </a:lnTo>
                    <a:lnTo>
                      <a:pt x="25" y="90"/>
                    </a:lnTo>
                    <a:lnTo>
                      <a:pt x="42" y="64"/>
                    </a:lnTo>
                    <a:lnTo>
                      <a:pt x="63" y="43"/>
                    </a:lnTo>
                    <a:lnTo>
                      <a:pt x="87" y="25"/>
                    </a:lnTo>
                    <a:lnTo>
                      <a:pt x="115" y="12"/>
                    </a:lnTo>
                    <a:lnTo>
                      <a:pt x="145" y="3"/>
                    </a:lnTo>
                    <a:lnTo>
                      <a:pt x="17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Freeform 379"/>
              <p:cNvSpPr>
                <a:spLocks/>
              </p:cNvSpPr>
              <p:nvPr/>
            </p:nvSpPr>
            <p:spPr bwMode="auto">
              <a:xfrm>
                <a:off x="3671888" y="5100638"/>
                <a:ext cx="166688" cy="234950"/>
              </a:xfrm>
              <a:custGeom>
                <a:avLst/>
                <a:gdLst>
                  <a:gd name="T0" fmla="*/ 1300 w 1356"/>
                  <a:gd name="T1" fmla="*/ 2 h 1923"/>
                  <a:gd name="T2" fmla="*/ 1334 w 1356"/>
                  <a:gd name="T3" fmla="*/ 22 h 1923"/>
                  <a:gd name="T4" fmla="*/ 1353 w 1356"/>
                  <a:gd name="T5" fmla="*/ 56 h 1923"/>
                  <a:gd name="T6" fmla="*/ 1353 w 1356"/>
                  <a:gd name="T7" fmla="*/ 95 h 1923"/>
                  <a:gd name="T8" fmla="*/ 1334 w 1356"/>
                  <a:gd name="T9" fmla="*/ 129 h 1923"/>
                  <a:gd name="T10" fmla="*/ 1334 w 1356"/>
                  <a:gd name="T11" fmla="*/ 130 h 1923"/>
                  <a:gd name="T12" fmla="*/ 901 w 1356"/>
                  <a:gd name="T13" fmla="*/ 1820 h 1923"/>
                  <a:gd name="T14" fmla="*/ 891 w 1356"/>
                  <a:gd name="T15" fmla="*/ 1865 h 1923"/>
                  <a:gd name="T16" fmla="*/ 863 w 1356"/>
                  <a:gd name="T17" fmla="*/ 1900 h 1923"/>
                  <a:gd name="T18" fmla="*/ 823 w 1356"/>
                  <a:gd name="T19" fmla="*/ 1920 h 1923"/>
                  <a:gd name="T20" fmla="*/ 778 w 1356"/>
                  <a:gd name="T21" fmla="*/ 1920 h 1923"/>
                  <a:gd name="T22" fmla="*/ 738 w 1356"/>
                  <a:gd name="T23" fmla="*/ 1900 h 1923"/>
                  <a:gd name="T24" fmla="*/ 710 w 1356"/>
                  <a:gd name="T25" fmla="*/ 1867 h 1923"/>
                  <a:gd name="T26" fmla="*/ 700 w 1356"/>
                  <a:gd name="T27" fmla="*/ 1822 h 1923"/>
                  <a:gd name="T28" fmla="*/ 700 w 1356"/>
                  <a:gd name="T29" fmla="*/ 991 h 1923"/>
                  <a:gd name="T30" fmla="*/ 655 w 1356"/>
                  <a:gd name="T31" fmla="*/ 1820 h 1923"/>
                  <a:gd name="T32" fmla="*/ 645 w 1356"/>
                  <a:gd name="T33" fmla="*/ 1865 h 1923"/>
                  <a:gd name="T34" fmla="*/ 617 w 1356"/>
                  <a:gd name="T35" fmla="*/ 1900 h 1923"/>
                  <a:gd name="T36" fmla="*/ 577 w 1356"/>
                  <a:gd name="T37" fmla="*/ 1920 h 1923"/>
                  <a:gd name="T38" fmla="*/ 531 w 1356"/>
                  <a:gd name="T39" fmla="*/ 1920 h 1923"/>
                  <a:gd name="T40" fmla="*/ 491 w 1356"/>
                  <a:gd name="T41" fmla="*/ 1900 h 1923"/>
                  <a:gd name="T42" fmla="*/ 463 w 1356"/>
                  <a:gd name="T43" fmla="*/ 1865 h 1923"/>
                  <a:gd name="T44" fmla="*/ 453 w 1356"/>
                  <a:gd name="T45" fmla="*/ 1820 h 1923"/>
                  <a:gd name="T46" fmla="*/ 22 w 1356"/>
                  <a:gd name="T47" fmla="*/ 130 h 1923"/>
                  <a:gd name="T48" fmla="*/ 21 w 1356"/>
                  <a:gd name="T49" fmla="*/ 129 h 1923"/>
                  <a:gd name="T50" fmla="*/ 2 w 1356"/>
                  <a:gd name="T51" fmla="*/ 95 h 1923"/>
                  <a:gd name="T52" fmla="*/ 2 w 1356"/>
                  <a:gd name="T53" fmla="*/ 56 h 1923"/>
                  <a:gd name="T54" fmla="*/ 21 w 1356"/>
                  <a:gd name="T55" fmla="*/ 22 h 1923"/>
                  <a:gd name="T56" fmla="*/ 55 w 1356"/>
                  <a:gd name="T57" fmla="*/ 2 h 1923"/>
                  <a:gd name="T58" fmla="*/ 93 w 1356"/>
                  <a:gd name="T59" fmla="*/ 2 h 1923"/>
                  <a:gd name="T60" fmla="*/ 127 w 1356"/>
                  <a:gd name="T61" fmla="*/ 22 h 1923"/>
                  <a:gd name="T62" fmla="*/ 407 w 1356"/>
                  <a:gd name="T63" fmla="*/ 308 h 1923"/>
                  <a:gd name="T64" fmla="*/ 1228 w 1356"/>
                  <a:gd name="T65" fmla="*/ 22 h 1923"/>
                  <a:gd name="T66" fmla="*/ 1244 w 1356"/>
                  <a:gd name="T67" fmla="*/ 10 h 1923"/>
                  <a:gd name="T68" fmla="*/ 1281 w 1356"/>
                  <a:gd name="T69" fmla="*/ 0 h 19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356" h="1923">
                    <a:moveTo>
                      <a:pt x="1281" y="0"/>
                    </a:moveTo>
                    <a:lnTo>
                      <a:pt x="1300" y="2"/>
                    </a:lnTo>
                    <a:lnTo>
                      <a:pt x="1318" y="10"/>
                    </a:lnTo>
                    <a:lnTo>
                      <a:pt x="1334" y="22"/>
                    </a:lnTo>
                    <a:lnTo>
                      <a:pt x="1346" y="39"/>
                    </a:lnTo>
                    <a:lnTo>
                      <a:pt x="1353" y="56"/>
                    </a:lnTo>
                    <a:lnTo>
                      <a:pt x="1356" y="76"/>
                    </a:lnTo>
                    <a:lnTo>
                      <a:pt x="1353" y="95"/>
                    </a:lnTo>
                    <a:lnTo>
                      <a:pt x="1346" y="113"/>
                    </a:lnTo>
                    <a:lnTo>
                      <a:pt x="1334" y="129"/>
                    </a:lnTo>
                    <a:lnTo>
                      <a:pt x="1334" y="129"/>
                    </a:lnTo>
                    <a:lnTo>
                      <a:pt x="1334" y="130"/>
                    </a:lnTo>
                    <a:lnTo>
                      <a:pt x="900" y="581"/>
                    </a:lnTo>
                    <a:lnTo>
                      <a:pt x="901" y="1820"/>
                    </a:lnTo>
                    <a:lnTo>
                      <a:pt x="898" y="1844"/>
                    </a:lnTo>
                    <a:lnTo>
                      <a:pt x="891" y="1865"/>
                    </a:lnTo>
                    <a:lnTo>
                      <a:pt x="878" y="1885"/>
                    </a:lnTo>
                    <a:lnTo>
                      <a:pt x="863" y="1900"/>
                    </a:lnTo>
                    <a:lnTo>
                      <a:pt x="845" y="1913"/>
                    </a:lnTo>
                    <a:lnTo>
                      <a:pt x="823" y="1920"/>
                    </a:lnTo>
                    <a:lnTo>
                      <a:pt x="800" y="1923"/>
                    </a:lnTo>
                    <a:lnTo>
                      <a:pt x="778" y="1920"/>
                    </a:lnTo>
                    <a:lnTo>
                      <a:pt x="756" y="1913"/>
                    </a:lnTo>
                    <a:lnTo>
                      <a:pt x="738" y="1900"/>
                    </a:lnTo>
                    <a:lnTo>
                      <a:pt x="723" y="1885"/>
                    </a:lnTo>
                    <a:lnTo>
                      <a:pt x="710" y="1867"/>
                    </a:lnTo>
                    <a:lnTo>
                      <a:pt x="703" y="1845"/>
                    </a:lnTo>
                    <a:lnTo>
                      <a:pt x="700" y="1822"/>
                    </a:lnTo>
                    <a:lnTo>
                      <a:pt x="700" y="1821"/>
                    </a:lnTo>
                    <a:lnTo>
                      <a:pt x="700" y="991"/>
                    </a:lnTo>
                    <a:lnTo>
                      <a:pt x="654" y="991"/>
                    </a:lnTo>
                    <a:lnTo>
                      <a:pt x="655" y="1820"/>
                    </a:lnTo>
                    <a:lnTo>
                      <a:pt x="652" y="1843"/>
                    </a:lnTo>
                    <a:lnTo>
                      <a:pt x="645" y="1865"/>
                    </a:lnTo>
                    <a:lnTo>
                      <a:pt x="632" y="1885"/>
                    </a:lnTo>
                    <a:lnTo>
                      <a:pt x="617" y="1900"/>
                    </a:lnTo>
                    <a:lnTo>
                      <a:pt x="598" y="1913"/>
                    </a:lnTo>
                    <a:lnTo>
                      <a:pt x="577" y="1920"/>
                    </a:lnTo>
                    <a:lnTo>
                      <a:pt x="553" y="1923"/>
                    </a:lnTo>
                    <a:lnTo>
                      <a:pt x="531" y="1920"/>
                    </a:lnTo>
                    <a:lnTo>
                      <a:pt x="509" y="1913"/>
                    </a:lnTo>
                    <a:lnTo>
                      <a:pt x="491" y="1900"/>
                    </a:lnTo>
                    <a:lnTo>
                      <a:pt x="475" y="1885"/>
                    </a:lnTo>
                    <a:lnTo>
                      <a:pt x="463" y="1865"/>
                    </a:lnTo>
                    <a:lnTo>
                      <a:pt x="456" y="1843"/>
                    </a:lnTo>
                    <a:lnTo>
                      <a:pt x="453" y="1820"/>
                    </a:lnTo>
                    <a:lnTo>
                      <a:pt x="454" y="580"/>
                    </a:lnTo>
                    <a:lnTo>
                      <a:pt x="22" y="130"/>
                    </a:lnTo>
                    <a:lnTo>
                      <a:pt x="22" y="129"/>
                    </a:lnTo>
                    <a:lnTo>
                      <a:pt x="21" y="129"/>
                    </a:lnTo>
                    <a:lnTo>
                      <a:pt x="9" y="113"/>
                    </a:lnTo>
                    <a:lnTo>
                      <a:pt x="2" y="95"/>
                    </a:lnTo>
                    <a:lnTo>
                      <a:pt x="0" y="76"/>
                    </a:lnTo>
                    <a:lnTo>
                      <a:pt x="2" y="56"/>
                    </a:lnTo>
                    <a:lnTo>
                      <a:pt x="9" y="39"/>
                    </a:lnTo>
                    <a:lnTo>
                      <a:pt x="21" y="22"/>
                    </a:lnTo>
                    <a:lnTo>
                      <a:pt x="38" y="10"/>
                    </a:lnTo>
                    <a:lnTo>
                      <a:pt x="55" y="2"/>
                    </a:lnTo>
                    <a:lnTo>
                      <a:pt x="75" y="0"/>
                    </a:lnTo>
                    <a:lnTo>
                      <a:pt x="93" y="2"/>
                    </a:lnTo>
                    <a:lnTo>
                      <a:pt x="111" y="10"/>
                    </a:lnTo>
                    <a:lnTo>
                      <a:pt x="127" y="22"/>
                    </a:lnTo>
                    <a:lnTo>
                      <a:pt x="128" y="22"/>
                    </a:lnTo>
                    <a:lnTo>
                      <a:pt x="407" y="308"/>
                    </a:lnTo>
                    <a:lnTo>
                      <a:pt x="949" y="308"/>
                    </a:lnTo>
                    <a:lnTo>
                      <a:pt x="1228" y="22"/>
                    </a:lnTo>
                    <a:lnTo>
                      <a:pt x="1228" y="22"/>
                    </a:lnTo>
                    <a:lnTo>
                      <a:pt x="1244" y="10"/>
                    </a:lnTo>
                    <a:lnTo>
                      <a:pt x="1262" y="2"/>
                    </a:lnTo>
                    <a:lnTo>
                      <a:pt x="128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Freeform 380"/>
              <p:cNvSpPr>
                <a:spLocks/>
              </p:cNvSpPr>
              <p:nvPr/>
            </p:nvSpPr>
            <p:spPr bwMode="auto">
              <a:xfrm>
                <a:off x="3621088" y="5138738"/>
                <a:ext cx="42863" cy="44450"/>
              </a:xfrm>
              <a:custGeom>
                <a:avLst/>
                <a:gdLst>
                  <a:gd name="T0" fmla="*/ 177 w 353"/>
                  <a:gd name="T1" fmla="*/ 0 h 357"/>
                  <a:gd name="T2" fmla="*/ 208 w 353"/>
                  <a:gd name="T3" fmla="*/ 2 h 357"/>
                  <a:gd name="T4" fmla="*/ 238 w 353"/>
                  <a:gd name="T5" fmla="*/ 10 h 357"/>
                  <a:gd name="T6" fmla="*/ 266 w 353"/>
                  <a:gd name="T7" fmla="*/ 24 h 357"/>
                  <a:gd name="T8" fmla="*/ 290 w 353"/>
                  <a:gd name="T9" fmla="*/ 41 h 357"/>
                  <a:gd name="T10" fmla="*/ 312 w 353"/>
                  <a:gd name="T11" fmla="*/ 63 h 357"/>
                  <a:gd name="T12" fmla="*/ 329 w 353"/>
                  <a:gd name="T13" fmla="*/ 88 h 357"/>
                  <a:gd name="T14" fmla="*/ 342 w 353"/>
                  <a:gd name="T15" fmla="*/ 115 h 357"/>
                  <a:gd name="T16" fmla="*/ 350 w 353"/>
                  <a:gd name="T17" fmla="*/ 146 h 357"/>
                  <a:gd name="T18" fmla="*/ 353 w 353"/>
                  <a:gd name="T19" fmla="*/ 179 h 357"/>
                  <a:gd name="T20" fmla="*/ 350 w 353"/>
                  <a:gd name="T21" fmla="*/ 210 h 357"/>
                  <a:gd name="T22" fmla="*/ 342 w 353"/>
                  <a:gd name="T23" fmla="*/ 241 h 357"/>
                  <a:gd name="T24" fmla="*/ 329 w 353"/>
                  <a:gd name="T25" fmla="*/ 268 h 357"/>
                  <a:gd name="T26" fmla="*/ 312 w 353"/>
                  <a:gd name="T27" fmla="*/ 294 h 357"/>
                  <a:gd name="T28" fmla="*/ 290 w 353"/>
                  <a:gd name="T29" fmla="*/ 315 h 357"/>
                  <a:gd name="T30" fmla="*/ 266 w 353"/>
                  <a:gd name="T31" fmla="*/ 332 h 357"/>
                  <a:gd name="T32" fmla="*/ 238 w 353"/>
                  <a:gd name="T33" fmla="*/ 346 h 357"/>
                  <a:gd name="T34" fmla="*/ 208 w 353"/>
                  <a:gd name="T35" fmla="*/ 354 h 357"/>
                  <a:gd name="T36" fmla="*/ 177 w 353"/>
                  <a:gd name="T37" fmla="*/ 357 h 357"/>
                  <a:gd name="T38" fmla="*/ 145 w 353"/>
                  <a:gd name="T39" fmla="*/ 354 h 357"/>
                  <a:gd name="T40" fmla="*/ 115 w 353"/>
                  <a:gd name="T41" fmla="*/ 346 h 357"/>
                  <a:gd name="T42" fmla="*/ 87 w 353"/>
                  <a:gd name="T43" fmla="*/ 332 h 357"/>
                  <a:gd name="T44" fmla="*/ 63 w 353"/>
                  <a:gd name="T45" fmla="*/ 315 h 357"/>
                  <a:gd name="T46" fmla="*/ 41 w 353"/>
                  <a:gd name="T47" fmla="*/ 294 h 357"/>
                  <a:gd name="T48" fmla="*/ 24 w 353"/>
                  <a:gd name="T49" fmla="*/ 268 h 357"/>
                  <a:gd name="T50" fmla="*/ 12 w 353"/>
                  <a:gd name="T51" fmla="*/ 241 h 357"/>
                  <a:gd name="T52" fmla="*/ 3 w 353"/>
                  <a:gd name="T53" fmla="*/ 210 h 357"/>
                  <a:gd name="T54" fmla="*/ 0 w 353"/>
                  <a:gd name="T55" fmla="*/ 179 h 357"/>
                  <a:gd name="T56" fmla="*/ 3 w 353"/>
                  <a:gd name="T57" fmla="*/ 146 h 357"/>
                  <a:gd name="T58" fmla="*/ 12 w 353"/>
                  <a:gd name="T59" fmla="*/ 115 h 357"/>
                  <a:gd name="T60" fmla="*/ 24 w 353"/>
                  <a:gd name="T61" fmla="*/ 88 h 357"/>
                  <a:gd name="T62" fmla="*/ 41 w 353"/>
                  <a:gd name="T63" fmla="*/ 63 h 357"/>
                  <a:gd name="T64" fmla="*/ 63 w 353"/>
                  <a:gd name="T65" fmla="*/ 41 h 357"/>
                  <a:gd name="T66" fmla="*/ 87 w 353"/>
                  <a:gd name="T67" fmla="*/ 24 h 357"/>
                  <a:gd name="T68" fmla="*/ 115 w 353"/>
                  <a:gd name="T69" fmla="*/ 10 h 357"/>
                  <a:gd name="T70" fmla="*/ 145 w 353"/>
                  <a:gd name="T71" fmla="*/ 2 h 357"/>
                  <a:gd name="T72" fmla="*/ 177 w 353"/>
                  <a:gd name="T73" fmla="*/ 0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53" h="357">
                    <a:moveTo>
                      <a:pt x="177" y="0"/>
                    </a:moveTo>
                    <a:lnTo>
                      <a:pt x="208" y="2"/>
                    </a:lnTo>
                    <a:lnTo>
                      <a:pt x="238" y="10"/>
                    </a:lnTo>
                    <a:lnTo>
                      <a:pt x="266" y="24"/>
                    </a:lnTo>
                    <a:lnTo>
                      <a:pt x="290" y="41"/>
                    </a:lnTo>
                    <a:lnTo>
                      <a:pt x="312" y="63"/>
                    </a:lnTo>
                    <a:lnTo>
                      <a:pt x="329" y="88"/>
                    </a:lnTo>
                    <a:lnTo>
                      <a:pt x="342" y="115"/>
                    </a:lnTo>
                    <a:lnTo>
                      <a:pt x="350" y="146"/>
                    </a:lnTo>
                    <a:lnTo>
                      <a:pt x="353" y="179"/>
                    </a:lnTo>
                    <a:lnTo>
                      <a:pt x="350" y="210"/>
                    </a:lnTo>
                    <a:lnTo>
                      <a:pt x="342" y="241"/>
                    </a:lnTo>
                    <a:lnTo>
                      <a:pt x="329" y="268"/>
                    </a:lnTo>
                    <a:lnTo>
                      <a:pt x="312" y="294"/>
                    </a:lnTo>
                    <a:lnTo>
                      <a:pt x="290" y="315"/>
                    </a:lnTo>
                    <a:lnTo>
                      <a:pt x="266" y="332"/>
                    </a:lnTo>
                    <a:lnTo>
                      <a:pt x="238" y="346"/>
                    </a:lnTo>
                    <a:lnTo>
                      <a:pt x="208" y="354"/>
                    </a:lnTo>
                    <a:lnTo>
                      <a:pt x="177" y="357"/>
                    </a:lnTo>
                    <a:lnTo>
                      <a:pt x="145" y="354"/>
                    </a:lnTo>
                    <a:lnTo>
                      <a:pt x="115" y="346"/>
                    </a:lnTo>
                    <a:lnTo>
                      <a:pt x="87" y="332"/>
                    </a:lnTo>
                    <a:lnTo>
                      <a:pt x="63" y="315"/>
                    </a:lnTo>
                    <a:lnTo>
                      <a:pt x="41" y="294"/>
                    </a:lnTo>
                    <a:lnTo>
                      <a:pt x="24" y="268"/>
                    </a:lnTo>
                    <a:lnTo>
                      <a:pt x="12" y="241"/>
                    </a:lnTo>
                    <a:lnTo>
                      <a:pt x="3" y="210"/>
                    </a:lnTo>
                    <a:lnTo>
                      <a:pt x="0" y="179"/>
                    </a:lnTo>
                    <a:lnTo>
                      <a:pt x="3" y="146"/>
                    </a:lnTo>
                    <a:lnTo>
                      <a:pt x="12" y="115"/>
                    </a:lnTo>
                    <a:lnTo>
                      <a:pt x="24" y="88"/>
                    </a:lnTo>
                    <a:lnTo>
                      <a:pt x="41" y="63"/>
                    </a:lnTo>
                    <a:lnTo>
                      <a:pt x="63" y="41"/>
                    </a:lnTo>
                    <a:lnTo>
                      <a:pt x="87" y="24"/>
                    </a:lnTo>
                    <a:lnTo>
                      <a:pt x="115" y="10"/>
                    </a:lnTo>
                    <a:lnTo>
                      <a:pt x="145" y="2"/>
                    </a:lnTo>
                    <a:lnTo>
                      <a:pt x="177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" name="Freeform 381"/>
              <p:cNvSpPr>
                <a:spLocks/>
              </p:cNvSpPr>
              <p:nvPr/>
            </p:nvSpPr>
            <p:spPr bwMode="auto">
              <a:xfrm>
                <a:off x="3589338" y="5189538"/>
                <a:ext cx="103188" cy="196850"/>
              </a:xfrm>
              <a:custGeom>
                <a:avLst/>
                <a:gdLst>
                  <a:gd name="T0" fmla="*/ 599 w 840"/>
                  <a:gd name="T1" fmla="*/ 0 h 1613"/>
                  <a:gd name="T2" fmla="*/ 607 w 840"/>
                  <a:gd name="T3" fmla="*/ 0 h 1613"/>
                  <a:gd name="T4" fmla="*/ 627 w 840"/>
                  <a:gd name="T5" fmla="*/ 1 h 1613"/>
                  <a:gd name="T6" fmla="*/ 658 w 840"/>
                  <a:gd name="T7" fmla="*/ 6 h 1613"/>
                  <a:gd name="T8" fmla="*/ 694 w 840"/>
                  <a:gd name="T9" fmla="*/ 15 h 1613"/>
                  <a:gd name="T10" fmla="*/ 733 w 840"/>
                  <a:gd name="T11" fmla="*/ 32 h 1613"/>
                  <a:gd name="T12" fmla="*/ 770 w 840"/>
                  <a:gd name="T13" fmla="*/ 56 h 1613"/>
                  <a:gd name="T14" fmla="*/ 803 w 840"/>
                  <a:gd name="T15" fmla="*/ 89 h 1613"/>
                  <a:gd name="T16" fmla="*/ 827 w 840"/>
                  <a:gd name="T17" fmla="*/ 135 h 1613"/>
                  <a:gd name="T18" fmla="*/ 840 w 840"/>
                  <a:gd name="T19" fmla="*/ 193 h 1613"/>
                  <a:gd name="T20" fmla="*/ 838 w 840"/>
                  <a:gd name="T21" fmla="*/ 655 h 1613"/>
                  <a:gd name="T22" fmla="*/ 818 w 840"/>
                  <a:gd name="T23" fmla="*/ 688 h 1613"/>
                  <a:gd name="T24" fmla="*/ 785 w 840"/>
                  <a:gd name="T25" fmla="*/ 707 h 1613"/>
                  <a:gd name="T26" fmla="*/ 745 w 840"/>
                  <a:gd name="T27" fmla="*/ 707 h 1613"/>
                  <a:gd name="T28" fmla="*/ 713 w 840"/>
                  <a:gd name="T29" fmla="*/ 688 h 1613"/>
                  <a:gd name="T30" fmla="*/ 693 w 840"/>
                  <a:gd name="T31" fmla="*/ 655 h 1613"/>
                  <a:gd name="T32" fmla="*/ 691 w 840"/>
                  <a:gd name="T33" fmla="*/ 224 h 1613"/>
                  <a:gd name="T34" fmla="*/ 643 w 840"/>
                  <a:gd name="T35" fmla="*/ 1511 h 1613"/>
                  <a:gd name="T36" fmla="*/ 633 w 840"/>
                  <a:gd name="T37" fmla="*/ 1555 h 1613"/>
                  <a:gd name="T38" fmla="*/ 605 w 840"/>
                  <a:gd name="T39" fmla="*/ 1591 h 1613"/>
                  <a:gd name="T40" fmla="*/ 566 w 840"/>
                  <a:gd name="T41" fmla="*/ 1610 h 1613"/>
                  <a:gd name="T42" fmla="*/ 520 w 840"/>
                  <a:gd name="T43" fmla="*/ 1610 h 1613"/>
                  <a:gd name="T44" fmla="*/ 481 w 840"/>
                  <a:gd name="T45" fmla="*/ 1591 h 1613"/>
                  <a:gd name="T46" fmla="*/ 453 w 840"/>
                  <a:gd name="T47" fmla="*/ 1557 h 1613"/>
                  <a:gd name="T48" fmla="*/ 443 w 840"/>
                  <a:gd name="T49" fmla="*/ 1512 h 1613"/>
                  <a:gd name="T50" fmla="*/ 442 w 840"/>
                  <a:gd name="T51" fmla="*/ 681 h 1613"/>
                  <a:gd name="T52" fmla="*/ 397 w 840"/>
                  <a:gd name="T53" fmla="*/ 1510 h 1613"/>
                  <a:gd name="T54" fmla="*/ 387 w 840"/>
                  <a:gd name="T55" fmla="*/ 1555 h 1613"/>
                  <a:gd name="T56" fmla="*/ 359 w 840"/>
                  <a:gd name="T57" fmla="*/ 1590 h 1613"/>
                  <a:gd name="T58" fmla="*/ 319 w 840"/>
                  <a:gd name="T59" fmla="*/ 1610 h 1613"/>
                  <a:gd name="T60" fmla="*/ 273 w 840"/>
                  <a:gd name="T61" fmla="*/ 1610 h 1613"/>
                  <a:gd name="T62" fmla="*/ 233 w 840"/>
                  <a:gd name="T63" fmla="*/ 1590 h 1613"/>
                  <a:gd name="T64" fmla="*/ 205 w 840"/>
                  <a:gd name="T65" fmla="*/ 1555 h 1613"/>
                  <a:gd name="T66" fmla="*/ 195 w 840"/>
                  <a:gd name="T67" fmla="*/ 1510 h 1613"/>
                  <a:gd name="T68" fmla="*/ 149 w 840"/>
                  <a:gd name="T69" fmla="*/ 226 h 1613"/>
                  <a:gd name="T70" fmla="*/ 147 w 840"/>
                  <a:gd name="T71" fmla="*/ 657 h 1613"/>
                  <a:gd name="T72" fmla="*/ 127 w 840"/>
                  <a:gd name="T73" fmla="*/ 691 h 1613"/>
                  <a:gd name="T74" fmla="*/ 94 w 840"/>
                  <a:gd name="T75" fmla="*/ 711 h 1613"/>
                  <a:gd name="T76" fmla="*/ 54 w 840"/>
                  <a:gd name="T77" fmla="*/ 711 h 1613"/>
                  <a:gd name="T78" fmla="*/ 22 w 840"/>
                  <a:gd name="T79" fmla="*/ 691 h 1613"/>
                  <a:gd name="T80" fmla="*/ 2 w 840"/>
                  <a:gd name="T81" fmla="*/ 657 h 1613"/>
                  <a:gd name="T82" fmla="*/ 0 w 840"/>
                  <a:gd name="T83" fmla="*/ 635 h 1613"/>
                  <a:gd name="T84" fmla="*/ 0 w 840"/>
                  <a:gd name="T85" fmla="*/ 634 h 1613"/>
                  <a:gd name="T86" fmla="*/ 0 w 840"/>
                  <a:gd name="T87" fmla="*/ 187 h 1613"/>
                  <a:gd name="T88" fmla="*/ 1 w 840"/>
                  <a:gd name="T89" fmla="*/ 171 h 1613"/>
                  <a:gd name="T90" fmla="*/ 6 w 840"/>
                  <a:gd name="T91" fmla="*/ 148 h 1613"/>
                  <a:gd name="T92" fmla="*/ 15 w 840"/>
                  <a:gd name="T93" fmla="*/ 120 h 1613"/>
                  <a:gd name="T94" fmla="*/ 32 w 840"/>
                  <a:gd name="T95" fmla="*/ 90 h 1613"/>
                  <a:gd name="T96" fmla="*/ 57 w 840"/>
                  <a:gd name="T97" fmla="*/ 61 h 1613"/>
                  <a:gd name="T98" fmla="*/ 94 w 840"/>
                  <a:gd name="T99" fmla="*/ 34 h 1613"/>
                  <a:gd name="T100" fmla="*/ 144 w 840"/>
                  <a:gd name="T101" fmla="*/ 14 h 1613"/>
                  <a:gd name="T102" fmla="*/ 207 w 840"/>
                  <a:gd name="T103" fmla="*/ 2 h 16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40" h="1613">
                    <a:moveTo>
                      <a:pt x="245" y="0"/>
                    </a:moveTo>
                    <a:lnTo>
                      <a:pt x="599" y="0"/>
                    </a:lnTo>
                    <a:lnTo>
                      <a:pt x="601" y="0"/>
                    </a:lnTo>
                    <a:lnTo>
                      <a:pt x="607" y="0"/>
                    </a:lnTo>
                    <a:lnTo>
                      <a:pt x="615" y="0"/>
                    </a:lnTo>
                    <a:lnTo>
                      <a:pt x="627" y="1"/>
                    </a:lnTo>
                    <a:lnTo>
                      <a:pt x="642" y="3"/>
                    </a:lnTo>
                    <a:lnTo>
                      <a:pt x="658" y="6"/>
                    </a:lnTo>
                    <a:lnTo>
                      <a:pt x="676" y="10"/>
                    </a:lnTo>
                    <a:lnTo>
                      <a:pt x="694" y="15"/>
                    </a:lnTo>
                    <a:lnTo>
                      <a:pt x="714" y="23"/>
                    </a:lnTo>
                    <a:lnTo>
                      <a:pt x="733" y="32"/>
                    </a:lnTo>
                    <a:lnTo>
                      <a:pt x="752" y="42"/>
                    </a:lnTo>
                    <a:lnTo>
                      <a:pt x="770" y="56"/>
                    </a:lnTo>
                    <a:lnTo>
                      <a:pt x="787" y="71"/>
                    </a:lnTo>
                    <a:lnTo>
                      <a:pt x="803" y="89"/>
                    </a:lnTo>
                    <a:lnTo>
                      <a:pt x="816" y="111"/>
                    </a:lnTo>
                    <a:lnTo>
                      <a:pt x="827" y="135"/>
                    </a:lnTo>
                    <a:lnTo>
                      <a:pt x="836" y="162"/>
                    </a:lnTo>
                    <a:lnTo>
                      <a:pt x="840" y="193"/>
                    </a:lnTo>
                    <a:lnTo>
                      <a:pt x="840" y="634"/>
                    </a:lnTo>
                    <a:lnTo>
                      <a:pt x="838" y="655"/>
                    </a:lnTo>
                    <a:lnTo>
                      <a:pt x="829" y="673"/>
                    </a:lnTo>
                    <a:lnTo>
                      <a:pt x="818" y="688"/>
                    </a:lnTo>
                    <a:lnTo>
                      <a:pt x="803" y="700"/>
                    </a:lnTo>
                    <a:lnTo>
                      <a:pt x="785" y="707"/>
                    </a:lnTo>
                    <a:lnTo>
                      <a:pt x="766" y="710"/>
                    </a:lnTo>
                    <a:lnTo>
                      <a:pt x="745" y="707"/>
                    </a:lnTo>
                    <a:lnTo>
                      <a:pt x="728" y="700"/>
                    </a:lnTo>
                    <a:lnTo>
                      <a:pt x="713" y="688"/>
                    </a:lnTo>
                    <a:lnTo>
                      <a:pt x="701" y="673"/>
                    </a:lnTo>
                    <a:lnTo>
                      <a:pt x="693" y="655"/>
                    </a:lnTo>
                    <a:lnTo>
                      <a:pt x="691" y="634"/>
                    </a:lnTo>
                    <a:lnTo>
                      <a:pt x="691" y="224"/>
                    </a:lnTo>
                    <a:lnTo>
                      <a:pt x="643" y="224"/>
                    </a:lnTo>
                    <a:lnTo>
                      <a:pt x="643" y="1511"/>
                    </a:lnTo>
                    <a:lnTo>
                      <a:pt x="640" y="1535"/>
                    </a:lnTo>
                    <a:lnTo>
                      <a:pt x="633" y="1555"/>
                    </a:lnTo>
                    <a:lnTo>
                      <a:pt x="620" y="1574"/>
                    </a:lnTo>
                    <a:lnTo>
                      <a:pt x="605" y="1591"/>
                    </a:lnTo>
                    <a:lnTo>
                      <a:pt x="586" y="1602"/>
                    </a:lnTo>
                    <a:lnTo>
                      <a:pt x="566" y="1610"/>
                    </a:lnTo>
                    <a:lnTo>
                      <a:pt x="542" y="1613"/>
                    </a:lnTo>
                    <a:lnTo>
                      <a:pt x="520" y="1610"/>
                    </a:lnTo>
                    <a:lnTo>
                      <a:pt x="499" y="1602"/>
                    </a:lnTo>
                    <a:lnTo>
                      <a:pt x="481" y="1591"/>
                    </a:lnTo>
                    <a:lnTo>
                      <a:pt x="464" y="1575"/>
                    </a:lnTo>
                    <a:lnTo>
                      <a:pt x="453" y="1557"/>
                    </a:lnTo>
                    <a:lnTo>
                      <a:pt x="445" y="1535"/>
                    </a:lnTo>
                    <a:lnTo>
                      <a:pt x="443" y="1512"/>
                    </a:lnTo>
                    <a:lnTo>
                      <a:pt x="442" y="1511"/>
                    </a:lnTo>
                    <a:lnTo>
                      <a:pt x="442" y="681"/>
                    </a:lnTo>
                    <a:lnTo>
                      <a:pt x="396" y="681"/>
                    </a:lnTo>
                    <a:lnTo>
                      <a:pt x="397" y="1510"/>
                    </a:lnTo>
                    <a:lnTo>
                      <a:pt x="394" y="1534"/>
                    </a:lnTo>
                    <a:lnTo>
                      <a:pt x="387" y="1555"/>
                    </a:lnTo>
                    <a:lnTo>
                      <a:pt x="374" y="1574"/>
                    </a:lnTo>
                    <a:lnTo>
                      <a:pt x="359" y="1590"/>
                    </a:lnTo>
                    <a:lnTo>
                      <a:pt x="340" y="1602"/>
                    </a:lnTo>
                    <a:lnTo>
                      <a:pt x="319" y="1610"/>
                    </a:lnTo>
                    <a:lnTo>
                      <a:pt x="296" y="1613"/>
                    </a:lnTo>
                    <a:lnTo>
                      <a:pt x="273" y="1610"/>
                    </a:lnTo>
                    <a:lnTo>
                      <a:pt x="252" y="1602"/>
                    </a:lnTo>
                    <a:lnTo>
                      <a:pt x="233" y="1590"/>
                    </a:lnTo>
                    <a:lnTo>
                      <a:pt x="217" y="1574"/>
                    </a:lnTo>
                    <a:lnTo>
                      <a:pt x="205" y="1555"/>
                    </a:lnTo>
                    <a:lnTo>
                      <a:pt x="198" y="1534"/>
                    </a:lnTo>
                    <a:lnTo>
                      <a:pt x="195" y="1510"/>
                    </a:lnTo>
                    <a:lnTo>
                      <a:pt x="196" y="226"/>
                    </a:lnTo>
                    <a:lnTo>
                      <a:pt x="149" y="226"/>
                    </a:lnTo>
                    <a:lnTo>
                      <a:pt x="149" y="637"/>
                    </a:lnTo>
                    <a:lnTo>
                      <a:pt x="147" y="657"/>
                    </a:lnTo>
                    <a:lnTo>
                      <a:pt x="138" y="676"/>
                    </a:lnTo>
                    <a:lnTo>
                      <a:pt x="127" y="691"/>
                    </a:lnTo>
                    <a:lnTo>
                      <a:pt x="112" y="703"/>
                    </a:lnTo>
                    <a:lnTo>
                      <a:pt x="94" y="711"/>
                    </a:lnTo>
                    <a:lnTo>
                      <a:pt x="75" y="713"/>
                    </a:lnTo>
                    <a:lnTo>
                      <a:pt x="54" y="711"/>
                    </a:lnTo>
                    <a:lnTo>
                      <a:pt x="37" y="703"/>
                    </a:lnTo>
                    <a:lnTo>
                      <a:pt x="22" y="691"/>
                    </a:lnTo>
                    <a:lnTo>
                      <a:pt x="10" y="676"/>
                    </a:lnTo>
                    <a:lnTo>
                      <a:pt x="2" y="657"/>
                    </a:lnTo>
                    <a:lnTo>
                      <a:pt x="0" y="637"/>
                    </a:lnTo>
                    <a:lnTo>
                      <a:pt x="0" y="635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0" y="189"/>
                    </a:lnTo>
                    <a:lnTo>
                      <a:pt x="0" y="187"/>
                    </a:lnTo>
                    <a:lnTo>
                      <a:pt x="0" y="181"/>
                    </a:lnTo>
                    <a:lnTo>
                      <a:pt x="1" y="171"/>
                    </a:lnTo>
                    <a:lnTo>
                      <a:pt x="3" y="161"/>
                    </a:lnTo>
                    <a:lnTo>
                      <a:pt x="6" y="148"/>
                    </a:lnTo>
                    <a:lnTo>
                      <a:pt x="10" y="135"/>
                    </a:lnTo>
                    <a:lnTo>
                      <a:pt x="15" y="120"/>
                    </a:lnTo>
                    <a:lnTo>
                      <a:pt x="23" y="106"/>
                    </a:lnTo>
                    <a:lnTo>
                      <a:pt x="32" y="90"/>
                    </a:lnTo>
                    <a:lnTo>
                      <a:pt x="44" y="76"/>
                    </a:lnTo>
                    <a:lnTo>
                      <a:pt x="57" y="61"/>
                    </a:lnTo>
                    <a:lnTo>
                      <a:pt x="75" y="47"/>
                    </a:lnTo>
                    <a:lnTo>
                      <a:pt x="94" y="34"/>
                    </a:lnTo>
                    <a:lnTo>
                      <a:pt x="117" y="24"/>
                    </a:lnTo>
                    <a:lnTo>
                      <a:pt x="144" y="14"/>
                    </a:lnTo>
                    <a:lnTo>
                      <a:pt x="173" y="7"/>
                    </a:lnTo>
                    <a:lnTo>
                      <a:pt x="207" y="2"/>
                    </a:lnTo>
                    <a:lnTo>
                      <a:pt x="24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4" name="Freeform 382"/>
              <p:cNvSpPr>
                <a:spLocks/>
              </p:cNvSpPr>
              <p:nvPr/>
            </p:nvSpPr>
            <p:spPr bwMode="auto">
              <a:xfrm>
                <a:off x="3838576" y="5153025"/>
                <a:ext cx="42863" cy="42863"/>
              </a:xfrm>
              <a:custGeom>
                <a:avLst/>
                <a:gdLst>
                  <a:gd name="T0" fmla="*/ 178 w 354"/>
                  <a:gd name="T1" fmla="*/ 0 h 359"/>
                  <a:gd name="T2" fmla="*/ 209 w 354"/>
                  <a:gd name="T3" fmla="*/ 3 h 359"/>
                  <a:gd name="T4" fmla="*/ 239 w 354"/>
                  <a:gd name="T5" fmla="*/ 11 h 359"/>
                  <a:gd name="T6" fmla="*/ 267 w 354"/>
                  <a:gd name="T7" fmla="*/ 25 h 359"/>
                  <a:gd name="T8" fmla="*/ 292 w 354"/>
                  <a:gd name="T9" fmla="*/ 42 h 359"/>
                  <a:gd name="T10" fmla="*/ 313 w 354"/>
                  <a:gd name="T11" fmla="*/ 64 h 359"/>
                  <a:gd name="T12" fmla="*/ 330 w 354"/>
                  <a:gd name="T13" fmla="*/ 89 h 359"/>
                  <a:gd name="T14" fmla="*/ 343 w 354"/>
                  <a:gd name="T15" fmla="*/ 117 h 359"/>
                  <a:gd name="T16" fmla="*/ 351 w 354"/>
                  <a:gd name="T17" fmla="*/ 147 h 359"/>
                  <a:gd name="T18" fmla="*/ 354 w 354"/>
                  <a:gd name="T19" fmla="*/ 180 h 359"/>
                  <a:gd name="T20" fmla="*/ 351 w 354"/>
                  <a:gd name="T21" fmla="*/ 212 h 359"/>
                  <a:gd name="T22" fmla="*/ 343 w 354"/>
                  <a:gd name="T23" fmla="*/ 242 h 359"/>
                  <a:gd name="T24" fmla="*/ 330 w 354"/>
                  <a:gd name="T25" fmla="*/ 270 h 359"/>
                  <a:gd name="T26" fmla="*/ 313 w 354"/>
                  <a:gd name="T27" fmla="*/ 295 h 359"/>
                  <a:gd name="T28" fmla="*/ 292 w 354"/>
                  <a:gd name="T29" fmla="*/ 317 h 359"/>
                  <a:gd name="T30" fmla="*/ 267 w 354"/>
                  <a:gd name="T31" fmla="*/ 335 h 359"/>
                  <a:gd name="T32" fmla="*/ 239 w 354"/>
                  <a:gd name="T33" fmla="*/ 347 h 359"/>
                  <a:gd name="T34" fmla="*/ 209 w 354"/>
                  <a:gd name="T35" fmla="*/ 355 h 359"/>
                  <a:gd name="T36" fmla="*/ 178 w 354"/>
                  <a:gd name="T37" fmla="*/ 359 h 359"/>
                  <a:gd name="T38" fmla="*/ 146 w 354"/>
                  <a:gd name="T39" fmla="*/ 355 h 359"/>
                  <a:gd name="T40" fmla="*/ 116 w 354"/>
                  <a:gd name="T41" fmla="*/ 347 h 359"/>
                  <a:gd name="T42" fmla="*/ 89 w 354"/>
                  <a:gd name="T43" fmla="*/ 335 h 359"/>
                  <a:gd name="T44" fmla="*/ 64 w 354"/>
                  <a:gd name="T45" fmla="*/ 317 h 359"/>
                  <a:gd name="T46" fmla="*/ 42 w 354"/>
                  <a:gd name="T47" fmla="*/ 295 h 359"/>
                  <a:gd name="T48" fmla="*/ 25 w 354"/>
                  <a:gd name="T49" fmla="*/ 270 h 359"/>
                  <a:gd name="T50" fmla="*/ 12 w 354"/>
                  <a:gd name="T51" fmla="*/ 242 h 359"/>
                  <a:gd name="T52" fmla="*/ 3 w 354"/>
                  <a:gd name="T53" fmla="*/ 212 h 359"/>
                  <a:gd name="T54" fmla="*/ 0 w 354"/>
                  <a:gd name="T55" fmla="*/ 180 h 359"/>
                  <a:gd name="T56" fmla="*/ 3 w 354"/>
                  <a:gd name="T57" fmla="*/ 147 h 359"/>
                  <a:gd name="T58" fmla="*/ 12 w 354"/>
                  <a:gd name="T59" fmla="*/ 117 h 359"/>
                  <a:gd name="T60" fmla="*/ 25 w 354"/>
                  <a:gd name="T61" fmla="*/ 89 h 359"/>
                  <a:gd name="T62" fmla="*/ 42 w 354"/>
                  <a:gd name="T63" fmla="*/ 64 h 359"/>
                  <a:gd name="T64" fmla="*/ 64 w 354"/>
                  <a:gd name="T65" fmla="*/ 42 h 359"/>
                  <a:gd name="T66" fmla="*/ 89 w 354"/>
                  <a:gd name="T67" fmla="*/ 25 h 359"/>
                  <a:gd name="T68" fmla="*/ 116 w 354"/>
                  <a:gd name="T69" fmla="*/ 11 h 359"/>
                  <a:gd name="T70" fmla="*/ 146 w 354"/>
                  <a:gd name="T71" fmla="*/ 3 h 359"/>
                  <a:gd name="T72" fmla="*/ 178 w 354"/>
                  <a:gd name="T73" fmla="*/ 0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54" h="359">
                    <a:moveTo>
                      <a:pt x="178" y="0"/>
                    </a:moveTo>
                    <a:lnTo>
                      <a:pt x="209" y="3"/>
                    </a:lnTo>
                    <a:lnTo>
                      <a:pt x="239" y="11"/>
                    </a:lnTo>
                    <a:lnTo>
                      <a:pt x="267" y="25"/>
                    </a:lnTo>
                    <a:lnTo>
                      <a:pt x="292" y="42"/>
                    </a:lnTo>
                    <a:lnTo>
                      <a:pt x="313" y="64"/>
                    </a:lnTo>
                    <a:lnTo>
                      <a:pt x="330" y="89"/>
                    </a:lnTo>
                    <a:lnTo>
                      <a:pt x="343" y="117"/>
                    </a:lnTo>
                    <a:lnTo>
                      <a:pt x="351" y="147"/>
                    </a:lnTo>
                    <a:lnTo>
                      <a:pt x="354" y="180"/>
                    </a:lnTo>
                    <a:lnTo>
                      <a:pt x="351" y="212"/>
                    </a:lnTo>
                    <a:lnTo>
                      <a:pt x="343" y="242"/>
                    </a:lnTo>
                    <a:lnTo>
                      <a:pt x="330" y="270"/>
                    </a:lnTo>
                    <a:lnTo>
                      <a:pt x="313" y="295"/>
                    </a:lnTo>
                    <a:lnTo>
                      <a:pt x="292" y="317"/>
                    </a:lnTo>
                    <a:lnTo>
                      <a:pt x="267" y="335"/>
                    </a:lnTo>
                    <a:lnTo>
                      <a:pt x="239" y="347"/>
                    </a:lnTo>
                    <a:lnTo>
                      <a:pt x="209" y="355"/>
                    </a:lnTo>
                    <a:lnTo>
                      <a:pt x="178" y="359"/>
                    </a:lnTo>
                    <a:lnTo>
                      <a:pt x="146" y="355"/>
                    </a:lnTo>
                    <a:lnTo>
                      <a:pt x="116" y="347"/>
                    </a:lnTo>
                    <a:lnTo>
                      <a:pt x="89" y="335"/>
                    </a:lnTo>
                    <a:lnTo>
                      <a:pt x="64" y="317"/>
                    </a:lnTo>
                    <a:lnTo>
                      <a:pt x="42" y="295"/>
                    </a:lnTo>
                    <a:lnTo>
                      <a:pt x="25" y="270"/>
                    </a:lnTo>
                    <a:lnTo>
                      <a:pt x="12" y="242"/>
                    </a:lnTo>
                    <a:lnTo>
                      <a:pt x="3" y="212"/>
                    </a:lnTo>
                    <a:lnTo>
                      <a:pt x="0" y="180"/>
                    </a:lnTo>
                    <a:lnTo>
                      <a:pt x="3" y="147"/>
                    </a:lnTo>
                    <a:lnTo>
                      <a:pt x="12" y="117"/>
                    </a:lnTo>
                    <a:lnTo>
                      <a:pt x="25" y="89"/>
                    </a:lnTo>
                    <a:lnTo>
                      <a:pt x="42" y="64"/>
                    </a:lnTo>
                    <a:lnTo>
                      <a:pt x="64" y="42"/>
                    </a:lnTo>
                    <a:lnTo>
                      <a:pt x="89" y="25"/>
                    </a:lnTo>
                    <a:lnTo>
                      <a:pt x="116" y="11"/>
                    </a:lnTo>
                    <a:lnTo>
                      <a:pt x="146" y="3"/>
                    </a:lnTo>
                    <a:lnTo>
                      <a:pt x="178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5" name="Freeform 383"/>
              <p:cNvSpPr>
                <a:spLocks/>
              </p:cNvSpPr>
              <p:nvPr/>
            </p:nvSpPr>
            <p:spPr bwMode="auto">
              <a:xfrm>
                <a:off x="3808413" y="5203825"/>
                <a:ext cx="101600" cy="196850"/>
              </a:xfrm>
              <a:custGeom>
                <a:avLst/>
                <a:gdLst>
                  <a:gd name="T0" fmla="*/ 599 w 840"/>
                  <a:gd name="T1" fmla="*/ 0 h 1613"/>
                  <a:gd name="T2" fmla="*/ 607 w 840"/>
                  <a:gd name="T3" fmla="*/ 0 h 1613"/>
                  <a:gd name="T4" fmla="*/ 628 w 840"/>
                  <a:gd name="T5" fmla="*/ 2 h 1613"/>
                  <a:gd name="T6" fmla="*/ 658 w 840"/>
                  <a:gd name="T7" fmla="*/ 6 h 1613"/>
                  <a:gd name="T8" fmla="*/ 694 w 840"/>
                  <a:gd name="T9" fmla="*/ 15 h 1613"/>
                  <a:gd name="T10" fmla="*/ 733 w 840"/>
                  <a:gd name="T11" fmla="*/ 32 h 1613"/>
                  <a:gd name="T12" fmla="*/ 770 w 840"/>
                  <a:gd name="T13" fmla="*/ 56 h 1613"/>
                  <a:gd name="T14" fmla="*/ 803 w 840"/>
                  <a:gd name="T15" fmla="*/ 90 h 1613"/>
                  <a:gd name="T16" fmla="*/ 827 w 840"/>
                  <a:gd name="T17" fmla="*/ 135 h 1613"/>
                  <a:gd name="T18" fmla="*/ 840 w 840"/>
                  <a:gd name="T19" fmla="*/ 193 h 1613"/>
                  <a:gd name="T20" fmla="*/ 838 w 840"/>
                  <a:gd name="T21" fmla="*/ 655 h 1613"/>
                  <a:gd name="T22" fmla="*/ 818 w 840"/>
                  <a:gd name="T23" fmla="*/ 688 h 1613"/>
                  <a:gd name="T24" fmla="*/ 785 w 840"/>
                  <a:gd name="T25" fmla="*/ 708 h 1613"/>
                  <a:gd name="T26" fmla="*/ 745 w 840"/>
                  <a:gd name="T27" fmla="*/ 708 h 1613"/>
                  <a:gd name="T28" fmla="*/ 713 w 840"/>
                  <a:gd name="T29" fmla="*/ 688 h 1613"/>
                  <a:gd name="T30" fmla="*/ 694 w 840"/>
                  <a:gd name="T31" fmla="*/ 655 h 1613"/>
                  <a:gd name="T32" fmla="*/ 691 w 840"/>
                  <a:gd name="T33" fmla="*/ 224 h 1613"/>
                  <a:gd name="T34" fmla="*/ 643 w 840"/>
                  <a:gd name="T35" fmla="*/ 1511 h 1613"/>
                  <a:gd name="T36" fmla="*/ 633 w 840"/>
                  <a:gd name="T37" fmla="*/ 1556 h 1613"/>
                  <a:gd name="T38" fmla="*/ 605 w 840"/>
                  <a:gd name="T39" fmla="*/ 1591 h 1613"/>
                  <a:gd name="T40" fmla="*/ 566 w 840"/>
                  <a:gd name="T41" fmla="*/ 1611 h 1613"/>
                  <a:gd name="T42" fmla="*/ 520 w 840"/>
                  <a:gd name="T43" fmla="*/ 1611 h 1613"/>
                  <a:gd name="T44" fmla="*/ 481 w 840"/>
                  <a:gd name="T45" fmla="*/ 1591 h 1613"/>
                  <a:gd name="T46" fmla="*/ 453 w 840"/>
                  <a:gd name="T47" fmla="*/ 1557 h 1613"/>
                  <a:gd name="T48" fmla="*/ 443 w 840"/>
                  <a:gd name="T49" fmla="*/ 1513 h 1613"/>
                  <a:gd name="T50" fmla="*/ 442 w 840"/>
                  <a:gd name="T51" fmla="*/ 682 h 1613"/>
                  <a:gd name="T52" fmla="*/ 397 w 840"/>
                  <a:gd name="T53" fmla="*/ 1511 h 1613"/>
                  <a:gd name="T54" fmla="*/ 387 w 840"/>
                  <a:gd name="T55" fmla="*/ 1556 h 1613"/>
                  <a:gd name="T56" fmla="*/ 359 w 840"/>
                  <a:gd name="T57" fmla="*/ 1591 h 1613"/>
                  <a:gd name="T58" fmla="*/ 319 w 840"/>
                  <a:gd name="T59" fmla="*/ 1611 h 1613"/>
                  <a:gd name="T60" fmla="*/ 273 w 840"/>
                  <a:gd name="T61" fmla="*/ 1611 h 1613"/>
                  <a:gd name="T62" fmla="*/ 233 w 840"/>
                  <a:gd name="T63" fmla="*/ 1591 h 1613"/>
                  <a:gd name="T64" fmla="*/ 205 w 840"/>
                  <a:gd name="T65" fmla="*/ 1556 h 1613"/>
                  <a:gd name="T66" fmla="*/ 195 w 840"/>
                  <a:gd name="T67" fmla="*/ 1511 h 1613"/>
                  <a:gd name="T68" fmla="*/ 149 w 840"/>
                  <a:gd name="T69" fmla="*/ 227 h 1613"/>
                  <a:gd name="T70" fmla="*/ 147 w 840"/>
                  <a:gd name="T71" fmla="*/ 658 h 1613"/>
                  <a:gd name="T72" fmla="*/ 127 w 840"/>
                  <a:gd name="T73" fmla="*/ 691 h 1613"/>
                  <a:gd name="T74" fmla="*/ 94 w 840"/>
                  <a:gd name="T75" fmla="*/ 710 h 1613"/>
                  <a:gd name="T76" fmla="*/ 55 w 840"/>
                  <a:gd name="T77" fmla="*/ 710 h 1613"/>
                  <a:gd name="T78" fmla="*/ 22 w 840"/>
                  <a:gd name="T79" fmla="*/ 691 h 1613"/>
                  <a:gd name="T80" fmla="*/ 2 w 840"/>
                  <a:gd name="T81" fmla="*/ 658 h 1613"/>
                  <a:gd name="T82" fmla="*/ 0 w 840"/>
                  <a:gd name="T83" fmla="*/ 636 h 1613"/>
                  <a:gd name="T84" fmla="*/ 0 w 840"/>
                  <a:gd name="T85" fmla="*/ 634 h 1613"/>
                  <a:gd name="T86" fmla="*/ 0 w 840"/>
                  <a:gd name="T87" fmla="*/ 192 h 1613"/>
                  <a:gd name="T88" fmla="*/ 0 w 840"/>
                  <a:gd name="T89" fmla="*/ 181 h 1613"/>
                  <a:gd name="T90" fmla="*/ 3 w 840"/>
                  <a:gd name="T91" fmla="*/ 161 h 1613"/>
                  <a:gd name="T92" fmla="*/ 10 w 840"/>
                  <a:gd name="T93" fmla="*/ 135 h 1613"/>
                  <a:gd name="T94" fmla="*/ 23 w 840"/>
                  <a:gd name="T95" fmla="*/ 106 h 1613"/>
                  <a:gd name="T96" fmla="*/ 44 w 840"/>
                  <a:gd name="T97" fmla="*/ 76 h 1613"/>
                  <a:gd name="T98" fmla="*/ 75 w 840"/>
                  <a:gd name="T99" fmla="*/ 48 h 1613"/>
                  <a:gd name="T100" fmla="*/ 117 w 840"/>
                  <a:gd name="T101" fmla="*/ 24 h 1613"/>
                  <a:gd name="T102" fmla="*/ 173 w 840"/>
                  <a:gd name="T103" fmla="*/ 7 h 1613"/>
                  <a:gd name="T104" fmla="*/ 245 w 840"/>
                  <a:gd name="T105" fmla="*/ 0 h 16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40" h="1613">
                    <a:moveTo>
                      <a:pt x="245" y="0"/>
                    </a:moveTo>
                    <a:lnTo>
                      <a:pt x="599" y="0"/>
                    </a:lnTo>
                    <a:lnTo>
                      <a:pt x="601" y="0"/>
                    </a:lnTo>
                    <a:lnTo>
                      <a:pt x="607" y="0"/>
                    </a:lnTo>
                    <a:lnTo>
                      <a:pt x="615" y="1"/>
                    </a:lnTo>
                    <a:lnTo>
                      <a:pt x="628" y="2"/>
                    </a:lnTo>
                    <a:lnTo>
                      <a:pt x="642" y="3"/>
                    </a:lnTo>
                    <a:lnTo>
                      <a:pt x="658" y="6"/>
                    </a:lnTo>
                    <a:lnTo>
                      <a:pt x="676" y="10"/>
                    </a:lnTo>
                    <a:lnTo>
                      <a:pt x="694" y="15"/>
                    </a:lnTo>
                    <a:lnTo>
                      <a:pt x="714" y="23"/>
                    </a:lnTo>
                    <a:lnTo>
                      <a:pt x="733" y="32"/>
                    </a:lnTo>
                    <a:lnTo>
                      <a:pt x="752" y="42"/>
                    </a:lnTo>
                    <a:lnTo>
                      <a:pt x="770" y="56"/>
                    </a:lnTo>
                    <a:lnTo>
                      <a:pt x="787" y="72"/>
                    </a:lnTo>
                    <a:lnTo>
                      <a:pt x="803" y="90"/>
                    </a:lnTo>
                    <a:lnTo>
                      <a:pt x="816" y="111"/>
                    </a:lnTo>
                    <a:lnTo>
                      <a:pt x="827" y="135"/>
                    </a:lnTo>
                    <a:lnTo>
                      <a:pt x="836" y="163"/>
                    </a:lnTo>
                    <a:lnTo>
                      <a:pt x="840" y="193"/>
                    </a:lnTo>
                    <a:lnTo>
                      <a:pt x="840" y="635"/>
                    </a:lnTo>
                    <a:lnTo>
                      <a:pt x="838" y="655"/>
                    </a:lnTo>
                    <a:lnTo>
                      <a:pt x="830" y="674"/>
                    </a:lnTo>
                    <a:lnTo>
                      <a:pt x="818" y="688"/>
                    </a:lnTo>
                    <a:lnTo>
                      <a:pt x="803" y="701"/>
                    </a:lnTo>
                    <a:lnTo>
                      <a:pt x="785" y="708"/>
                    </a:lnTo>
                    <a:lnTo>
                      <a:pt x="765" y="711"/>
                    </a:lnTo>
                    <a:lnTo>
                      <a:pt x="745" y="708"/>
                    </a:lnTo>
                    <a:lnTo>
                      <a:pt x="728" y="701"/>
                    </a:lnTo>
                    <a:lnTo>
                      <a:pt x="713" y="688"/>
                    </a:lnTo>
                    <a:lnTo>
                      <a:pt x="701" y="674"/>
                    </a:lnTo>
                    <a:lnTo>
                      <a:pt x="694" y="655"/>
                    </a:lnTo>
                    <a:lnTo>
                      <a:pt x="691" y="635"/>
                    </a:lnTo>
                    <a:lnTo>
                      <a:pt x="691" y="224"/>
                    </a:lnTo>
                    <a:lnTo>
                      <a:pt x="643" y="224"/>
                    </a:lnTo>
                    <a:lnTo>
                      <a:pt x="643" y="1511"/>
                    </a:lnTo>
                    <a:lnTo>
                      <a:pt x="641" y="1535"/>
                    </a:lnTo>
                    <a:lnTo>
                      <a:pt x="633" y="1556"/>
                    </a:lnTo>
                    <a:lnTo>
                      <a:pt x="621" y="1574"/>
                    </a:lnTo>
                    <a:lnTo>
                      <a:pt x="605" y="1591"/>
                    </a:lnTo>
                    <a:lnTo>
                      <a:pt x="587" y="1602"/>
                    </a:lnTo>
                    <a:lnTo>
                      <a:pt x="566" y="1611"/>
                    </a:lnTo>
                    <a:lnTo>
                      <a:pt x="542" y="1613"/>
                    </a:lnTo>
                    <a:lnTo>
                      <a:pt x="520" y="1611"/>
                    </a:lnTo>
                    <a:lnTo>
                      <a:pt x="499" y="1602"/>
                    </a:lnTo>
                    <a:lnTo>
                      <a:pt x="481" y="1591"/>
                    </a:lnTo>
                    <a:lnTo>
                      <a:pt x="465" y="1575"/>
                    </a:lnTo>
                    <a:lnTo>
                      <a:pt x="453" y="1557"/>
                    </a:lnTo>
                    <a:lnTo>
                      <a:pt x="445" y="1536"/>
                    </a:lnTo>
                    <a:lnTo>
                      <a:pt x="443" y="1513"/>
                    </a:lnTo>
                    <a:lnTo>
                      <a:pt x="442" y="1511"/>
                    </a:lnTo>
                    <a:lnTo>
                      <a:pt x="442" y="682"/>
                    </a:lnTo>
                    <a:lnTo>
                      <a:pt x="397" y="682"/>
                    </a:lnTo>
                    <a:lnTo>
                      <a:pt x="397" y="1511"/>
                    </a:lnTo>
                    <a:lnTo>
                      <a:pt x="395" y="1534"/>
                    </a:lnTo>
                    <a:lnTo>
                      <a:pt x="387" y="1556"/>
                    </a:lnTo>
                    <a:lnTo>
                      <a:pt x="375" y="1574"/>
                    </a:lnTo>
                    <a:lnTo>
                      <a:pt x="359" y="1591"/>
                    </a:lnTo>
                    <a:lnTo>
                      <a:pt x="340" y="1602"/>
                    </a:lnTo>
                    <a:lnTo>
                      <a:pt x="319" y="1611"/>
                    </a:lnTo>
                    <a:lnTo>
                      <a:pt x="296" y="1613"/>
                    </a:lnTo>
                    <a:lnTo>
                      <a:pt x="273" y="1611"/>
                    </a:lnTo>
                    <a:lnTo>
                      <a:pt x="252" y="1602"/>
                    </a:lnTo>
                    <a:lnTo>
                      <a:pt x="233" y="1591"/>
                    </a:lnTo>
                    <a:lnTo>
                      <a:pt x="217" y="1574"/>
                    </a:lnTo>
                    <a:lnTo>
                      <a:pt x="205" y="1556"/>
                    </a:lnTo>
                    <a:lnTo>
                      <a:pt x="198" y="1534"/>
                    </a:lnTo>
                    <a:lnTo>
                      <a:pt x="195" y="1511"/>
                    </a:lnTo>
                    <a:lnTo>
                      <a:pt x="196" y="227"/>
                    </a:lnTo>
                    <a:lnTo>
                      <a:pt x="149" y="227"/>
                    </a:lnTo>
                    <a:lnTo>
                      <a:pt x="149" y="637"/>
                    </a:lnTo>
                    <a:lnTo>
                      <a:pt x="147" y="658"/>
                    </a:lnTo>
                    <a:lnTo>
                      <a:pt x="140" y="676"/>
                    </a:lnTo>
                    <a:lnTo>
                      <a:pt x="127" y="691"/>
                    </a:lnTo>
                    <a:lnTo>
                      <a:pt x="113" y="703"/>
                    </a:lnTo>
                    <a:lnTo>
                      <a:pt x="94" y="710"/>
                    </a:lnTo>
                    <a:lnTo>
                      <a:pt x="75" y="713"/>
                    </a:lnTo>
                    <a:lnTo>
                      <a:pt x="55" y="710"/>
                    </a:lnTo>
                    <a:lnTo>
                      <a:pt x="37" y="703"/>
                    </a:lnTo>
                    <a:lnTo>
                      <a:pt x="22" y="691"/>
                    </a:lnTo>
                    <a:lnTo>
                      <a:pt x="10" y="676"/>
                    </a:lnTo>
                    <a:lnTo>
                      <a:pt x="2" y="658"/>
                    </a:lnTo>
                    <a:lnTo>
                      <a:pt x="0" y="637"/>
                    </a:lnTo>
                    <a:lnTo>
                      <a:pt x="0" y="636"/>
                    </a:lnTo>
                    <a:lnTo>
                      <a:pt x="0" y="634"/>
                    </a:lnTo>
                    <a:lnTo>
                      <a:pt x="0" y="634"/>
                    </a:lnTo>
                    <a:lnTo>
                      <a:pt x="0" y="193"/>
                    </a:lnTo>
                    <a:lnTo>
                      <a:pt x="0" y="192"/>
                    </a:lnTo>
                    <a:lnTo>
                      <a:pt x="0" y="188"/>
                    </a:lnTo>
                    <a:lnTo>
                      <a:pt x="0" y="181"/>
                    </a:lnTo>
                    <a:lnTo>
                      <a:pt x="1" y="172"/>
                    </a:lnTo>
                    <a:lnTo>
                      <a:pt x="3" y="161"/>
                    </a:lnTo>
                    <a:lnTo>
                      <a:pt x="6" y="149"/>
                    </a:lnTo>
                    <a:lnTo>
                      <a:pt x="10" y="135"/>
                    </a:lnTo>
                    <a:lnTo>
                      <a:pt x="15" y="122"/>
                    </a:lnTo>
                    <a:lnTo>
                      <a:pt x="23" y="106"/>
                    </a:lnTo>
                    <a:lnTo>
                      <a:pt x="32" y="91"/>
                    </a:lnTo>
                    <a:lnTo>
                      <a:pt x="44" y="76"/>
                    </a:lnTo>
                    <a:lnTo>
                      <a:pt x="58" y="61"/>
                    </a:lnTo>
                    <a:lnTo>
                      <a:pt x="75" y="48"/>
                    </a:lnTo>
                    <a:lnTo>
                      <a:pt x="94" y="35"/>
                    </a:lnTo>
                    <a:lnTo>
                      <a:pt x="117" y="24"/>
                    </a:lnTo>
                    <a:lnTo>
                      <a:pt x="144" y="14"/>
                    </a:lnTo>
                    <a:lnTo>
                      <a:pt x="173" y="7"/>
                    </a:lnTo>
                    <a:lnTo>
                      <a:pt x="207" y="2"/>
                    </a:lnTo>
                    <a:lnTo>
                      <a:pt x="24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6" name="Freeform 384"/>
              <p:cNvSpPr>
                <a:spLocks noEditPoints="1"/>
              </p:cNvSpPr>
              <p:nvPr/>
            </p:nvSpPr>
            <p:spPr bwMode="auto">
              <a:xfrm>
                <a:off x="3711576" y="5338763"/>
                <a:ext cx="82550" cy="136525"/>
              </a:xfrm>
              <a:custGeom>
                <a:avLst/>
                <a:gdLst>
                  <a:gd name="T0" fmla="*/ 327 w 674"/>
                  <a:gd name="T1" fmla="*/ 453 h 1113"/>
                  <a:gd name="T2" fmla="*/ 255 w 674"/>
                  <a:gd name="T3" fmla="*/ 492 h 1113"/>
                  <a:gd name="T4" fmla="*/ 263 w 674"/>
                  <a:gd name="T5" fmla="*/ 526 h 1113"/>
                  <a:gd name="T6" fmla="*/ 321 w 674"/>
                  <a:gd name="T7" fmla="*/ 495 h 1113"/>
                  <a:gd name="T8" fmla="*/ 322 w 674"/>
                  <a:gd name="T9" fmla="*/ 495 h 1113"/>
                  <a:gd name="T10" fmla="*/ 322 w 674"/>
                  <a:gd name="T11" fmla="*/ 786 h 1113"/>
                  <a:gd name="T12" fmla="*/ 365 w 674"/>
                  <a:gd name="T13" fmla="*/ 786 h 1113"/>
                  <a:gd name="T14" fmla="*/ 365 w 674"/>
                  <a:gd name="T15" fmla="*/ 453 h 1113"/>
                  <a:gd name="T16" fmla="*/ 327 w 674"/>
                  <a:gd name="T17" fmla="*/ 453 h 1113"/>
                  <a:gd name="T18" fmla="*/ 0 w 674"/>
                  <a:gd name="T19" fmla="*/ 0 h 1113"/>
                  <a:gd name="T20" fmla="*/ 674 w 674"/>
                  <a:gd name="T21" fmla="*/ 0 h 1113"/>
                  <a:gd name="T22" fmla="*/ 674 w 674"/>
                  <a:gd name="T23" fmla="*/ 1113 h 1113"/>
                  <a:gd name="T24" fmla="*/ 0 w 674"/>
                  <a:gd name="T25" fmla="*/ 1113 h 1113"/>
                  <a:gd name="T26" fmla="*/ 0 w 674"/>
                  <a:gd name="T27" fmla="*/ 0 h 1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74" h="1113">
                    <a:moveTo>
                      <a:pt x="327" y="453"/>
                    </a:moveTo>
                    <a:lnTo>
                      <a:pt x="255" y="492"/>
                    </a:lnTo>
                    <a:lnTo>
                      <a:pt x="263" y="526"/>
                    </a:lnTo>
                    <a:lnTo>
                      <a:pt x="321" y="495"/>
                    </a:lnTo>
                    <a:lnTo>
                      <a:pt x="322" y="495"/>
                    </a:lnTo>
                    <a:lnTo>
                      <a:pt x="322" y="786"/>
                    </a:lnTo>
                    <a:lnTo>
                      <a:pt x="365" y="786"/>
                    </a:lnTo>
                    <a:lnTo>
                      <a:pt x="365" y="453"/>
                    </a:lnTo>
                    <a:lnTo>
                      <a:pt x="327" y="453"/>
                    </a:lnTo>
                    <a:close/>
                    <a:moveTo>
                      <a:pt x="0" y="0"/>
                    </a:moveTo>
                    <a:lnTo>
                      <a:pt x="674" y="0"/>
                    </a:lnTo>
                    <a:lnTo>
                      <a:pt x="674" y="1113"/>
                    </a:lnTo>
                    <a:lnTo>
                      <a:pt x="0" y="111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7" name="Freeform 385"/>
              <p:cNvSpPr>
                <a:spLocks noEditPoints="1"/>
              </p:cNvSpPr>
              <p:nvPr/>
            </p:nvSpPr>
            <p:spPr bwMode="auto">
              <a:xfrm>
                <a:off x="3817938" y="5407025"/>
                <a:ext cx="82550" cy="68263"/>
              </a:xfrm>
              <a:custGeom>
                <a:avLst/>
                <a:gdLst>
                  <a:gd name="T0" fmla="*/ 321 w 674"/>
                  <a:gd name="T1" fmla="*/ 127 h 558"/>
                  <a:gd name="T2" fmla="*/ 276 w 674"/>
                  <a:gd name="T3" fmla="*/ 142 h 558"/>
                  <a:gd name="T4" fmla="*/ 273 w 674"/>
                  <a:gd name="T5" fmla="*/ 183 h 558"/>
                  <a:gd name="T6" fmla="*/ 301 w 674"/>
                  <a:gd name="T7" fmla="*/ 169 h 558"/>
                  <a:gd name="T8" fmla="*/ 338 w 674"/>
                  <a:gd name="T9" fmla="*/ 161 h 558"/>
                  <a:gd name="T10" fmla="*/ 371 w 674"/>
                  <a:gd name="T11" fmla="*/ 169 h 558"/>
                  <a:gd name="T12" fmla="*/ 390 w 674"/>
                  <a:gd name="T13" fmla="*/ 187 h 558"/>
                  <a:gd name="T14" fmla="*/ 396 w 674"/>
                  <a:gd name="T15" fmla="*/ 212 h 558"/>
                  <a:gd name="T16" fmla="*/ 387 w 674"/>
                  <a:gd name="T17" fmla="*/ 240 h 558"/>
                  <a:gd name="T18" fmla="*/ 365 w 674"/>
                  <a:gd name="T19" fmla="*/ 258 h 558"/>
                  <a:gd name="T20" fmla="*/ 336 w 674"/>
                  <a:gd name="T21" fmla="*/ 267 h 558"/>
                  <a:gd name="T22" fmla="*/ 297 w 674"/>
                  <a:gd name="T23" fmla="*/ 268 h 558"/>
                  <a:gd name="T24" fmla="*/ 322 w 674"/>
                  <a:gd name="T25" fmla="*/ 302 h 558"/>
                  <a:gd name="T26" fmla="*/ 354 w 674"/>
                  <a:gd name="T27" fmla="*/ 306 h 558"/>
                  <a:gd name="T28" fmla="*/ 381 w 674"/>
                  <a:gd name="T29" fmla="*/ 317 h 558"/>
                  <a:gd name="T30" fmla="*/ 400 w 674"/>
                  <a:gd name="T31" fmla="*/ 338 h 558"/>
                  <a:gd name="T32" fmla="*/ 407 w 674"/>
                  <a:gd name="T33" fmla="*/ 368 h 558"/>
                  <a:gd name="T34" fmla="*/ 404 w 674"/>
                  <a:gd name="T35" fmla="*/ 390 h 558"/>
                  <a:gd name="T36" fmla="*/ 392 w 674"/>
                  <a:gd name="T37" fmla="*/ 411 h 558"/>
                  <a:gd name="T38" fmla="*/ 369 w 674"/>
                  <a:gd name="T39" fmla="*/ 426 h 558"/>
                  <a:gd name="T40" fmla="*/ 333 w 674"/>
                  <a:gd name="T41" fmla="*/ 433 h 558"/>
                  <a:gd name="T42" fmla="*/ 290 w 674"/>
                  <a:gd name="T43" fmla="*/ 425 h 558"/>
                  <a:gd name="T44" fmla="*/ 260 w 674"/>
                  <a:gd name="T45" fmla="*/ 412 h 558"/>
                  <a:gd name="T46" fmla="*/ 263 w 674"/>
                  <a:gd name="T47" fmla="*/ 455 h 558"/>
                  <a:gd name="T48" fmla="*/ 307 w 674"/>
                  <a:gd name="T49" fmla="*/ 467 h 558"/>
                  <a:gd name="T50" fmla="*/ 361 w 674"/>
                  <a:gd name="T51" fmla="*/ 467 h 558"/>
                  <a:gd name="T52" fmla="*/ 406 w 674"/>
                  <a:gd name="T53" fmla="*/ 451 h 558"/>
                  <a:gd name="T54" fmla="*/ 436 w 674"/>
                  <a:gd name="T55" fmla="*/ 424 h 558"/>
                  <a:gd name="T56" fmla="*/ 451 w 674"/>
                  <a:gd name="T57" fmla="*/ 389 h 558"/>
                  <a:gd name="T58" fmla="*/ 450 w 674"/>
                  <a:gd name="T59" fmla="*/ 347 h 558"/>
                  <a:gd name="T60" fmla="*/ 432 w 674"/>
                  <a:gd name="T61" fmla="*/ 312 h 558"/>
                  <a:gd name="T62" fmla="*/ 399 w 674"/>
                  <a:gd name="T63" fmla="*/ 290 h 558"/>
                  <a:gd name="T64" fmla="*/ 381 w 674"/>
                  <a:gd name="T65" fmla="*/ 283 h 558"/>
                  <a:gd name="T66" fmla="*/ 413 w 674"/>
                  <a:gd name="T67" fmla="*/ 263 h 558"/>
                  <a:gd name="T68" fmla="*/ 434 w 674"/>
                  <a:gd name="T69" fmla="*/ 236 h 558"/>
                  <a:gd name="T70" fmla="*/ 441 w 674"/>
                  <a:gd name="T71" fmla="*/ 205 h 558"/>
                  <a:gd name="T72" fmla="*/ 435 w 674"/>
                  <a:gd name="T73" fmla="*/ 175 h 558"/>
                  <a:gd name="T74" fmla="*/ 417 w 674"/>
                  <a:gd name="T75" fmla="*/ 149 h 558"/>
                  <a:gd name="T76" fmla="*/ 389 w 674"/>
                  <a:gd name="T77" fmla="*/ 131 h 558"/>
                  <a:gd name="T78" fmla="*/ 347 w 674"/>
                  <a:gd name="T79" fmla="*/ 125 h 558"/>
                  <a:gd name="T80" fmla="*/ 674 w 674"/>
                  <a:gd name="T81" fmla="*/ 0 h 558"/>
                  <a:gd name="T82" fmla="*/ 0 w 674"/>
                  <a:gd name="T83" fmla="*/ 558 h 5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674" h="558">
                    <a:moveTo>
                      <a:pt x="347" y="125"/>
                    </a:moveTo>
                    <a:lnTo>
                      <a:pt x="321" y="127"/>
                    </a:lnTo>
                    <a:lnTo>
                      <a:pt x="296" y="133"/>
                    </a:lnTo>
                    <a:lnTo>
                      <a:pt x="276" y="142"/>
                    </a:lnTo>
                    <a:lnTo>
                      <a:pt x="261" y="151"/>
                    </a:lnTo>
                    <a:lnTo>
                      <a:pt x="273" y="183"/>
                    </a:lnTo>
                    <a:lnTo>
                      <a:pt x="285" y="176"/>
                    </a:lnTo>
                    <a:lnTo>
                      <a:pt x="301" y="169"/>
                    </a:lnTo>
                    <a:lnTo>
                      <a:pt x="319" y="163"/>
                    </a:lnTo>
                    <a:lnTo>
                      <a:pt x="338" y="161"/>
                    </a:lnTo>
                    <a:lnTo>
                      <a:pt x="357" y="163"/>
                    </a:lnTo>
                    <a:lnTo>
                      <a:pt x="371" y="169"/>
                    </a:lnTo>
                    <a:lnTo>
                      <a:pt x="383" y="177"/>
                    </a:lnTo>
                    <a:lnTo>
                      <a:pt x="390" y="187"/>
                    </a:lnTo>
                    <a:lnTo>
                      <a:pt x="394" y="199"/>
                    </a:lnTo>
                    <a:lnTo>
                      <a:pt x="396" y="212"/>
                    </a:lnTo>
                    <a:lnTo>
                      <a:pt x="393" y="228"/>
                    </a:lnTo>
                    <a:lnTo>
                      <a:pt x="387" y="240"/>
                    </a:lnTo>
                    <a:lnTo>
                      <a:pt x="376" y="251"/>
                    </a:lnTo>
                    <a:lnTo>
                      <a:pt x="365" y="258"/>
                    </a:lnTo>
                    <a:lnTo>
                      <a:pt x="351" y="264"/>
                    </a:lnTo>
                    <a:lnTo>
                      <a:pt x="336" y="267"/>
                    </a:lnTo>
                    <a:lnTo>
                      <a:pt x="322" y="268"/>
                    </a:lnTo>
                    <a:lnTo>
                      <a:pt x="297" y="268"/>
                    </a:lnTo>
                    <a:lnTo>
                      <a:pt x="297" y="302"/>
                    </a:lnTo>
                    <a:lnTo>
                      <a:pt x="322" y="302"/>
                    </a:lnTo>
                    <a:lnTo>
                      <a:pt x="338" y="303"/>
                    </a:lnTo>
                    <a:lnTo>
                      <a:pt x="354" y="306"/>
                    </a:lnTo>
                    <a:lnTo>
                      <a:pt x="368" y="310"/>
                    </a:lnTo>
                    <a:lnTo>
                      <a:pt x="381" y="317"/>
                    </a:lnTo>
                    <a:lnTo>
                      <a:pt x="392" y="327"/>
                    </a:lnTo>
                    <a:lnTo>
                      <a:pt x="400" y="338"/>
                    </a:lnTo>
                    <a:lnTo>
                      <a:pt x="405" y="352"/>
                    </a:lnTo>
                    <a:lnTo>
                      <a:pt x="407" y="368"/>
                    </a:lnTo>
                    <a:lnTo>
                      <a:pt x="406" y="379"/>
                    </a:lnTo>
                    <a:lnTo>
                      <a:pt x="404" y="390"/>
                    </a:lnTo>
                    <a:lnTo>
                      <a:pt x="399" y="400"/>
                    </a:lnTo>
                    <a:lnTo>
                      <a:pt x="392" y="411"/>
                    </a:lnTo>
                    <a:lnTo>
                      <a:pt x="382" y="420"/>
                    </a:lnTo>
                    <a:lnTo>
                      <a:pt x="369" y="426"/>
                    </a:lnTo>
                    <a:lnTo>
                      <a:pt x="353" y="432"/>
                    </a:lnTo>
                    <a:lnTo>
                      <a:pt x="333" y="433"/>
                    </a:lnTo>
                    <a:lnTo>
                      <a:pt x="311" y="431"/>
                    </a:lnTo>
                    <a:lnTo>
                      <a:pt x="290" y="425"/>
                    </a:lnTo>
                    <a:lnTo>
                      <a:pt x="273" y="418"/>
                    </a:lnTo>
                    <a:lnTo>
                      <a:pt x="260" y="412"/>
                    </a:lnTo>
                    <a:lnTo>
                      <a:pt x="248" y="447"/>
                    </a:lnTo>
                    <a:lnTo>
                      <a:pt x="263" y="455"/>
                    </a:lnTo>
                    <a:lnTo>
                      <a:pt x="283" y="462"/>
                    </a:lnTo>
                    <a:lnTo>
                      <a:pt x="307" y="467"/>
                    </a:lnTo>
                    <a:lnTo>
                      <a:pt x="333" y="469"/>
                    </a:lnTo>
                    <a:lnTo>
                      <a:pt x="361" y="467"/>
                    </a:lnTo>
                    <a:lnTo>
                      <a:pt x="386" y="461"/>
                    </a:lnTo>
                    <a:lnTo>
                      <a:pt x="406" y="451"/>
                    </a:lnTo>
                    <a:lnTo>
                      <a:pt x="423" y="439"/>
                    </a:lnTo>
                    <a:lnTo>
                      <a:pt x="436" y="424"/>
                    </a:lnTo>
                    <a:lnTo>
                      <a:pt x="446" y="408"/>
                    </a:lnTo>
                    <a:lnTo>
                      <a:pt x="451" y="389"/>
                    </a:lnTo>
                    <a:lnTo>
                      <a:pt x="453" y="370"/>
                    </a:lnTo>
                    <a:lnTo>
                      <a:pt x="450" y="347"/>
                    </a:lnTo>
                    <a:lnTo>
                      <a:pt x="443" y="329"/>
                    </a:lnTo>
                    <a:lnTo>
                      <a:pt x="432" y="312"/>
                    </a:lnTo>
                    <a:lnTo>
                      <a:pt x="417" y="300"/>
                    </a:lnTo>
                    <a:lnTo>
                      <a:pt x="399" y="290"/>
                    </a:lnTo>
                    <a:lnTo>
                      <a:pt x="381" y="284"/>
                    </a:lnTo>
                    <a:lnTo>
                      <a:pt x="381" y="283"/>
                    </a:lnTo>
                    <a:lnTo>
                      <a:pt x="399" y="275"/>
                    </a:lnTo>
                    <a:lnTo>
                      <a:pt x="413" y="263"/>
                    </a:lnTo>
                    <a:lnTo>
                      <a:pt x="426" y="251"/>
                    </a:lnTo>
                    <a:lnTo>
                      <a:pt x="434" y="236"/>
                    </a:lnTo>
                    <a:lnTo>
                      <a:pt x="439" y="222"/>
                    </a:lnTo>
                    <a:lnTo>
                      <a:pt x="441" y="205"/>
                    </a:lnTo>
                    <a:lnTo>
                      <a:pt x="439" y="189"/>
                    </a:lnTo>
                    <a:lnTo>
                      <a:pt x="435" y="175"/>
                    </a:lnTo>
                    <a:lnTo>
                      <a:pt x="428" y="161"/>
                    </a:lnTo>
                    <a:lnTo>
                      <a:pt x="417" y="149"/>
                    </a:lnTo>
                    <a:lnTo>
                      <a:pt x="405" y="139"/>
                    </a:lnTo>
                    <a:lnTo>
                      <a:pt x="389" y="131"/>
                    </a:lnTo>
                    <a:lnTo>
                      <a:pt x="369" y="126"/>
                    </a:lnTo>
                    <a:lnTo>
                      <a:pt x="347" y="125"/>
                    </a:lnTo>
                    <a:close/>
                    <a:moveTo>
                      <a:pt x="0" y="0"/>
                    </a:moveTo>
                    <a:lnTo>
                      <a:pt x="674" y="0"/>
                    </a:lnTo>
                    <a:lnTo>
                      <a:pt x="674" y="558"/>
                    </a:lnTo>
                    <a:lnTo>
                      <a:pt x="0" y="558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8" name="Freeform 386"/>
              <p:cNvSpPr>
                <a:spLocks noEditPoints="1"/>
              </p:cNvSpPr>
              <p:nvPr/>
            </p:nvSpPr>
            <p:spPr bwMode="auto">
              <a:xfrm>
                <a:off x="3598863" y="5391150"/>
                <a:ext cx="82550" cy="84138"/>
              </a:xfrm>
              <a:custGeom>
                <a:avLst/>
                <a:gdLst>
                  <a:gd name="T0" fmla="*/ 332 w 674"/>
                  <a:gd name="T1" fmla="*/ 191 h 685"/>
                  <a:gd name="T2" fmla="*/ 306 w 674"/>
                  <a:gd name="T3" fmla="*/ 193 h 685"/>
                  <a:gd name="T4" fmla="*/ 280 w 674"/>
                  <a:gd name="T5" fmla="*/ 200 h 685"/>
                  <a:gd name="T6" fmla="*/ 258 w 674"/>
                  <a:gd name="T7" fmla="*/ 210 h 685"/>
                  <a:gd name="T8" fmla="*/ 239 w 674"/>
                  <a:gd name="T9" fmla="*/ 224 h 685"/>
                  <a:gd name="T10" fmla="*/ 254 w 674"/>
                  <a:gd name="T11" fmla="*/ 256 h 685"/>
                  <a:gd name="T12" fmla="*/ 267 w 674"/>
                  <a:gd name="T13" fmla="*/ 247 h 685"/>
                  <a:gd name="T14" fmla="*/ 283 w 674"/>
                  <a:gd name="T15" fmla="*/ 237 h 685"/>
                  <a:gd name="T16" fmla="*/ 303 w 674"/>
                  <a:gd name="T17" fmla="*/ 230 h 685"/>
                  <a:gd name="T18" fmla="*/ 324 w 674"/>
                  <a:gd name="T19" fmla="*/ 228 h 685"/>
                  <a:gd name="T20" fmla="*/ 342 w 674"/>
                  <a:gd name="T21" fmla="*/ 229 h 685"/>
                  <a:gd name="T22" fmla="*/ 358 w 674"/>
                  <a:gd name="T23" fmla="*/ 234 h 685"/>
                  <a:gd name="T24" fmla="*/ 369 w 674"/>
                  <a:gd name="T25" fmla="*/ 243 h 685"/>
                  <a:gd name="T26" fmla="*/ 378 w 674"/>
                  <a:gd name="T27" fmla="*/ 253 h 685"/>
                  <a:gd name="T28" fmla="*/ 385 w 674"/>
                  <a:gd name="T29" fmla="*/ 265 h 685"/>
                  <a:gd name="T30" fmla="*/ 388 w 674"/>
                  <a:gd name="T31" fmla="*/ 279 h 685"/>
                  <a:gd name="T32" fmla="*/ 389 w 674"/>
                  <a:gd name="T33" fmla="*/ 292 h 685"/>
                  <a:gd name="T34" fmla="*/ 387 w 674"/>
                  <a:gd name="T35" fmla="*/ 311 h 685"/>
                  <a:gd name="T36" fmla="*/ 381 w 674"/>
                  <a:gd name="T37" fmla="*/ 330 h 685"/>
                  <a:gd name="T38" fmla="*/ 372 w 674"/>
                  <a:gd name="T39" fmla="*/ 349 h 685"/>
                  <a:gd name="T40" fmla="*/ 359 w 674"/>
                  <a:gd name="T41" fmla="*/ 368 h 685"/>
                  <a:gd name="T42" fmla="*/ 342 w 674"/>
                  <a:gd name="T43" fmla="*/ 389 h 685"/>
                  <a:gd name="T44" fmla="*/ 321 w 674"/>
                  <a:gd name="T45" fmla="*/ 412 h 685"/>
                  <a:gd name="T46" fmla="*/ 295 w 674"/>
                  <a:gd name="T47" fmla="*/ 438 h 685"/>
                  <a:gd name="T48" fmla="*/ 267 w 674"/>
                  <a:gd name="T49" fmla="*/ 467 h 685"/>
                  <a:gd name="T50" fmla="*/ 232 w 674"/>
                  <a:gd name="T51" fmla="*/ 501 h 685"/>
                  <a:gd name="T52" fmla="*/ 232 w 674"/>
                  <a:gd name="T53" fmla="*/ 530 h 685"/>
                  <a:gd name="T54" fmla="*/ 441 w 674"/>
                  <a:gd name="T55" fmla="*/ 530 h 685"/>
                  <a:gd name="T56" fmla="*/ 441 w 674"/>
                  <a:gd name="T57" fmla="*/ 492 h 685"/>
                  <a:gd name="T58" fmla="*/ 294 w 674"/>
                  <a:gd name="T59" fmla="*/ 492 h 685"/>
                  <a:gd name="T60" fmla="*/ 294 w 674"/>
                  <a:gd name="T61" fmla="*/ 491 h 685"/>
                  <a:gd name="T62" fmla="*/ 320 w 674"/>
                  <a:gd name="T63" fmla="*/ 466 h 685"/>
                  <a:gd name="T64" fmla="*/ 348 w 674"/>
                  <a:gd name="T65" fmla="*/ 438 h 685"/>
                  <a:gd name="T66" fmla="*/ 372 w 674"/>
                  <a:gd name="T67" fmla="*/ 412 h 685"/>
                  <a:gd name="T68" fmla="*/ 394 w 674"/>
                  <a:gd name="T69" fmla="*/ 387 h 685"/>
                  <a:gd name="T70" fmla="*/ 410 w 674"/>
                  <a:gd name="T71" fmla="*/ 362 h 685"/>
                  <a:gd name="T72" fmla="*/ 422 w 674"/>
                  <a:gd name="T73" fmla="*/ 338 h 685"/>
                  <a:gd name="T74" fmla="*/ 430 w 674"/>
                  <a:gd name="T75" fmla="*/ 313 h 685"/>
                  <a:gd name="T76" fmla="*/ 433 w 674"/>
                  <a:gd name="T77" fmla="*/ 287 h 685"/>
                  <a:gd name="T78" fmla="*/ 432 w 674"/>
                  <a:gd name="T79" fmla="*/ 272 h 685"/>
                  <a:gd name="T80" fmla="*/ 429 w 674"/>
                  <a:gd name="T81" fmla="*/ 256 h 685"/>
                  <a:gd name="T82" fmla="*/ 422 w 674"/>
                  <a:gd name="T83" fmla="*/ 240 h 685"/>
                  <a:gd name="T84" fmla="*/ 414 w 674"/>
                  <a:gd name="T85" fmla="*/ 227 h 685"/>
                  <a:gd name="T86" fmla="*/ 403 w 674"/>
                  <a:gd name="T87" fmla="*/ 214 h 685"/>
                  <a:gd name="T88" fmla="*/ 390 w 674"/>
                  <a:gd name="T89" fmla="*/ 205 h 685"/>
                  <a:gd name="T90" fmla="*/ 373 w 674"/>
                  <a:gd name="T91" fmla="*/ 197 h 685"/>
                  <a:gd name="T92" fmla="*/ 355 w 674"/>
                  <a:gd name="T93" fmla="*/ 192 h 685"/>
                  <a:gd name="T94" fmla="*/ 332 w 674"/>
                  <a:gd name="T95" fmla="*/ 191 h 685"/>
                  <a:gd name="T96" fmla="*/ 0 w 674"/>
                  <a:gd name="T97" fmla="*/ 0 h 685"/>
                  <a:gd name="T98" fmla="*/ 674 w 674"/>
                  <a:gd name="T99" fmla="*/ 0 h 685"/>
                  <a:gd name="T100" fmla="*/ 674 w 674"/>
                  <a:gd name="T101" fmla="*/ 685 h 685"/>
                  <a:gd name="T102" fmla="*/ 0 w 674"/>
                  <a:gd name="T103" fmla="*/ 685 h 685"/>
                  <a:gd name="T104" fmla="*/ 0 w 674"/>
                  <a:gd name="T105" fmla="*/ 0 h 6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674" h="685">
                    <a:moveTo>
                      <a:pt x="332" y="191"/>
                    </a:moveTo>
                    <a:lnTo>
                      <a:pt x="306" y="193"/>
                    </a:lnTo>
                    <a:lnTo>
                      <a:pt x="280" y="200"/>
                    </a:lnTo>
                    <a:lnTo>
                      <a:pt x="258" y="210"/>
                    </a:lnTo>
                    <a:lnTo>
                      <a:pt x="239" y="224"/>
                    </a:lnTo>
                    <a:lnTo>
                      <a:pt x="254" y="256"/>
                    </a:lnTo>
                    <a:lnTo>
                      <a:pt x="267" y="247"/>
                    </a:lnTo>
                    <a:lnTo>
                      <a:pt x="283" y="237"/>
                    </a:lnTo>
                    <a:lnTo>
                      <a:pt x="303" y="230"/>
                    </a:lnTo>
                    <a:lnTo>
                      <a:pt x="324" y="228"/>
                    </a:lnTo>
                    <a:lnTo>
                      <a:pt x="342" y="229"/>
                    </a:lnTo>
                    <a:lnTo>
                      <a:pt x="358" y="234"/>
                    </a:lnTo>
                    <a:lnTo>
                      <a:pt x="369" y="243"/>
                    </a:lnTo>
                    <a:lnTo>
                      <a:pt x="378" y="253"/>
                    </a:lnTo>
                    <a:lnTo>
                      <a:pt x="385" y="265"/>
                    </a:lnTo>
                    <a:lnTo>
                      <a:pt x="388" y="279"/>
                    </a:lnTo>
                    <a:lnTo>
                      <a:pt x="389" y="292"/>
                    </a:lnTo>
                    <a:lnTo>
                      <a:pt x="387" y="311"/>
                    </a:lnTo>
                    <a:lnTo>
                      <a:pt x="381" y="330"/>
                    </a:lnTo>
                    <a:lnTo>
                      <a:pt x="372" y="349"/>
                    </a:lnTo>
                    <a:lnTo>
                      <a:pt x="359" y="368"/>
                    </a:lnTo>
                    <a:lnTo>
                      <a:pt x="342" y="389"/>
                    </a:lnTo>
                    <a:lnTo>
                      <a:pt x="321" y="412"/>
                    </a:lnTo>
                    <a:lnTo>
                      <a:pt x="295" y="438"/>
                    </a:lnTo>
                    <a:lnTo>
                      <a:pt x="267" y="467"/>
                    </a:lnTo>
                    <a:lnTo>
                      <a:pt x="232" y="501"/>
                    </a:lnTo>
                    <a:lnTo>
                      <a:pt x="232" y="530"/>
                    </a:lnTo>
                    <a:lnTo>
                      <a:pt x="441" y="530"/>
                    </a:lnTo>
                    <a:lnTo>
                      <a:pt x="441" y="492"/>
                    </a:lnTo>
                    <a:lnTo>
                      <a:pt x="294" y="492"/>
                    </a:lnTo>
                    <a:lnTo>
                      <a:pt x="294" y="491"/>
                    </a:lnTo>
                    <a:lnTo>
                      <a:pt x="320" y="466"/>
                    </a:lnTo>
                    <a:lnTo>
                      <a:pt x="348" y="438"/>
                    </a:lnTo>
                    <a:lnTo>
                      <a:pt x="372" y="412"/>
                    </a:lnTo>
                    <a:lnTo>
                      <a:pt x="394" y="387"/>
                    </a:lnTo>
                    <a:lnTo>
                      <a:pt x="410" y="362"/>
                    </a:lnTo>
                    <a:lnTo>
                      <a:pt x="422" y="338"/>
                    </a:lnTo>
                    <a:lnTo>
                      <a:pt x="430" y="313"/>
                    </a:lnTo>
                    <a:lnTo>
                      <a:pt x="433" y="287"/>
                    </a:lnTo>
                    <a:lnTo>
                      <a:pt x="432" y="272"/>
                    </a:lnTo>
                    <a:lnTo>
                      <a:pt x="429" y="256"/>
                    </a:lnTo>
                    <a:lnTo>
                      <a:pt x="422" y="240"/>
                    </a:lnTo>
                    <a:lnTo>
                      <a:pt x="414" y="227"/>
                    </a:lnTo>
                    <a:lnTo>
                      <a:pt x="403" y="214"/>
                    </a:lnTo>
                    <a:lnTo>
                      <a:pt x="390" y="205"/>
                    </a:lnTo>
                    <a:lnTo>
                      <a:pt x="373" y="197"/>
                    </a:lnTo>
                    <a:lnTo>
                      <a:pt x="355" y="192"/>
                    </a:lnTo>
                    <a:lnTo>
                      <a:pt x="332" y="191"/>
                    </a:lnTo>
                    <a:close/>
                    <a:moveTo>
                      <a:pt x="0" y="0"/>
                    </a:moveTo>
                    <a:lnTo>
                      <a:pt x="674" y="0"/>
                    </a:lnTo>
                    <a:lnTo>
                      <a:pt x="674" y="685"/>
                    </a:lnTo>
                    <a:lnTo>
                      <a:pt x="0" y="68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55" name="Овал 54"/>
          <p:cNvSpPr/>
          <p:nvPr/>
        </p:nvSpPr>
        <p:spPr>
          <a:xfrm>
            <a:off x="5785930" y="777897"/>
            <a:ext cx="1076550" cy="948690"/>
          </a:xfrm>
          <a:prstGeom prst="ellipse">
            <a:avLst/>
          </a:prstGeom>
          <a:solidFill>
            <a:srgbClr val="00B050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+0,9%</a:t>
            </a:r>
            <a:endParaRPr lang="ru-RU" sz="1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Овал 57"/>
          <p:cNvSpPr/>
          <p:nvPr/>
        </p:nvSpPr>
        <p:spPr>
          <a:xfrm>
            <a:off x="9067635" y="1321574"/>
            <a:ext cx="1228346" cy="1048413"/>
          </a:xfrm>
          <a:prstGeom prst="ellipse">
            <a:avLst/>
          </a:prstGeom>
          <a:solidFill>
            <a:srgbClr val="00B050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+10,1%</a:t>
            </a:r>
            <a:endParaRPr lang="ru-RU" sz="1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Овал 58"/>
          <p:cNvSpPr/>
          <p:nvPr/>
        </p:nvSpPr>
        <p:spPr>
          <a:xfrm>
            <a:off x="9064741" y="4293708"/>
            <a:ext cx="1139756" cy="978201"/>
          </a:xfrm>
          <a:prstGeom prst="ellipse">
            <a:avLst/>
          </a:prstGeom>
          <a:solidFill>
            <a:srgbClr val="00B050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+4,7%</a:t>
            </a:r>
            <a:endParaRPr lang="ru-RU" sz="1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Овал 59"/>
          <p:cNvSpPr/>
          <p:nvPr/>
        </p:nvSpPr>
        <p:spPr>
          <a:xfrm>
            <a:off x="2540073" y="3555291"/>
            <a:ext cx="1082300" cy="980590"/>
          </a:xfrm>
          <a:prstGeom prst="ellipse">
            <a:avLst/>
          </a:prstGeom>
          <a:solidFill>
            <a:srgbClr val="00B05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+0,2%</a:t>
            </a:r>
            <a:endParaRPr lang="ru-RU" sz="1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3" name="Picture 2" descr="https://i.pinimg.com/originals/bd/d6/13/bdd6135cda3307fb4c34ea513985a65b.jpg"/>
          <p:cNvPicPr>
            <a:picLocks noChangeAspect="1" noChangeArrowheads="1"/>
          </p:cNvPicPr>
          <p:nvPr/>
        </p:nvPicPr>
        <p:blipFill rotWithShape="1">
          <a:blip r:embed="rId3" cstate="print"/>
          <a:srcRect t="5351" r="37458" b="4348"/>
          <a:stretch/>
        </p:blipFill>
        <p:spPr bwMode="auto">
          <a:xfrm>
            <a:off x="3611197" y="3743249"/>
            <a:ext cx="3503290" cy="322609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softEdge rad="31750"/>
          </a:effectLst>
        </p:spPr>
      </p:pic>
      <p:sp>
        <p:nvSpPr>
          <p:cNvPr id="64" name="TextBox 63"/>
          <p:cNvSpPr txBox="1"/>
          <p:nvPr/>
        </p:nvSpPr>
        <p:spPr>
          <a:xfrm>
            <a:off x="4364089" y="6017088"/>
            <a:ext cx="2171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itchFamily="18" charset="0"/>
              </a:rPr>
              <a:t>2 533,2 млн ₽</a:t>
            </a:r>
            <a:endParaRPr lang="ru-RU" sz="2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37919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99453"/>
            <a:ext cx="10287000" cy="839175"/>
          </a:xfrm>
        </p:spPr>
        <p:txBody>
          <a:bodyPr/>
          <a:lstStyle/>
          <a:p>
            <a:pPr algn="ctr" eaLnBrk="1" hangingPunct="1"/>
            <a:r>
              <a:rPr lang="ru-RU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отрасли «Социальная политика»</a:t>
            </a:r>
            <a:endParaRPr lang="ru-RU" alt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Номер слайда 76"/>
          <p:cNvSpPr>
            <a:spLocks noGrp="1"/>
          </p:cNvSpPr>
          <p:nvPr>
            <p:ph type="sldNum" sz="quarter" idx="10"/>
          </p:nvPr>
        </p:nvSpPr>
        <p:spPr>
          <a:xfrm>
            <a:off x="9850163" y="6808788"/>
            <a:ext cx="401402" cy="398462"/>
          </a:xfrm>
        </p:spPr>
        <p:txBody>
          <a:bodyPr/>
          <a:lstStyle/>
          <a:p>
            <a:pPr algn="r">
              <a:defRPr/>
            </a:pPr>
            <a:fld id="{790ADCC2-3C26-4DA9-BA1A-E630A4ACBD6A}" type="slidenum">
              <a:rPr lang="ru-RU" sz="1600" b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14</a:t>
            </a:fld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25649" y="1152246"/>
            <a:ext cx="9324514" cy="369332"/>
          </a:xfrm>
          <a:prstGeom prst="rect">
            <a:avLst/>
          </a:prstGeom>
          <a:ln w="28575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Функционирование учреждений социальной защиты населения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37079" y="1915050"/>
            <a:ext cx="9324514" cy="646331"/>
          </a:xfrm>
          <a:prstGeom prst="rect">
            <a:avLst/>
          </a:prstGeom>
          <a:ln w="28575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мер социальной поддержки отдельным категориям граждан </a:t>
            </a: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целях повышения адресности социальной </a:t>
            </a: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поддержки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48509" y="2898313"/>
            <a:ext cx="9324514" cy="646331"/>
          </a:xfrm>
          <a:prstGeom prst="rect">
            <a:avLst/>
          </a:prstGeom>
          <a:ln w="28575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Приспособление жилых помещений и (или) общего имущества в многоквартирных домах с учетом потребностей инвалидов по их обращениям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25649" y="4749644"/>
            <a:ext cx="9324514" cy="369332"/>
          </a:xfrm>
          <a:prstGeom prst="rect">
            <a:avLst/>
          </a:prstGeom>
          <a:ln w="28575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Приобретения жилых помещений для детей-сирот</a:t>
            </a:r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25649" y="3938100"/>
            <a:ext cx="9324514" cy="369332"/>
          </a:xfrm>
          <a:prstGeom prst="rect">
            <a:avLst/>
          </a:prstGeom>
          <a:ln w="28575"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Социальные выплаты молодым семьям на приобретение (строительство) жилья</a:t>
            </a:r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323981" y="5450865"/>
            <a:ext cx="1457601" cy="12857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714,1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 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416" y="5858100"/>
            <a:ext cx="1314976" cy="12671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702" y="6010022"/>
            <a:ext cx="1450243" cy="11152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526" y="5318322"/>
            <a:ext cx="2211309" cy="182038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9822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99453"/>
            <a:ext cx="10287000" cy="839175"/>
          </a:xfrm>
        </p:spPr>
        <p:txBody>
          <a:bodyPr/>
          <a:lstStyle/>
          <a:p>
            <a:pPr algn="ctr" eaLnBrk="1" hangingPunct="1"/>
            <a:r>
              <a:rPr lang="ru-RU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отрасли «Культура и кинематография»</a:t>
            </a:r>
            <a:endParaRPr lang="ru-RU" alt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Номер слайда 76"/>
          <p:cNvSpPr>
            <a:spLocks noGrp="1"/>
          </p:cNvSpPr>
          <p:nvPr>
            <p:ph type="sldNum" sz="quarter" idx="10"/>
          </p:nvPr>
        </p:nvSpPr>
        <p:spPr>
          <a:xfrm>
            <a:off x="9850163" y="6808788"/>
            <a:ext cx="401402" cy="398462"/>
          </a:xfrm>
        </p:spPr>
        <p:txBody>
          <a:bodyPr/>
          <a:lstStyle/>
          <a:p>
            <a:pPr>
              <a:defRPr/>
            </a:pPr>
            <a:fld id="{790ADCC2-3C26-4DA9-BA1A-E630A4ACBD6A}" type="slidenum">
              <a:rPr lang="ru-RU" sz="1600" b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15</a:t>
            </a:fld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="" xmlns:p14="http://schemas.microsoft.com/office/powerpoint/2010/main" val="2408692423"/>
              </p:ext>
            </p:extLst>
          </p:nvPr>
        </p:nvGraphicFramePr>
        <p:xfrm>
          <a:off x="124797" y="1366022"/>
          <a:ext cx="6466125" cy="2882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="" xmlns:p14="http://schemas.microsoft.com/office/powerpoint/2010/main" val="1923782709"/>
              </p:ext>
            </p:extLst>
          </p:nvPr>
        </p:nvGraphicFramePr>
        <p:xfrm>
          <a:off x="3811509" y="4539661"/>
          <a:ext cx="6440056" cy="2960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 Box 140"/>
          <p:cNvSpPr txBox="1">
            <a:spLocks noChangeArrowheads="1"/>
          </p:cNvSpPr>
          <p:nvPr/>
        </p:nvSpPr>
        <p:spPr bwMode="auto">
          <a:xfrm rot="10800000" flipV="1">
            <a:off x="4543568" y="1017659"/>
            <a:ext cx="1399779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algn="ctr" eaLnBrk="1" hangingPunct="1"/>
            <a:r>
              <a:rPr lang="ru-RU" altLang="ru-RU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₽ </a:t>
            </a: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 Box 140"/>
          <p:cNvSpPr txBox="1">
            <a:spLocks noChangeArrowheads="1"/>
          </p:cNvSpPr>
          <p:nvPr/>
        </p:nvSpPr>
        <p:spPr bwMode="auto">
          <a:xfrm rot="10800000" flipV="1">
            <a:off x="4932188" y="3652472"/>
            <a:ext cx="4394922" cy="92333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algn="ctr" eaLnBrk="1" hangingPunct="1"/>
            <a:r>
              <a:rPr lang="ru-RU" alt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Индикативный </a:t>
            </a: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</a:t>
            </a:r>
          </a:p>
          <a:p>
            <a:pPr algn="ctr" eaLnBrk="1" hangingPunct="1"/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уровня </a:t>
            </a:r>
            <a:r>
              <a:rPr lang="ru-RU" alt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средней заработной платы работников </a:t>
            </a: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культуры, </a:t>
            </a:r>
            <a:r>
              <a:rPr lang="ru-RU" altLang="ru-RU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</a:t>
            </a: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₽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585" y="972440"/>
            <a:ext cx="3378207" cy="2534406"/>
          </a:xfrm>
          <a:prstGeom prst="rect">
            <a:avLst/>
          </a:prstGeom>
        </p:spPr>
      </p:pic>
      <p:sp>
        <p:nvSpPr>
          <p:cNvPr id="14" name="Стрелка вниз 13"/>
          <p:cNvSpPr/>
          <p:nvPr/>
        </p:nvSpPr>
        <p:spPr>
          <a:xfrm rot="14708465">
            <a:off x="2758269" y="1350483"/>
            <a:ext cx="741120" cy="1286140"/>
          </a:xfrm>
          <a:prstGeom prst="downArrow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 rot="20172314">
            <a:off x="2693243" y="1884592"/>
            <a:ext cx="774574" cy="2735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9,4%</a:t>
            </a:r>
            <a:endParaRPr lang="ru-RU" sz="1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 descr="https://cdn.culture.ru/images/5aa03f8e-c465-5caf-8fa5-0e85ed6a899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7178" y="4037476"/>
            <a:ext cx="4099865" cy="23061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18195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99453"/>
            <a:ext cx="10287000" cy="839175"/>
          </a:xfrm>
        </p:spPr>
        <p:txBody>
          <a:bodyPr/>
          <a:lstStyle/>
          <a:p>
            <a:pPr algn="ctr" eaLnBrk="1" hangingPunct="1"/>
            <a:r>
              <a:rPr lang="ru-RU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в отрасли «Физическая культура и спорт»</a:t>
            </a:r>
            <a:endParaRPr lang="ru-RU" alt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Номер слайда 76"/>
          <p:cNvSpPr>
            <a:spLocks noGrp="1"/>
          </p:cNvSpPr>
          <p:nvPr>
            <p:ph type="sldNum" sz="quarter" idx="10"/>
          </p:nvPr>
        </p:nvSpPr>
        <p:spPr>
          <a:xfrm>
            <a:off x="9850163" y="6808788"/>
            <a:ext cx="401402" cy="398462"/>
          </a:xfrm>
        </p:spPr>
        <p:txBody>
          <a:bodyPr/>
          <a:lstStyle/>
          <a:p>
            <a:pPr algn="r">
              <a:defRPr/>
            </a:pPr>
            <a:fld id="{790ADCC2-3C26-4DA9-BA1A-E630A4ACBD6A}" type="slidenum">
              <a:rPr lang="ru-RU" sz="1600" b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16</a:t>
            </a:fld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40"/>
          <p:cNvSpPr txBox="1">
            <a:spLocks noChangeArrowheads="1"/>
          </p:cNvSpPr>
          <p:nvPr/>
        </p:nvSpPr>
        <p:spPr bwMode="auto">
          <a:xfrm rot="10800000" flipV="1">
            <a:off x="8329187" y="1300882"/>
            <a:ext cx="796478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4000" rIns="54000">
            <a:spAutoFit/>
          </a:bodyPr>
          <a:lstStyle/>
          <a:p>
            <a:pPr algn="ctr" eaLnBrk="1" hangingPunct="1"/>
            <a:r>
              <a:rPr lang="ru-RU" altLang="ru-RU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₽</a:t>
            </a: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485192" y="1755119"/>
            <a:ext cx="9153329" cy="3045542"/>
            <a:chOff x="1160398" y="2216854"/>
            <a:chExt cx="6466125" cy="3045542"/>
          </a:xfrm>
        </p:grpSpPr>
        <p:graphicFrame>
          <p:nvGraphicFramePr>
            <p:cNvPr id="10" name="Диаграмма 9"/>
            <p:cNvGraphicFramePr/>
            <p:nvPr>
              <p:extLst>
                <p:ext uri="{D42A27DB-BD31-4B8C-83A1-F6EECF244321}">
                  <p14:modId xmlns="" xmlns:p14="http://schemas.microsoft.com/office/powerpoint/2010/main" val="3943293590"/>
                </p:ext>
              </p:extLst>
            </p:nvPr>
          </p:nvGraphicFramePr>
          <p:xfrm>
            <a:off x="1160398" y="2216854"/>
            <a:ext cx="6466125" cy="304554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8" name="Группа 7"/>
            <p:cNvGrpSpPr/>
            <p:nvPr/>
          </p:nvGrpSpPr>
          <p:grpSpPr>
            <a:xfrm rot="3994006">
              <a:off x="4658325" y="2400527"/>
              <a:ext cx="1049115" cy="908559"/>
              <a:chOff x="759323" y="1423238"/>
              <a:chExt cx="1049115" cy="751437"/>
            </a:xfrm>
          </p:grpSpPr>
          <p:sp>
            <p:nvSpPr>
              <p:cNvPr id="9" name="Стрелка вниз 8"/>
              <p:cNvSpPr/>
              <p:nvPr/>
            </p:nvSpPr>
            <p:spPr>
              <a:xfrm rot="10394393">
                <a:off x="759323" y="1423238"/>
                <a:ext cx="1049115" cy="751437"/>
              </a:xfrm>
              <a:prstGeom prst="downArrow">
                <a:avLst/>
              </a:prstGeom>
              <a:solidFill>
                <a:srgbClr val="00B050"/>
              </a:solidFill>
              <a:ln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Прямоугольник 13"/>
              <p:cNvSpPr/>
              <p:nvPr/>
            </p:nvSpPr>
            <p:spPr>
              <a:xfrm rot="15833795">
                <a:off x="999430" y="1663810"/>
                <a:ext cx="544876" cy="3794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b="1" dirty="0" smtClean="0">
                    <a:solidFill>
                      <a:srgbClr val="FFFF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0,2%</a:t>
                </a:r>
                <a:endParaRPr lang="ru-RU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768" b="49634"/>
          <a:stretch/>
        </p:blipFill>
        <p:spPr>
          <a:xfrm>
            <a:off x="204069" y="4373345"/>
            <a:ext cx="5570145" cy="149132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9381" b="3982"/>
          <a:stretch/>
        </p:blipFill>
        <p:spPr>
          <a:xfrm>
            <a:off x="3606263" y="5692356"/>
            <a:ext cx="5570145" cy="14612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932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79997"/>
            <a:ext cx="10287000" cy="839175"/>
          </a:xfrm>
        </p:spPr>
        <p:txBody>
          <a:bodyPr/>
          <a:lstStyle/>
          <a:p>
            <a:pPr algn="ctr" eaLnBrk="1" hangingPunct="1"/>
            <a:r>
              <a:rPr lang="ru-RU" altLang="ru-RU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Формирование комфортной городской </a:t>
            </a:r>
            <a:r>
              <a:rPr lang="ru-RU" alt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среды</a:t>
            </a:r>
            <a:br>
              <a:rPr lang="ru-RU" alt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2024 году</a:t>
            </a:r>
            <a:endParaRPr lang="ru-RU" altLang="ru-RU" sz="24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Номер слайда 76"/>
          <p:cNvSpPr>
            <a:spLocks noGrp="1"/>
          </p:cNvSpPr>
          <p:nvPr>
            <p:ph type="sldNum" sz="quarter" idx="10"/>
          </p:nvPr>
        </p:nvSpPr>
        <p:spPr>
          <a:xfrm>
            <a:off x="9850163" y="6808788"/>
            <a:ext cx="401402" cy="398462"/>
          </a:xfrm>
        </p:spPr>
        <p:txBody>
          <a:bodyPr/>
          <a:lstStyle/>
          <a:p>
            <a:pPr algn="r">
              <a:defRPr/>
            </a:pPr>
            <a:fld id="{790ADCC2-3C26-4DA9-BA1A-E630A4ACBD6A}" type="slidenum">
              <a:rPr lang="ru-RU" sz="1600" b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17</a:t>
            </a:fld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2" name="Схема 21"/>
          <p:cNvGraphicFramePr/>
          <p:nvPr>
            <p:extLst>
              <p:ext uri="{D42A27DB-BD31-4B8C-83A1-F6EECF244321}">
                <p14:modId xmlns="" xmlns:p14="http://schemas.microsoft.com/office/powerpoint/2010/main" val="1611750805"/>
              </p:ext>
            </p:extLst>
          </p:nvPr>
        </p:nvGraphicFramePr>
        <p:xfrm>
          <a:off x="1916870" y="694526"/>
          <a:ext cx="6696744" cy="21400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316" name="AutoShape 4" descr="Новая жизнь портов. Как современная городская среда поглощает промышленные  территор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18" name="AutoShape 6" descr="Новая жизнь портов. Как современная городская среда поглощает промышленные  территор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22" name="AutoShape 10" descr="Фото Вверх, более 788 000 качественных бесплатных стоковых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88" name="AutoShape 4" descr="В Озерске нашли вандалов, которые подожгли венки у Вечного огня"/>
          <p:cNvSpPr>
            <a:spLocks noChangeAspect="1" noChangeArrowheads="1"/>
          </p:cNvSpPr>
          <p:nvPr/>
        </p:nvSpPr>
        <p:spPr bwMode="auto">
          <a:xfrm>
            <a:off x="155575" y="-822325"/>
            <a:ext cx="2286000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0" name="AutoShape 6" descr="В Озерске нашли вандалов, которые подожгли венки у Вечного огня"/>
          <p:cNvSpPr>
            <a:spLocks noChangeAspect="1" noChangeArrowheads="1"/>
          </p:cNvSpPr>
          <p:nvPr/>
        </p:nvSpPr>
        <p:spPr bwMode="auto">
          <a:xfrm>
            <a:off x="155575" y="-822325"/>
            <a:ext cx="2286000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2" name="AutoShape 8" descr="В Озерске нашли вандалов, которые подожгли венки у Вечного огня"/>
          <p:cNvSpPr>
            <a:spLocks noChangeAspect="1" noChangeArrowheads="1"/>
          </p:cNvSpPr>
          <p:nvPr/>
        </p:nvSpPr>
        <p:spPr bwMode="auto">
          <a:xfrm>
            <a:off x="155575" y="-822325"/>
            <a:ext cx="2286000" cy="1714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4" name="AutoShape 10" descr="В Озерске нашли вандалов, которые подожгли венки у Вечного огн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6" name="AutoShape 12" descr="В Озерске нашли вандалов, которые подожгли венки у Вечного огн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6398" name="AutoShape 14" descr="Мемориальный комплекс «Вечный огонь» (г. Озерск) — Народная памят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6" name="Группа 5"/>
          <p:cNvGrpSpPr/>
          <p:nvPr/>
        </p:nvGrpSpPr>
        <p:grpSpPr>
          <a:xfrm>
            <a:off x="203772" y="2683616"/>
            <a:ext cx="3129835" cy="2690391"/>
            <a:chOff x="267143" y="3100082"/>
            <a:chExt cx="3129835" cy="2690391"/>
          </a:xfrm>
        </p:grpSpPr>
        <p:pic>
          <p:nvPicPr>
            <p:cNvPr id="16402" name="Picture 18" descr="http://ozerskadm.ru/upload/03_2023/4%20Визуализация%20объекта%20сквер%20Первостроителей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67143" y="3775806"/>
              <a:ext cx="3098214" cy="2014667"/>
            </a:xfrm>
            <a:prstGeom prst="rect">
              <a:avLst/>
            </a:prstGeom>
            <a:solidFill>
              <a:schemeClr val="tx2"/>
            </a:solidFill>
            <a:ln w="38100">
              <a:solidFill>
                <a:schemeClr val="tx2"/>
              </a:solidFill>
            </a:ln>
          </p:spPr>
        </p:pic>
        <p:sp>
          <p:nvSpPr>
            <p:cNvPr id="24" name="TextBox 23"/>
            <p:cNvSpPr txBox="1"/>
            <p:nvPr/>
          </p:nvSpPr>
          <p:spPr>
            <a:xfrm>
              <a:off x="272872" y="3100082"/>
              <a:ext cx="3124106" cy="646331"/>
            </a:xfrm>
            <a:prstGeom prst="rect">
              <a:avLst/>
            </a:prstGeom>
            <a:solidFill>
              <a:schemeClr val="tx2"/>
            </a:solidFill>
            <a:ln w="3810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сквер</a:t>
              </a:r>
            </a:p>
            <a:p>
              <a:pPr algn="ctr"/>
              <a:r>
                <a:rPr lang="ru-RU" b="1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Первостроителей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472634" y="2678120"/>
            <a:ext cx="3214990" cy="2695888"/>
            <a:chOff x="3424137" y="3283142"/>
            <a:chExt cx="3214990" cy="2695888"/>
          </a:xfrm>
        </p:grpSpPr>
        <p:pic>
          <p:nvPicPr>
            <p:cNvPr id="16404" name="Picture 20" descr="http://ozerskadm.ru/upload/03_2023/10%20Визуализация%20объекта%20мемориал%20Вечный%20огонь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424137" y="3929473"/>
              <a:ext cx="3214990" cy="2049557"/>
            </a:xfrm>
            <a:prstGeom prst="rect">
              <a:avLst/>
            </a:prstGeom>
            <a:noFill/>
            <a:ln w="38100">
              <a:solidFill>
                <a:schemeClr val="tx2"/>
              </a:solidFill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3424138" y="3283142"/>
              <a:ext cx="3214989" cy="646331"/>
            </a:xfrm>
            <a:prstGeom prst="rect">
              <a:avLst/>
            </a:prstGeom>
            <a:solidFill>
              <a:schemeClr val="tx2"/>
            </a:solidFill>
            <a:ln w="3810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мемориальный комплекс «Вечный огонь»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6858272" y="2673419"/>
            <a:ext cx="3257193" cy="2711922"/>
            <a:chOff x="6737444" y="4247823"/>
            <a:chExt cx="3257193" cy="2711922"/>
          </a:xfrm>
        </p:grpSpPr>
        <p:pic>
          <p:nvPicPr>
            <p:cNvPr id="16400" name="Picture 16" descr="http://ozerskadm.ru/upload/03_2023/1%20Визуализация%20объекта%20вход%20в%20парк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737444" y="4883285"/>
              <a:ext cx="3257193" cy="2076460"/>
            </a:xfrm>
            <a:prstGeom prst="rect">
              <a:avLst/>
            </a:prstGeom>
            <a:noFill/>
            <a:ln w="38100">
              <a:solidFill>
                <a:schemeClr val="tx2"/>
              </a:solidFill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6737444" y="4247823"/>
              <a:ext cx="3257193" cy="646331"/>
            </a:xfrm>
            <a:prstGeom prst="rect">
              <a:avLst/>
            </a:prstGeom>
            <a:solidFill>
              <a:schemeClr val="tx2"/>
            </a:solidFill>
            <a:ln w="38100">
              <a:solidFill>
                <a:schemeClr val="tx2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входная группа </a:t>
              </a:r>
            </a:p>
            <a:p>
              <a:pPr algn="ctr"/>
              <a:r>
                <a:rPr lang="ru-RU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в Парк культуры и отдыха</a:t>
              </a:r>
              <a:endParaRPr lang="ru-RU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27" name="Рисунок 26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2">
                    <a14:imgEffect>
                      <a14:backgroundRemoval t="2418" b="97363" l="852" r="97615">
                        <a14:foregroundMark x1="36968" y1="12747" x2="53663" y2="2637"/>
                        <a14:foregroundMark x1="51107" y1="74286" x2="51959" y2="97802"/>
                        <a14:foregroundMark x1="73254" y1="85934" x2="97615" y2="81538"/>
                        <a14:foregroundMark x1="27598" y1="86154" x2="5111" y2="83516"/>
                        <a14:foregroundMark x1="2896" y1="83956" x2="852" y2="83956"/>
                        <a14:foregroundMark x1="54174" y1="79341" x2="56218" y2="79341"/>
                        <a14:foregroundMark x1="57240" y1="28571" x2="57070" y2="36703"/>
                        <a14:foregroundMark x1="86882" y1="30769" x2="92675" y2="29890"/>
                        <a14:foregroundMark x1="12947" y1="22418" x2="8007" y2="217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3771" y="5431092"/>
            <a:ext cx="2288126" cy="1776158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1816250" y="5541184"/>
            <a:ext cx="8150583" cy="14781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Победители онлайн-голосования 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выбору территорий Озерского городского </a:t>
            </a: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округа,</a:t>
            </a:r>
          </a:p>
          <a:p>
            <a:pPr algn="ctr"/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подлежащих 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благоустройству в 2024 </a:t>
            </a: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году: </a:t>
            </a:r>
          </a:p>
          <a:p>
            <a:pPr algn="ctr"/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входная 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в Парк культуры и </a:t>
            </a: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отдыха - 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5875 голосов; </a:t>
            </a:r>
            <a:endParaRPr lang="ru-RU" sz="16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мемориального комплекса «Вечный огонь</a:t>
            </a: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 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5082 голоса; </a:t>
            </a:r>
            <a:endParaRPr lang="ru-RU" sz="16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сквер </a:t>
            </a:r>
            <a:r>
              <a:rPr lang="ru-RU" sz="160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Первостроителей</a:t>
            </a: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1700 голосов.</a:t>
            </a:r>
          </a:p>
        </p:txBody>
      </p:sp>
    </p:spTree>
    <p:extLst>
      <p:ext uri="{BB962C8B-B14F-4D97-AF65-F5344CB8AC3E}">
        <p14:creationId xmlns="" xmlns:p14="http://schemas.microsoft.com/office/powerpoint/2010/main" val="321012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39820" y="528844"/>
            <a:ext cx="3171924" cy="10251564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99453"/>
            <a:ext cx="10287000" cy="839175"/>
          </a:xfrm>
        </p:spPr>
        <p:txBody>
          <a:bodyPr/>
          <a:lstStyle/>
          <a:p>
            <a:pPr algn="ctr" eaLnBrk="1" hangingPunct="1"/>
            <a:r>
              <a:rPr lang="ru-RU" alt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Дорожное хозяйство</a:t>
            </a:r>
            <a:br>
              <a:rPr lang="ru-RU" alt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 2024 год</a:t>
            </a:r>
            <a:endParaRPr lang="ru-RU" alt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Номер слайда 76"/>
          <p:cNvSpPr>
            <a:spLocks noGrp="1"/>
          </p:cNvSpPr>
          <p:nvPr>
            <p:ph type="sldNum" sz="quarter" idx="10"/>
          </p:nvPr>
        </p:nvSpPr>
        <p:spPr>
          <a:xfrm>
            <a:off x="9850163" y="6808788"/>
            <a:ext cx="401402" cy="398462"/>
          </a:xfrm>
        </p:spPr>
        <p:txBody>
          <a:bodyPr/>
          <a:lstStyle/>
          <a:p>
            <a:pPr algn="r">
              <a:defRPr/>
            </a:pPr>
            <a:fld id="{790ADCC2-3C26-4DA9-BA1A-E630A4ACBD6A}" type="slidenum">
              <a:rPr lang="ru-RU" sz="1600" b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18</a:t>
            </a:fld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8" name="AutoShape 6" descr="Зеленая волна»: как поймать и не потерять :: Autonew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20" name="AutoShape 8" descr="Зеленая волна»: как поймать и не потерять :: Autonew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226096" y="1094948"/>
            <a:ext cx="1693854" cy="14150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53,1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 ₽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157352" y="1075492"/>
            <a:ext cx="1693854" cy="14061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88,4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 ₽</a:t>
            </a: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2034112" y="2523149"/>
            <a:ext cx="1" cy="437935"/>
          </a:xfrm>
          <a:prstGeom prst="line">
            <a:avLst/>
          </a:prstGeom>
          <a:ln w="381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7043866" y="2483340"/>
            <a:ext cx="1" cy="437935"/>
          </a:xfrm>
          <a:prstGeom prst="line">
            <a:avLst/>
          </a:prstGeom>
          <a:ln w="381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619041" y="2911547"/>
            <a:ext cx="3358599" cy="115711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ремонт, ремонт и содержание автомобильных дорог общего пользования местного значения</a:t>
            </a:r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390931" y="2911547"/>
            <a:ext cx="5368705" cy="115711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дорожного полотна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устройство 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искусственных неровностей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замена светофоров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модернизация технических средств, электроэнергия светофорных объектов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8211664" y="5414555"/>
            <a:ext cx="1502697" cy="139423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141,5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 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 descr="Какие фирмы будут ремонтировать дороги Екатеринбурга в 2022 году | e1.ru -  новости Екатеринбурга"/>
          <p:cNvPicPr>
            <a:picLocks noChangeAspect="1" noChangeArrowheads="1"/>
          </p:cNvPicPr>
          <p:nvPr/>
        </p:nvPicPr>
        <p:blipFill>
          <a:blip r:embed="rId4" cstate="print"/>
          <a:srcRect l="3896" b="5623"/>
          <a:stretch>
            <a:fillRect/>
          </a:stretch>
        </p:blipFill>
        <p:spPr bwMode="auto">
          <a:xfrm>
            <a:off x="555667" y="4382896"/>
            <a:ext cx="1918366" cy="1250695"/>
          </a:xfrm>
          <a:prstGeom prst="round2Diag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4" descr="Дорожная разметка 2020, пояснения к дорожной разметке, знаки дорожной  разметки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80602" y="4370214"/>
            <a:ext cx="2088852" cy="1184618"/>
          </a:xfrm>
          <a:prstGeom prst="round2Diag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6" descr="Улан-Удэнцам не нравится новый светофор | Новости Улан-Удэ - БезФормата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01487" y="4354830"/>
            <a:ext cx="1856213" cy="1235227"/>
          </a:xfrm>
          <a:prstGeom prst="round2Diag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7566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99453"/>
            <a:ext cx="10287000" cy="839175"/>
          </a:xfrm>
        </p:spPr>
        <p:txBody>
          <a:bodyPr/>
          <a:lstStyle/>
          <a:p>
            <a:pPr algn="ctr" eaLnBrk="1" hangingPunct="1"/>
            <a:r>
              <a:rPr lang="ru-RU" altLang="ru-RU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Благоустройство</a:t>
            </a:r>
            <a:br>
              <a:rPr lang="ru-RU" altLang="ru-RU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 2024 год</a:t>
            </a:r>
            <a:endParaRPr lang="ru-RU" altLang="ru-RU" sz="3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Номер слайда 76"/>
          <p:cNvSpPr>
            <a:spLocks noGrp="1"/>
          </p:cNvSpPr>
          <p:nvPr>
            <p:ph type="sldNum" sz="quarter" idx="10"/>
          </p:nvPr>
        </p:nvSpPr>
        <p:spPr>
          <a:xfrm>
            <a:off x="9850163" y="6808788"/>
            <a:ext cx="401402" cy="398462"/>
          </a:xfrm>
        </p:spPr>
        <p:txBody>
          <a:bodyPr/>
          <a:lstStyle/>
          <a:p>
            <a:pPr algn="r">
              <a:defRPr/>
            </a:pPr>
            <a:fld id="{790ADCC2-3C26-4DA9-BA1A-E630A4ACBD6A}" type="slidenum">
              <a:rPr lang="ru-RU" sz="1600" b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19</a:t>
            </a:fld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900560" y="3930016"/>
            <a:ext cx="2045585" cy="156741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</a:t>
            </a:r>
            <a:r>
              <a:rPr lang="ru-RU" sz="17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площадей; размещение и содержание малых форм; содержание мест захоронения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833989" y="2175169"/>
            <a:ext cx="2164103" cy="133517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расходы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</a:t>
            </a:r>
          </a:p>
          <a:p>
            <a:pPr algn="ctr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территорий округа 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92282" y="2062961"/>
            <a:ext cx="2125999" cy="14061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 наружного освещения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8913410" y="3460352"/>
            <a:ext cx="1" cy="437935"/>
          </a:xfrm>
          <a:prstGeom prst="line">
            <a:avLst/>
          </a:prstGeom>
          <a:ln w="381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1341753" y="3470808"/>
            <a:ext cx="1" cy="437935"/>
          </a:xfrm>
          <a:prstGeom prst="line">
            <a:avLst/>
          </a:prstGeom>
          <a:ln w="381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2757914" y="3904077"/>
            <a:ext cx="2270185" cy="159136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Транспортные </a:t>
            </a:r>
            <a:r>
              <a:rPr lang="ru-RU" sz="17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услуги населению и организация транспортного обслуживания населения </a:t>
            </a:r>
            <a:endParaRPr lang="ru-RU" sz="17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919971" y="2060844"/>
            <a:ext cx="1941783" cy="14061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86153" y="3904077"/>
            <a:ext cx="2131122" cy="159136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Содержание, ремонт, оплата расходов на электрическую энергию </a:t>
            </a:r>
          </a:p>
          <a:p>
            <a:pPr algn="ctr"/>
            <a:endParaRPr lang="ru-RU" sz="17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3883103" y="3467843"/>
            <a:ext cx="1" cy="437935"/>
          </a:xfrm>
          <a:prstGeom prst="line">
            <a:avLst/>
          </a:prstGeom>
          <a:ln w="381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Овал 22"/>
          <p:cNvSpPr/>
          <p:nvPr/>
        </p:nvSpPr>
        <p:spPr>
          <a:xfrm>
            <a:off x="9360171" y="1714314"/>
            <a:ext cx="846306" cy="765392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5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23,4 млн ₽</a:t>
            </a:r>
            <a:endParaRPr lang="ru-RU" sz="165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4341778" y="1715974"/>
            <a:ext cx="797669" cy="74903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5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36,4 </a:t>
            </a:r>
            <a:r>
              <a:rPr lang="ru-RU" sz="16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₽</a:t>
            </a:r>
          </a:p>
        </p:txBody>
      </p:sp>
      <p:sp>
        <p:nvSpPr>
          <p:cNvPr id="26" name="Овал 25"/>
          <p:cNvSpPr/>
          <p:nvPr/>
        </p:nvSpPr>
        <p:spPr>
          <a:xfrm>
            <a:off x="1999245" y="1712862"/>
            <a:ext cx="830413" cy="73249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5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38,5 </a:t>
            </a:r>
            <a:r>
              <a:rPr lang="ru-RU" sz="16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₽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442520" y="2077054"/>
            <a:ext cx="1941783" cy="14061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Природо-охранные</a:t>
            </a:r>
            <a:r>
              <a:rPr lang="ru-RU" sz="1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мероприятия</a:t>
            </a:r>
            <a:endParaRPr lang="ru-RU" sz="1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6740244" y="1691765"/>
            <a:ext cx="798809" cy="75943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5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25,1 </a:t>
            </a:r>
            <a:r>
              <a:rPr lang="ru-RU" sz="165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₽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353026" y="3904078"/>
            <a:ext cx="2167263" cy="159136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5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Озеленение, вырубка </a:t>
            </a:r>
            <a:r>
              <a:rPr lang="ru-RU" sz="1650" b="1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фаутных</a:t>
            </a:r>
            <a:r>
              <a:rPr lang="ru-RU" sz="165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деревьев</a:t>
            </a:r>
          </a:p>
          <a:p>
            <a:pPr algn="ctr"/>
            <a:endParaRPr lang="ru-RU" sz="165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5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5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6430172" y="3484950"/>
            <a:ext cx="1" cy="437935"/>
          </a:xfrm>
          <a:prstGeom prst="line">
            <a:avLst/>
          </a:prstGeom>
          <a:ln w="38100">
            <a:solidFill>
              <a:schemeClr val="tx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4" descr="https://klike.net/uploads/posts/2019-11/1573639332_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0547" y="5641756"/>
            <a:ext cx="2061207" cy="1347514"/>
          </a:xfrm>
          <a:prstGeom prst="round2DiagRect">
            <a:avLst/>
          </a:prstGeom>
          <a:noFill/>
          <a:ln w="38100">
            <a:solidFill>
              <a:schemeClr val="tx2"/>
            </a:solidFill>
          </a:ln>
        </p:spPr>
      </p:pic>
      <p:pic>
        <p:nvPicPr>
          <p:cNvPr id="32" name="Picture 2" descr="Бесплатное фото Улица с включенным светом и здание на заднем план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310" y="5641756"/>
            <a:ext cx="2022886" cy="1347514"/>
          </a:xfrm>
          <a:prstGeom prst="round2DiagRect">
            <a:avLst/>
          </a:prstGeom>
          <a:noFill/>
          <a:ln w="38100">
            <a:solidFill>
              <a:schemeClr val="tx2"/>
            </a:solidFill>
          </a:ln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2638" b="97764" l="4330" r="96332">
                        <a14:foregroundMark x1="4330" y1="43119" x2="5532" y2="55161"/>
                        <a14:foregroundMark x1="96512" y1="63016" x2="86590" y2="79644"/>
                        <a14:foregroundMark x1="33734" y1="5275" x2="43957" y2="2638"/>
                        <a14:foregroundMark x1="41070" y1="92431" x2="55201" y2="95126"/>
                        <a14:foregroundMark x1="74624" y1="91514" x2="74624" y2="91514"/>
                        <a14:foregroundMark x1="68491" y1="61755" x2="68491" y2="61755"/>
                        <a14:foregroundMark x1="62057" y1="95929" x2="61155" y2="94897"/>
                        <a14:foregroundMark x1="44738" y1="97764" x2="46723" y2="95757"/>
                        <a14:backgroundMark x1="53758" y1="82053" x2="53638" y2="83658"/>
                        <a14:backgroundMark x1="43416" y1="82626" x2="43536" y2="84518"/>
                        <a14:backgroundMark x1="60493" y1="47534" x2="62297" y2="44897"/>
                        <a14:backgroundMark x1="48286" y1="43521" x2="48406" y2="46273"/>
                        <a14:backgroundMark x1="65484" y1="44037" x2="65965" y2="43865"/>
                        <a14:backgroundMark x1="42874" y1="44151" x2="43175" y2="44610"/>
                        <a14:backgroundMark x1="45400" y1="44381" x2="45761" y2="44495"/>
                        <a14:backgroundMark x1="46422" y1="59289" x2="46422" y2="59920"/>
                        <a14:backgroundMark x1="38966" y1="45642" x2="41311" y2="47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112" y="5641756"/>
            <a:ext cx="1416598" cy="14856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865" y="5640060"/>
            <a:ext cx="1912974" cy="1434731"/>
          </a:xfrm>
          <a:prstGeom prst="round2DiagRect">
            <a:avLst/>
          </a:prstGeom>
          <a:ln w="38100">
            <a:solidFill>
              <a:schemeClr val="tx2"/>
            </a:solidFill>
          </a:ln>
        </p:spPr>
      </p:pic>
      <p:sp>
        <p:nvSpPr>
          <p:cNvPr id="34" name="Прямоугольник 33"/>
          <p:cNvSpPr/>
          <p:nvPr/>
        </p:nvSpPr>
        <p:spPr>
          <a:xfrm>
            <a:off x="8279819" y="199453"/>
            <a:ext cx="1693854" cy="14061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123,4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 ₽</a:t>
            </a:r>
          </a:p>
        </p:txBody>
      </p:sp>
    </p:spTree>
    <p:extLst>
      <p:ext uri="{BB962C8B-B14F-4D97-AF65-F5344CB8AC3E}">
        <p14:creationId xmlns="" xmlns:p14="http://schemas.microsoft.com/office/powerpoint/2010/main" val="146623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99453"/>
            <a:ext cx="10287000" cy="839175"/>
          </a:xfrm>
        </p:spPr>
        <p:txBody>
          <a:bodyPr/>
          <a:lstStyle/>
          <a:p>
            <a:pPr algn="ctr" eaLnBrk="1" hangingPunct="1"/>
            <a: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бюджета</a:t>
            </a:r>
            <a:b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2024-2026 </a:t>
            </a:r>
            <a: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graphicFrame>
        <p:nvGraphicFramePr>
          <p:cNvPr id="27" name="Object 5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="" xmlns:p14="http://schemas.microsoft.com/office/powerpoint/2010/main" val="2938931940"/>
              </p:ext>
            </p:extLst>
          </p:nvPr>
        </p:nvGraphicFramePr>
        <p:xfrm>
          <a:off x="581993" y="1357595"/>
          <a:ext cx="9422086" cy="5270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28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8580377" y="1142972"/>
            <a:ext cx="1164325" cy="305043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  <a:buFontTx/>
              <a:buNone/>
            </a:pPr>
            <a:r>
              <a:rPr lang="ru-RU" sz="1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₽</a:t>
            </a:r>
            <a:endParaRPr lang="ru-RU" altLang="ru-RU" sz="1689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9" name="Rectangle 6"/>
          <p:cNvSpPr>
            <a:spLocks noChangeArrowheads="1"/>
          </p:cNvSpPr>
          <p:nvPr/>
        </p:nvSpPr>
        <p:spPr bwMode="auto">
          <a:xfrm>
            <a:off x="1609861" y="6600018"/>
            <a:ext cx="305043" cy="227944"/>
          </a:xfrm>
          <a:prstGeom prst="rect">
            <a:avLst/>
          </a:prstGeom>
          <a:solidFill>
            <a:schemeClr val="tx2"/>
          </a:solidFill>
          <a:ln w="19050" algn="ctr">
            <a:noFill/>
            <a:miter lim="800000"/>
            <a:headEnd/>
            <a:tailEnd/>
          </a:ln>
        </p:spPr>
        <p:txBody>
          <a:bodyPr wrap="none" lIns="57013" rIns="57013" anchor="ctr"/>
          <a:lstStyle/>
          <a:p>
            <a:pPr eaLnBrk="1" hangingPunct="1"/>
            <a:endParaRPr lang="ru-RU" altLang="ru-RU" dirty="0">
              <a:solidFill>
                <a:srgbClr val="00FF00"/>
              </a:solidFill>
            </a:endParaRPr>
          </a:p>
        </p:txBody>
      </p:sp>
      <p:sp>
        <p:nvSpPr>
          <p:cNvPr id="1031" name="Text Box 8"/>
          <p:cNvSpPr txBox="1">
            <a:spLocks noChangeArrowheads="1"/>
          </p:cNvSpPr>
          <p:nvPr/>
        </p:nvSpPr>
        <p:spPr bwMode="auto">
          <a:xfrm>
            <a:off x="2007087" y="6578229"/>
            <a:ext cx="1064300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lIns="57013" rIns="5701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</a:p>
        </p:txBody>
      </p:sp>
      <p:sp>
        <p:nvSpPr>
          <p:cNvPr id="1032" name="Rectangle 9"/>
          <p:cNvSpPr>
            <a:spLocks noChangeArrowheads="1"/>
          </p:cNvSpPr>
          <p:nvPr/>
        </p:nvSpPr>
        <p:spPr bwMode="auto">
          <a:xfrm>
            <a:off x="3510515" y="6600018"/>
            <a:ext cx="305043" cy="227944"/>
          </a:xfrm>
          <a:prstGeom prst="rect">
            <a:avLst/>
          </a:prstGeom>
          <a:solidFill>
            <a:srgbClr val="FFFF00"/>
          </a:solidFill>
          <a:ln w="19050" algn="ctr">
            <a:noFill/>
            <a:miter lim="800000"/>
            <a:headEnd/>
            <a:tailEnd/>
          </a:ln>
        </p:spPr>
        <p:txBody>
          <a:bodyPr wrap="none" lIns="57013" rIns="57013" anchor="ctr"/>
          <a:lstStyle/>
          <a:p>
            <a:pPr eaLnBrk="1" hangingPunct="1"/>
            <a:endParaRPr lang="ru-RU" altLang="ru-RU"/>
          </a:p>
        </p:txBody>
      </p:sp>
      <p:sp>
        <p:nvSpPr>
          <p:cNvPr id="1033" name="Rectangle 10"/>
          <p:cNvSpPr>
            <a:spLocks noChangeArrowheads="1"/>
          </p:cNvSpPr>
          <p:nvPr/>
        </p:nvSpPr>
        <p:spPr bwMode="auto">
          <a:xfrm>
            <a:off x="3966403" y="6527947"/>
            <a:ext cx="920616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57013" rIns="57013">
            <a:spAutoFit/>
          </a:bodyPr>
          <a:lstStyle/>
          <a:p>
            <a:pPr eaLnBrk="1" hangingPunct="1"/>
            <a:r>
              <a:rPr lang="ru-RU" altLang="ru-RU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</a:p>
        </p:txBody>
      </p:sp>
      <p:sp>
        <p:nvSpPr>
          <p:cNvPr id="1034" name="Rectangle 11"/>
          <p:cNvSpPr>
            <a:spLocks noChangeArrowheads="1"/>
          </p:cNvSpPr>
          <p:nvPr/>
        </p:nvSpPr>
        <p:spPr bwMode="auto">
          <a:xfrm>
            <a:off x="5639113" y="6600018"/>
            <a:ext cx="305043" cy="227944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none" lIns="57013" rIns="57013" anchor="ctr"/>
          <a:lstStyle/>
          <a:p>
            <a:pPr eaLnBrk="1" hangingPunct="1"/>
            <a:endParaRPr lang="ru-RU" altLang="ru-RU"/>
          </a:p>
        </p:txBody>
      </p:sp>
      <p:sp>
        <p:nvSpPr>
          <p:cNvPr id="1035" name="Rectangle 12"/>
          <p:cNvSpPr>
            <a:spLocks noChangeArrowheads="1"/>
          </p:cNvSpPr>
          <p:nvPr/>
        </p:nvSpPr>
        <p:spPr bwMode="auto">
          <a:xfrm>
            <a:off x="6053100" y="6522919"/>
            <a:ext cx="957934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 lIns="57013" rIns="57013">
            <a:spAutoFit/>
          </a:bodyPr>
          <a:lstStyle/>
          <a:p>
            <a:pPr eaLnBrk="1" hangingPunct="1"/>
            <a:r>
              <a:rPr lang="ru-RU" altLang="ru-RU" b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</a:t>
            </a:r>
          </a:p>
        </p:txBody>
      </p:sp>
      <p:sp>
        <p:nvSpPr>
          <p:cNvPr id="1036" name="Text Box 13"/>
          <p:cNvSpPr txBox="1">
            <a:spLocks noChangeArrowheads="1"/>
          </p:cNvSpPr>
          <p:nvPr/>
        </p:nvSpPr>
        <p:spPr bwMode="auto">
          <a:xfrm>
            <a:off x="2679822" y="3220197"/>
            <a:ext cx="816141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57013" rIns="57013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4 599,9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7" name="Rectangle 14"/>
          <p:cNvSpPr>
            <a:spLocks noChangeArrowheads="1"/>
          </p:cNvSpPr>
          <p:nvPr/>
        </p:nvSpPr>
        <p:spPr bwMode="auto">
          <a:xfrm>
            <a:off x="3638444" y="1815279"/>
            <a:ext cx="843189" cy="369332"/>
          </a:xfrm>
          <a:prstGeom prst="rect">
            <a:avLst/>
          </a:prstGeom>
          <a:solidFill>
            <a:schemeClr val="tx2"/>
          </a:solidFill>
          <a:ln w="19050" algn="ctr">
            <a:noFill/>
            <a:miter lim="800000"/>
            <a:headEnd/>
            <a:tailEnd/>
          </a:ln>
        </p:spPr>
        <p:txBody>
          <a:bodyPr wrap="square" lIns="57013" rIns="57013">
            <a:spAutoFit/>
          </a:bodyPr>
          <a:lstStyle/>
          <a:p>
            <a:pPr eaLnBrk="1" hangingPunct="1"/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4 681,1</a:t>
            </a:r>
          </a:p>
        </p:txBody>
      </p:sp>
      <p:sp>
        <p:nvSpPr>
          <p:cNvPr id="1039" name="Rectangle 16"/>
          <p:cNvSpPr>
            <a:spLocks noChangeArrowheads="1"/>
          </p:cNvSpPr>
          <p:nvPr/>
        </p:nvSpPr>
        <p:spPr bwMode="auto">
          <a:xfrm>
            <a:off x="4155542" y="3230366"/>
            <a:ext cx="816472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57013" rIns="57013">
            <a:spAutoFit/>
          </a:bodyPr>
          <a:lstStyle/>
          <a:p>
            <a:pPr eaLnBrk="1" hangingPunct="1"/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4 415,2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0" name="Rectangle 17"/>
          <p:cNvSpPr>
            <a:spLocks noChangeArrowheads="1"/>
          </p:cNvSpPr>
          <p:nvPr/>
        </p:nvSpPr>
        <p:spPr bwMode="auto">
          <a:xfrm>
            <a:off x="5100045" y="1815279"/>
            <a:ext cx="844111" cy="369332"/>
          </a:xfrm>
          <a:prstGeom prst="rect">
            <a:avLst/>
          </a:prstGeom>
          <a:solidFill>
            <a:schemeClr val="tx2"/>
          </a:solidFill>
          <a:ln w="19050" algn="ctr">
            <a:noFill/>
            <a:miter lim="800000"/>
            <a:headEnd/>
            <a:tailEnd/>
          </a:ln>
        </p:spPr>
        <p:txBody>
          <a:bodyPr wrap="square" lIns="57013" rIns="57013">
            <a:spAutoFit/>
          </a:bodyPr>
          <a:lstStyle/>
          <a:p>
            <a:pPr eaLnBrk="1" hangingPunct="1"/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4 425,2</a:t>
            </a:r>
            <a:endParaRPr lang="ru-RU" alt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1" name="Rectangle 18"/>
          <p:cNvSpPr>
            <a:spLocks noChangeArrowheads="1"/>
          </p:cNvSpPr>
          <p:nvPr/>
        </p:nvSpPr>
        <p:spPr bwMode="auto">
          <a:xfrm>
            <a:off x="5532297" y="5379218"/>
            <a:ext cx="556999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7013" rIns="57013">
            <a:spAutoFit/>
          </a:bodyPr>
          <a:lstStyle/>
          <a:p>
            <a:pPr eaLnBrk="1" hangingPunct="1"/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10,0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2" name="Rectangle 19"/>
          <p:cNvSpPr>
            <a:spLocks noChangeArrowheads="1"/>
          </p:cNvSpPr>
          <p:nvPr/>
        </p:nvSpPr>
        <p:spPr bwMode="auto">
          <a:xfrm>
            <a:off x="5554615" y="3211146"/>
            <a:ext cx="842337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57013" rIns="57013">
            <a:spAutoFit/>
          </a:bodyPr>
          <a:lstStyle/>
          <a:p>
            <a:pPr eaLnBrk="1" hangingPunct="1"/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4 336,2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3" name="Rectangle 20"/>
          <p:cNvSpPr>
            <a:spLocks noChangeArrowheads="1"/>
          </p:cNvSpPr>
          <p:nvPr/>
        </p:nvSpPr>
        <p:spPr bwMode="auto">
          <a:xfrm>
            <a:off x="6607358" y="1849568"/>
            <a:ext cx="829656" cy="369332"/>
          </a:xfrm>
          <a:prstGeom prst="rect">
            <a:avLst/>
          </a:prstGeom>
          <a:solidFill>
            <a:schemeClr val="tx2"/>
          </a:solidFill>
          <a:ln w="19050" algn="ctr">
            <a:noFill/>
            <a:miter lim="800000"/>
            <a:headEnd/>
            <a:tailEnd/>
          </a:ln>
        </p:spPr>
        <p:txBody>
          <a:bodyPr wrap="square" lIns="57013" rIns="57013">
            <a:spAutoFit/>
          </a:bodyPr>
          <a:lstStyle/>
          <a:p>
            <a:pPr eaLnBrk="1" hangingPunct="1"/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4 408,9</a:t>
            </a:r>
            <a:endParaRPr lang="ru-RU" alt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4" name="Rectangle 21"/>
          <p:cNvSpPr>
            <a:spLocks noChangeArrowheads="1"/>
          </p:cNvSpPr>
          <p:nvPr/>
        </p:nvSpPr>
        <p:spPr bwMode="auto">
          <a:xfrm>
            <a:off x="6975991" y="5341092"/>
            <a:ext cx="548734" cy="369332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square" lIns="57013" rIns="57013">
            <a:spAutoFit/>
          </a:bodyPr>
          <a:lstStyle/>
          <a:p>
            <a:pPr eaLnBrk="1" hangingPunct="1"/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72,7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5" name="Rectangle 22"/>
          <p:cNvSpPr>
            <a:spLocks noChangeArrowheads="1"/>
          </p:cNvSpPr>
          <p:nvPr/>
        </p:nvSpPr>
        <p:spPr bwMode="auto">
          <a:xfrm>
            <a:off x="2795150" y="3764105"/>
            <a:ext cx="911088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57013" rIns="57013">
            <a:spAutoFit/>
          </a:bodyPr>
          <a:lstStyle/>
          <a:p>
            <a:pPr eaLnBrk="1" hangingPunct="1"/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+10,0%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6" name="Rectangle 23"/>
          <p:cNvSpPr>
            <a:spLocks noChangeArrowheads="1"/>
          </p:cNvSpPr>
          <p:nvPr/>
        </p:nvSpPr>
        <p:spPr bwMode="auto">
          <a:xfrm>
            <a:off x="3645394" y="2336057"/>
            <a:ext cx="836239" cy="352276"/>
          </a:xfrm>
          <a:prstGeom prst="rect">
            <a:avLst/>
          </a:prstGeom>
          <a:solidFill>
            <a:schemeClr val="tx2"/>
          </a:solidFill>
          <a:ln w="19050" algn="ctr">
            <a:noFill/>
            <a:miter lim="800000"/>
            <a:headEnd/>
            <a:tailEnd/>
          </a:ln>
        </p:spPr>
        <p:txBody>
          <a:bodyPr wrap="square" lIns="57013" rIns="57013">
            <a:spAutoFit/>
          </a:bodyPr>
          <a:lstStyle/>
          <a:p>
            <a:pPr eaLnBrk="1" hangingPunct="1"/>
            <a:r>
              <a:rPr lang="ru-RU" altLang="ru-RU" sz="1689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+9,9%</a:t>
            </a:r>
            <a:endParaRPr lang="ru-RU" altLang="ru-RU" sz="1689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7" name="Rectangle 24"/>
          <p:cNvSpPr>
            <a:spLocks noChangeArrowheads="1"/>
          </p:cNvSpPr>
          <p:nvPr/>
        </p:nvSpPr>
        <p:spPr bwMode="auto">
          <a:xfrm>
            <a:off x="4204797" y="3755054"/>
            <a:ext cx="90222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57013" rIns="57013">
            <a:spAutoFit/>
          </a:bodyPr>
          <a:lstStyle/>
          <a:p>
            <a:pPr eaLnBrk="1" hangingPunct="1"/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-4,0%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8" name="Rectangle 25"/>
          <p:cNvSpPr>
            <a:spLocks noChangeArrowheads="1"/>
          </p:cNvSpPr>
          <p:nvPr/>
        </p:nvSpPr>
        <p:spPr bwMode="auto">
          <a:xfrm>
            <a:off x="5102821" y="2336057"/>
            <a:ext cx="841335" cy="369332"/>
          </a:xfrm>
          <a:prstGeom prst="rect">
            <a:avLst/>
          </a:prstGeom>
          <a:solidFill>
            <a:schemeClr val="tx2"/>
          </a:solidFill>
          <a:ln w="19050" algn="ctr">
            <a:noFill/>
            <a:miter lim="800000"/>
            <a:headEnd/>
            <a:tailEnd/>
          </a:ln>
        </p:spPr>
        <p:txBody>
          <a:bodyPr wrap="square" lIns="57013" rIns="57013">
            <a:spAutoFit/>
          </a:bodyPr>
          <a:lstStyle/>
          <a:p>
            <a:pPr eaLnBrk="1" hangingPunct="1">
              <a:buFontTx/>
              <a:buChar char="-"/>
            </a:pPr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5,5%</a:t>
            </a:r>
            <a:endParaRPr lang="ru-RU" alt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9" name="Rectangle 26"/>
          <p:cNvSpPr>
            <a:spLocks noChangeArrowheads="1"/>
          </p:cNvSpPr>
          <p:nvPr/>
        </p:nvSpPr>
        <p:spPr bwMode="auto">
          <a:xfrm>
            <a:off x="5634685" y="3755054"/>
            <a:ext cx="853664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 algn="ctr">
            <a:noFill/>
            <a:miter lim="800000"/>
            <a:headEnd/>
            <a:tailEnd/>
          </a:ln>
        </p:spPr>
        <p:txBody>
          <a:bodyPr wrap="square" lIns="57013" rIns="57013">
            <a:spAutoFit/>
          </a:bodyPr>
          <a:lstStyle/>
          <a:p>
            <a:pPr eaLnBrk="1" hangingPunct="1"/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-2,0%</a:t>
            </a:r>
            <a:endParaRPr lang="ru-RU" alt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0" name="Rectangle 27"/>
          <p:cNvSpPr>
            <a:spLocks noChangeArrowheads="1"/>
          </p:cNvSpPr>
          <p:nvPr/>
        </p:nvSpPr>
        <p:spPr bwMode="auto">
          <a:xfrm>
            <a:off x="6604539" y="2351099"/>
            <a:ext cx="829656" cy="369332"/>
          </a:xfrm>
          <a:prstGeom prst="rect">
            <a:avLst/>
          </a:prstGeom>
          <a:solidFill>
            <a:schemeClr val="tx2"/>
          </a:solidFill>
          <a:ln w="19050" algn="ctr">
            <a:noFill/>
            <a:miter lim="800000"/>
            <a:headEnd/>
            <a:tailEnd/>
          </a:ln>
        </p:spPr>
        <p:txBody>
          <a:bodyPr wrap="square" lIns="57013" rIns="57013">
            <a:spAutoFit/>
          </a:bodyPr>
          <a:lstStyle/>
          <a:p>
            <a:pPr eaLnBrk="1" hangingPunct="1"/>
            <a:r>
              <a:rPr lang="ru-RU" altLang="ru-RU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-0,4%</a:t>
            </a:r>
            <a:endParaRPr lang="ru-RU" alt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59697" y="5341404"/>
            <a:ext cx="615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81,2</a:t>
            </a:r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Номер слайда 76"/>
          <p:cNvSpPr>
            <a:spLocks noGrp="1"/>
          </p:cNvSpPr>
          <p:nvPr>
            <p:ph type="sldNum" sz="quarter" idx="10"/>
          </p:nvPr>
        </p:nvSpPr>
        <p:spPr>
          <a:xfrm>
            <a:off x="9849392" y="6815346"/>
            <a:ext cx="437608" cy="398462"/>
          </a:xfrm>
        </p:spPr>
        <p:txBody>
          <a:bodyPr/>
          <a:lstStyle/>
          <a:p>
            <a:pPr>
              <a:defRPr/>
            </a:pPr>
            <a:fld id="{790ADCC2-3C26-4DA9-BA1A-E630A4ACBD6A}" type="slidenum">
              <a:rPr lang="ru-RU" sz="160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2</a:t>
            </a:fld>
            <a:endParaRPr lang="ru-RU" sz="1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5429" y="3657599"/>
            <a:ext cx="1719624" cy="2071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TextBox 31"/>
          <p:cNvSpPr txBox="1"/>
          <p:nvPr/>
        </p:nvSpPr>
        <p:spPr>
          <a:xfrm>
            <a:off x="1313233" y="4990289"/>
            <a:ext cx="992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76682" y="2914059"/>
            <a:ext cx="1743412" cy="2175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TextBox 32"/>
          <p:cNvSpPr txBox="1"/>
          <p:nvPr/>
        </p:nvSpPr>
        <p:spPr>
          <a:xfrm>
            <a:off x="8161506" y="3511685"/>
            <a:ext cx="1031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007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99453"/>
            <a:ext cx="10287000" cy="839175"/>
          </a:xfrm>
        </p:spPr>
        <p:txBody>
          <a:bodyPr/>
          <a:lstStyle/>
          <a:p>
            <a:pPr algn="ctr" eaLnBrk="1" hangingPunct="1"/>
            <a:r>
              <a:rPr lang="ru-RU" altLang="ru-RU" sz="2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Природоохранные мероприятия</a:t>
            </a:r>
            <a:r>
              <a:rPr lang="ru-RU" alt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 2024 год</a:t>
            </a:r>
            <a:endParaRPr lang="ru-RU" alt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Номер слайда 76"/>
          <p:cNvSpPr>
            <a:spLocks noGrp="1"/>
          </p:cNvSpPr>
          <p:nvPr>
            <p:ph type="sldNum" sz="quarter" idx="10"/>
          </p:nvPr>
        </p:nvSpPr>
        <p:spPr>
          <a:xfrm>
            <a:off x="9850163" y="6808788"/>
            <a:ext cx="401402" cy="398462"/>
          </a:xfrm>
        </p:spPr>
        <p:txBody>
          <a:bodyPr/>
          <a:lstStyle/>
          <a:p>
            <a:pPr algn="r">
              <a:defRPr/>
            </a:pPr>
            <a:fld id="{790ADCC2-3C26-4DA9-BA1A-E630A4ACBD6A}" type="slidenum">
              <a:rPr lang="ru-RU" sz="1600" b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20</a:t>
            </a:fld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44182" b="91455" l="400" r="53267">
                        <a14:foregroundMark x1="40333" y1="58000" x2="40067" y2="59091"/>
                        <a14:foregroundMark x1="40600" y1="65818" x2="41067" y2="79818"/>
                        <a14:foregroundMark x1="36200" y1="82182" x2="37200" y2="88909"/>
                        <a14:foregroundMark x1="44333" y1="79818" x2="44200" y2="88364"/>
                        <a14:foregroundMark x1="48600" y1="73636" x2="53267" y2="72545"/>
                        <a14:foregroundMark x1="52600" y1="78182" x2="52400" y2="91818"/>
                        <a14:foregroundMark x1="12333" y1="48909" x2="12067" y2="44182"/>
                        <a14:foregroundMark x1="11267" y1="84000" x2="18600" y2="84000"/>
                        <a14:foregroundMark x1="22067" y1="79818" x2="24333" y2="82909"/>
                        <a14:foregroundMark x1="31733" y1="83636" x2="32533" y2="83636"/>
                        <a14:foregroundMark x1="27933" y1="86000" x2="28133" y2="86364"/>
                        <a14:foregroundMark x1="21933" y1="85818" x2="22067" y2="86727"/>
                        <a14:foregroundMark x1="8200" y1="58182" x2="8867" y2="80364"/>
                        <a14:foregroundMark x1="400" y1="76727" x2="5200" y2="76727"/>
                        <a14:foregroundMark x1="5200" y1="60000" x2="5267" y2="61818"/>
                        <a14:foregroundMark x1="5067" y1="65455" x2="5467" y2="68364"/>
                        <a14:foregroundMark x1="4867" y1="79273" x2="7000" y2="84727"/>
                        <a14:foregroundMark x1="4867" y1="85455" x2="4867" y2="8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0806" r="44876" b="5502"/>
          <a:stretch/>
        </p:blipFill>
        <p:spPr>
          <a:xfrm flipH="1">
            <a:off x="333828" y="3187165"/>
            <a:ext cx="1418289" cy="50653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327" t="18725" r="18231" b="16424"/>
          <a:stretch/>
        </p:blipFill>
        <p:spPr>
          <a:xfrm>
            <a:off x="333828" y="2361636"/>
            <a:ext cx="781250" cy="798611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605" t="19113" r="15909" b="18411"/>
          <a:stretch/>
        </p:blipFill>
        <p:spPr>
          <a:xfrm>
            <a:off x="365605" y="1707632"/>
            <a:ext cx="717695" cy="636139"/>
          </a:xfrm>
          <a:prstGeom prst="rect">
            <a:avLst/>
          </a:prstGeom>
        </p:spPr>
      </p:pic>
      <p:sp>
        <p:nvSpPr>
          <p:cNvPr id="3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774791" y="1939837"/>
            <a:ext cx="1628584" cy="377928"/>
          </a:xfrm>
        </p:spPr>
        <p:txBody>
          <a:bodyPr/>
          <a:lstStyle/>
          <a:p>
            <a:pPr marL="72000" indent="0" algn="just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ru-RU" altLang="ru-RU" sz="15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 предприниматели</a:t>
            </a:r>
            <a:endParaRPr lang="ru-RU" altLang="ru-RU" sz="15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3"/>
          <p:cNvSpPr txBox="1">
            <a:spLocks noChangeArrowheads="1"/>
          </p:cNvSpPr>
          <p:nvPr/>
        </p:nvSpPr>
        <p:spPr bwMode="auto">
          <a:xfrm>
            <a:off x="1774791" y="2618379"/>
            <a:ext cx="1628584" cy="377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96850" indent="-196850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3700" indent="-193675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8"/>
              </a:buBlip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1271588" indent="-293688" algn="l" rtl="0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8"/>
              </a:buBlip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822450" indent="-2492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  <a:cs typeface="+mn-cs"/>
              </a:defRPr>
            </a:lvl4pPr>
            <a:lvl5pPr marL="2270125" indent="-24923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5pPr>
            <a:lvl6pPr marL="2771629" indent="-2503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6pPr>
            <a:lvl7pPr marL="3272400" indent="-2503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7pPr>
            <a:lvl8pPr marL="3773172" indent="-2503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8pPr>
            <a:lvl9pPr marL="4273943" indent="-2503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72000" indent="0" algn="just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ru-RU" altLang="ru-RU" sz="1500" kern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Юридические лица</a:t>
            </a:r>
            <a:endParaRPr lang="ru-RU" altLang="ru-RU" sz="1500" kern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3"/>
          <p:cNvSpPr txBox="1">
            <a:spLocks noChangeArrowheads="1"/>
          </p:cNvSpPr>
          <p:nvPr/>
        </p:nvSpPr>
        <p:spPr bwMode="auto">
          <a:xfrm>
            <a:off x="1774790" y="3254719"/>
            <a:ext cx="1628584" cy="556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96850" indent="-196850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3700" indent="-193675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8"/>
              </a:buBlip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1271588" indent="-293688" algn="l" rtl="0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8"/>
              </a:buBlip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822450" indent="-2492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  <a:cs typeface="+mn-cs"/>
              </a:defRPr>
            </a:lvl4pPr>
            <a:lvl5pPr marL="2270125" indent="-24923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5pPr>
            <a:lvl6pPr marL="2771629" indent="-2503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6pPr>
            <a:lvl7pPr marL="3272400" indent="-2503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7pPr>
            <a:lvl8pPr marL="3773172" indent="-2503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8pPr>
            <a:lvl9pPr marL="4273943" indent="-2503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72000" indent="0" algn="just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Tx/>
              <a:buNone/>
            </a:pPr>
            <a:r>
              <a:rPr lang="ru-RU" altLang="ru-RU" sz="1500" kern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Региональные операторы по обращению с ТКО</a:t>
            </a:r>
            <a:endParaRPr lang="ru-RU" altLang="ru-RU" sz="1500" kern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333828" y="1076317"/>
            <a:ext cx="3151013" cy="5527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Плательщики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6674359" y="1076317"/>
            <a:ext cx="3064918" cy="55273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Виды платежей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3"/>
          <p:cNvSpPr txBox="1">
            <a:spLocks noChangeArrowheads="1"/>
          </p:cNvSpPr>
          <p:nvPr/>
        </p:nvSpPr>
        <p:spPr bwMode="auto">
          <a:xfrm>
            <a:off x="6674359" y="1899288"/>
            <a:ext cx="3064918" cy="377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96850" indent="-196850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3700" indent="-193675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8"/>
              </a:buBlip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1271588" indent="-293688" algn="l" rtl="0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8"/>
              </a:buBlip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822450" indent="-2492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  <a:cs typeface="+mn-cs"/>
              </a:defRPr>
            </a:lvl4pPr>
            <a:lvl5pPr marL="2270125" indent="-24923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5pPr>
            <a:lvl6pPr marL="2771629" indent="-2503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6pPr>
            <a:lvl7pPr marL="3272400" indent="-2503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7pPr>
            <a:lvl8pPr marL="3773172" indent="-2503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8pPr>
            <a:lvl9pPr marL="4273943" indent="-2503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72000" indent="0" algn="just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ru-RU" altLang="ru-RU" sz="1500" kern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Плата за выбросы загрязняющих веществ в водные объекты</a:t>
            </a:r>
            <a:endParaRPr lang="ru-RU" altLang="ru-RU" sz="1500" kern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3"/>
          <p:cNvSpPr txBox="1">
            <a:spLocks noChangeArrowheads="1"/>
          </p:cNvSpPr>
          <p:nvPr/>
        </p:nvSpPr>
        <p:spPr bwMode="auto">
          <a:xfrm>
            <a:off x="6674359" y="2456755"/>
            <a:ext cx="3064917" cy="68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96850" indent="-196850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3700" indent="-193675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8"/>
              </a:buBlip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1271588" indent="-293688" algn="l" rtl="0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8"/>
              </a:buBlip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822450" indent="-2492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  <a:cs typeface="+mn-cs"/>
              </a:defRPr>
            </a:lvl4pPr>
            <a:lvl5pPr marL="2270125" indent="-24923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5pPr>
            <a:lvl6pPr marL="2771629" indent="-2503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6pPr>
            <a:lvl7pPr marL="3272400" indent="-2503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7pPr>
            <a:lvl8pPr marL="3773172" indent="-2503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8pPr>
            <a:lvl9pPr marL="4273943" indent="-2503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72000" indent="0" algn="just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ru-RU" altLang="ru-RU" sz="1500" kern="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Плата за выбросы загрязняющих веществ </a:t>
            </a:r>
            <a:r>
              <a:rPr lang="ru-RU" altLang="ru-RU" sz="1500" kern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атмосферный воздух стационарными объектами</a:t>
            </a:r>
            <a:endParaRPr lang="ru-RU" altLang="ru-RU" sz="1500" kern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3"/>
          <p:cNvSpPr txBox="1">
            <a:spLocks noChangeArrowheads="1"/>
          </p:cNvSpPr>
          <p:nvPr/>
        </p:nvSpPr>
        <p:spPr bwMode="auto">
          <a:xfrm>
            <a:off x="6674359" y="3327018"/>
            <a:ext cx="3064917" cy="421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96850" indent="-196850" algn="l" rtl="0" eaLnBrk="0" fontAlgn="base" hangingPunct="0">
              <a:lnSpc>
                <a:spcPct val="110000"/>
              </a:lnSpc>
              <a:spcBef>
                <a:spcPct val="40000"/>
              </a:spcBef>
              <a:spcAft>
                <a:spcPct val="20000"/>
              </a:spcAft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3700" indent="-193675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20000"/>
              </a:spcAft>
              <a:buBlip>
                <a:blip r:embed="rId8"/>
              </a:buBlip>
              <a:defRPr sz="1500">
                <a:solidFill>
                  <a:schemeClr val="tx1"/>
                </a:solidFill>
                <a:latin typeface="+mn-lt"/>
                <a:cs typeface="+mn-cs"/>
              </a:defRPr>
            </a:lvl2pPr>
            <a:lvl3pPr marL="1271588" indent="-293688" algn="l" rtl="0" eaLnBrk="0" fontAlgn="base" hangingPunct="0">
              <a:spcBef>
                <a:spcPct val="0"/>
              </a:spcBef>
              <a:spcAft>
                <a:spcPct val="30000"/>
              </a:spcAft>
              <a:buBlip>
                <a:blip r:embed="rId8"/>
              </a:buBlip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822450" indent="-24923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+mn-lt"/>
                <a:cs typeface="+mn-cs"/>
              </a:defRPr>
            </a:lvl4pPr>
            <a:lvl5pPr marL="2270125" indent="-24923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5pPr>
            <a:lvl6pPr marL="2771629" indent="-2503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6pPr>
            <a:lvl7pPr marL="3272400" indent="-2503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7pPr>
            <a:lvl8pPr marL="3773172" indent="-2503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8pPr>
            <a:lvl9pPr marL="4273943" indent="-2503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72000" indent="0" algn="just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ru-RU" altLang="ru-RU" sz="1500" kern="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Плата за размещение отходов производства и потребления</a:t>
            </a:r>
            <a:endParaRPr lang="ru-RU" altLang="ru-RU" sz="1500" kern="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Овал 50"/>
          <p:cNvSpPr/>
          <p:nvPr/>
        </p:nvSpPr>
        <p:spPr>
          <a:xfrm>
            <a:off x="4445251" y="996139"/>
            <a:ext cx="1114731" cy="1031088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476" tIns="41738" rIns="83476" bIns="41738"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43,5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 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7624367" y="4959680"/>
            <a:ext cx="2140085" cy="828679"/>
          </a:xfrm>
          <a:prstGeom prst="rect">
            <a:avLst/>
          </a:prstGeom>
          <a:solidFill>
            <a:schemeClr val="tx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476" tIns="41738" rIns="83476" bIns="41738" rtlCol="0" anchor="ctr"/>
          <a:lstStyle/>
          <a:p>
            <a:pPr algn="ctr"/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Озеленение, вырубка </a:t>
            </a:r>
            <a:r>
              <a:rPr lang="ru-RU" sz="15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фаутных</a:t>
            </a:r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деревьев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4540749" y="4925976"/>
            <a:ext cx="2009198" cy="862384"/>
          </a:xfrm>
          <a:prstGeom prst="rect">
            <a:avLst/>
          </a:prstGeom>
          <a:solidFill>
            <a:schemeClr val="tx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476" tIns="41738" rIns="83476" bIns="41738" rtlCol="0" anchor="ctr"/>
          <a:lstStyle/>
          <a:p>
            <a:pPr algn="ctr"/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Противопожарные мероприятия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797815" y="4925976"/>
            <a:ext cx="2972000" cy="862383"/>
          </a:xfrm>
          <a:prstGeom prst="rect">
            <a:avLst/>
          </a:prstGeom>
          <a:solidFill>
            <a:schemeClr val="tx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476" tIns="41738" rIns="83476" bIns="41738" rtlCol="0" anchor="ctr"/>
          <a:lstStyle/>
          <a:p>
            <a:pPr algn="ctr"/>
            <a:r>
              <a:rPr lang="ru-RU" sz="1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Ликвидация мест несанкционированных свалок, уборка береговой территории</a:t>
            </a:r>
          </a:p>
        </p:txBody>
      </p:sp>
      <p:sp>
        <p:nvSpPr>
          <p:cNvPr id="57" name="Овал 56"/>
          <p:cNvSpPr/>
          <p:nvPr/>
        </p:nvSpPr>
        <p:spPr>
          <a:xfrm>
            <a:off x="3787529" y="4497478"/>
            <a:ext cx="1038992" cy="85699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476" tIns="41738" rIns="83476" bIns="41738" rtlCol="0" anchor="ctr"/>
          <a:lstStyle/>
          <a:p>
            <a:pPr algn="ctr"/>
            <a:r>
              <a:rPr lang="ru-RU" sz="15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1,0 </a:t>
            </a:r>
            <a:r>
              <a:rPr lang="ru-RU" sz="1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₽</a:t>
            </a:r>
          </a:p>
        </p:txBody>
      </p:sp>
      <p:sp>
        <p:nvSpPr>
          <p:cNvPr id="55" name="Овал 54"/>
          <p:cNvSpPr/>
          <p:nvPr/>
        </p:nvSpPr>
        <p:spPr>
          <a:xfrm>
            <a:off x="6898847" y="4494658"/>
            <a:ext cx="994895" cy="89224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476" tIns="41738" rIns="83476" bIns="41738" rtlCol="0" anchor="ctr"/>
          <a:lstStyle/>
          <a:p>
            <a:pPr algn="ctr"/>
            <a:r>
              <a:rPr lang="ru-RU" sz="15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25,1 </a:t>
            </a:r>
            <a:r>
              <a:rPr lang="ru-RU" sz="1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₽</a:t>
            </a:r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1109827" y="4094198"/>
            <a:ext cx="8206189" cy="358609"/>
          </a:xfrm>
          <a:prstGeom prst="round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Федеральный закон </a:t>
            </a: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от 10.01.2002 № 7-ФЗ «Об охране окружающей среды»</a:t>
            </a:r>
          </a:p>
        </p:txBody>
      </p:sp>
      <p:sp>
        <p:nvSpPr>
          <p:cNvPr id="61" name="Стрелка вниз 60"/>
          <p:cNvSpPr/>
          <p:nvPr/>
        </p:nvSpPr>
        <p:spPr>
          <a:xfrm>
            <a:off x="1956627" y="4523576"/>
            <a:ext cx="434566" cy="380246"/>
          </a:xfrm>
          <a:prstGeom prst="downArrow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трелка вниз 62"/>
          <p:cNvSpPr/>
          <p:nvPr/>
        </p:nvSpPr>
        <p:spPr>
          <a:xfrm>
            <a:off x="5317900" y="4523576"/>
            <a:ext cx="434566" cy="380246"/>
          </a:xfrm>
          <a:prstGeom prst="downArrow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Стрелка вниз 63"/>
          <p:cNvSpPr/>
          <p:nvPr/>
        </p:nvSpPr>
        <p:spPr>
          <a:xfrm>
            <a:off x="8477126" y="4526373"/>
            <a:ext cx="434566" cy="380246"/>
          </a:xfrm>
          <a:prstGeom prst="downArrow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5" name="Стрелка вниз 64"/>
          <p:cNvSpPr/>
          <p:nvPr/>
        </p:nvSpPr>
        <p:spPr>
          <a:xfrm rot="16200000">
            <a:off x="3411699" y="2579961"/>
            <a:ext cx="434566" cy="380246"/>
          </a:xfrm>
          <a:prstGeom prst="downArrow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Стрелка вниз 65"/>
          <p:cNvSpPr/>
          <p:nvPr/>
        </p:nvSpPr>
        <p:spPr>
          <a:xfrm rot="17628113">
            <a:off x="3383158" y="1987652"/>
            <a:ext cx="434566" cy="380246"/>
          </a:xfrm>
          <a:prstGeom prst="downArrow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Стрелка вниз 76"/>
          <p:cNvSpPr/>
          <p:nvPr/>
        </p:nvSpPr>
        <p:spPr>
          <a:xfrm rot="14994892">
            <a:off x="3456716" y="3281331"/>
            <a:ext cx="434566" cy="380246"/>
          </a:xfrm>
          <a:prstGeom prst="downArrow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Стрелка вниз 77"/>
          <p:cNvSpPr/>
          <p:nvPr/>
        </p:nvSpPr>
        <p:spPr>
          <a:xfrm rot="16200000">
            <a:off x="6198649" y="2560349"/>
            <a:ext cx="434566" cy="380246"/>
          </a:xfrm>
          <a:prstGeom prst="downArrow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Стрелка вниз 79"/>
          <p:cNvSpPr/>
          <p:nvPr/>
        </p:nvSpPr>
        <p:spPr>
          <a:xfrm rot="17766879">
            <a:off x="6183328" y="3165572"/>
            <a:ext cx="434566" cy="380246"/>
          </a:xfrm>
          <a:prstGeom prst="downArrow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Стрелка вниз 80"/>
          <p:cNvSpPr/>
          <p:nvPr/>
        </p:nvSpPr>
        <p:spPr>
          <a:xfrm rot="14994892">
            <a:off x="6169757" y="2010052"/>
            <a:ext cx="434566" cy="380246"/>
          </a:xfrm>
          <a:prstGeom prst="downArrow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114932" y="4490556"/>
            <a:ext cx="994895" cy="892247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3476" tIns="41738" rIns="83476" bIns="41738" rtlCol="0" anchor="ctr"/>
          <a:lstStyle/>
          <a:p>
            <a:pPr algn="ctr"/>
            <a:r>
              <a:rPr lang="ru-RU" sz="15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17,4 </a:t>
            </a:r>
            <a:r>
              <a:rPr lang="ru-RU" sz="1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₽</a:t>
            </a: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479" y="2027227"/>
            <a:ext cx="1946659" cy="2004282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="" xmlns:a14="http://schemas.microsoft.com/office/drawing/2010/main">
                  <a14:imgLayer r:embed="rId11">
                    <a14:imgEffect>
                      <a14:backgroundRemoval t="2638" b="97764" l="4330" r="96332">
                        <a14:foregroundMark x1="4330" y1="43119" x2="5532" y2="55161"/>
                        <a14:foregroundMark x1="96512" y1="63016" x2="86590" y2="79644"/>
                        <a14:foregroundMark x1="33734" y1="5275" x2="43957" y2="2638"/>
                        <a14:foregroundMark x1="41070" y1="92431" x2="55201" y2="95126"/>
                        <a14:foregroundMark x1="74624" y1="91514" x2="74624" y2="91514"/>
                        <a14:foregroundMark x1="68491" y1="61755" x2="68491" y2="61755"/>
                        <a14:foregroundMark x1="62057" y1="95929" x2="61155" y2="94897"/>
                        <a14:foregroundMark x1="44738" y1="97764" x2="46723" y2="95757"/>
                        <a14:backgroundMark x1="53758" y1="82053" x2="53638" y2="83658"/>
                        <a14:backgroundMark x1="43416" y1="82626" x2="43536" y2="84518"/>
                        <a14:backgroundMark x1="60493" y1="47534" x2="62297" y2="44897"/>
                        <a14:backgroundMark x1="48286" y1="43521" x2="48406" y2="46273"/>
                        <a14:backgroundMark x1="65484" y1="44037" x2="65965" y2="43865"/>
                        <a14:backgroundMark x1="42874" y1="44151" x2="43175" y2="44610"/>
                        <a14:backgroundMark x1="45400" y1="44381" x2="45761" y2="44495"/>
                        <a14:backgroundMark x1="46422" y1="59289" x2="46422" y2="59920"/>
                        <a14:backgroundMark x1="38966" y1="45642" x2="41311" y2="47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502" y="5705357"/>
            <a:ext cx="1416598" cy="1485658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="" xmlns:a14="http://schemas.microsoft.com/office/drawing/2010/main">
                  <a14:imgLayer r:embed="rId13">
                    <a14:imgEffect>
                      <a14:backgroundRemoval t="5000" b="95938" l="10000" r="90000">
                        <a14:foregroundMark x1="57422" y1="5104" x2="71641" y2="14583"/>
                        <a14:foregroundMark x1="49063" y1="95938" x2="66797" y2="907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571" r="11656"/>
          <a:stretch/>
        </p:blipFill>
        <p:spPr>
          <a:xfrm>
            <a:off x="4822754" y="5782971"/>
            <a:ext cx="1445188" cy="1430447"/>
          </a:xfrm>
          <a:prstGeom prst="rect">
            <a:avLst/>
          </a:prstGeom>
        </p:spPr>
      </p:pic>
      <p:grpSp>
        <p:nvGrpSpPr>
          <p:cNvPr id="54" name="Группа 53"/>
          <p:cNvGrpSpPr/>
          <p:nvPr/>
        </p:nvGrpSpPr>
        <p:grpSpPr>
          <a:xfrm>
            <a:off x="566650" y="5705357"/>
            <a:ext cx="3264882" cy="1487375"/>
            <a:chOff x="5098052" y="1344645"/>
            <a:chExt cx="3264882" cy="1487375"/>
          </a:xfrm>
        </p:grpSpPr>
        <p:pic>
          <p:nvPicPr>
            <p:cNvPr id="58" name="Рисунок 57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="" xmlns:a14="http://schemas.microsoft.com/office/drawing/2010/main">
                    <a14:imgLayer r:embed="rId15">
                      <a14:imgEffect>
                        <a14:backgroundRemoval t="54880" b="95757" l="1957" r="43370">
                          <a14:foregroundMark x1="34891" y1="86280" x2="28152" y2="86421"/>
                          <a14:foregroundMark x1="31304" y1="58274" x2="30978" y2="60113"/>
                          <a14:foregroundMark x1="20870" y1="80057" x2="2065" y2="80198"/>
                          <a14:foregroundMark x1="20870" y1="95898" x2="11304" y2="93918"/>
                          <a14:foregroundMark x1="18804" y1="69448" x2="18587" y2="70863"/>
                          <a14:foregroundMark x1="42174" y1="84724" x2="43370" y2="850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50013" r="52394"/>
            <a:stretch/>
          </p:blipFill>
          <p:spPr>
            <a:xfrm flipH="1">
              <a:off x="5098052" y="1516740"/>
              <a:ext cx="1156916" cy="933532"/>
            </a:xfrm>
            <a:prstGeom prst="rect">
              <a:avLst/>
            </a:prstGeom>
          </p:spPr>
        </p:pic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0593" y="1344645"/>
              <a:ext cx="1752341" cy="1199380"/>
            </a:xfrm>
            <a:prstGeom prst="rect">
              <a:avLst/>
            </a:prstGeom>
          </p:spPr>
        </p:pic>
        <p:pic>
          <p:nvPicPr>
            <p:cNvPr id="60" name="Рисунок 59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228" t="14880" r="5222" b="13223"/>
            <a:stretch/>
          </p:blipFill>
          <p:spPr>
            <a:xfrm>
              <a:off x="5590420" y="1516740"/>
              <a:ext cx="1720158" cy="13152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251058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99453"/>
            <a:ext cx="10287000" cy="839175"/>
          </a:xfrm>
        </p:spPr>
        <p:txBody>
          <a:bodyPr/>
          <a:lstStyle/>
          <a:p>
            <a:pPr algn="ctr" eaLnBrk="1" hangingPunct="1"/>
            <a:r>
              <a:rPr lang="ru-RU" altLang="ru-RU" sz="24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Долговая политика</a:t>
            </a:r>
            <a:endParaRPr lang="ru-RU" altLang="ru-RU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Номер слайда 76"/>
          <p:cNvSpPr>
            <a:spLocks noGrp="1"/>
          </p:cNvSpPr>
          <p:nvPr>
            <p:ph type="sldNum" sz="quarter" idx="10"/>
          </p:nvPr>
        </p:nvSpPr>
        <p:spPr>
          <a:xfrm>
            <a:off x="9850163" y="6808788"/>
            <a:ext cx="401402" cy="398462"/>
          </a:xfrm>
        </p:spPr>
        <p:txBody>
          <a:bodyPr/>
          <a:lstStyle/>
          <a:p>
            <a:pPr algn="r">
              <a:defRPr/>
            </a:pPr>
            <a:fld id="{790ADCC2-3C26-4DA9-BA1A-E630A4ACBD6A}" type="slidenum">
              <a:rPr lang="ru-RU" sz="1600" b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21</a:t>
            </a:fld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7407" y="1776341"/>
            <a:ext cx="2674790" cy="142959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Бюджетные кредиты из других бюджетов бюджетной системы Российской Федерации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38473" y="1776341"/>
            <a:ext cx="1943373" cy="14150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муниципальных гарантий из бюджета округа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664780" y="1799787"/>
            <a:ext cx="1943373" cy="14061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spcBef>
                <a:spcPct val="50000"/>
              </a:spcBef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Предоставление бюджетных кредитов из бюджета округа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3376943" y="1776341"/>
            <a:ext cx="9053" cy="2996304"/>
          </a:xfrm>
          <a:prstGeom prst="line">
            <a:avLst/>
          </a:prstGeom>
          <a:ln w="3810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6944009" y="1799787"/>
            <a:ext cx="18106" cy="2908015"/>
          </a:xfrm>
          <a:prstGeom prst="line">
            <a:avLst/>
          </a:prstGeom>
          <a:ln w="3810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9288855" y="1088730"/>
            <a:ext cx="569323" cy="305043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  <a:buFontTx/>
              <a:buNone/>
            </a:pPr>
            <a:r>
              <a:rPr lang="ru-RU" altLang="ru-RU" sz="1689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altLang="ru-RU" sz="1689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₽</a:t>
            </a:r>
            <a:endParaRPr lang="ru-RU" altLang="ru-RU" sz="1689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713475" y="4411226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0,0</a:t>
            </a:r>
            <a:r>
              <a:rPr lang="en-US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0,0           0,0</a:t>
            </a:r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41039" y="4493874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0,0</a:t>
            </a:r>
            <a:r>
              <a:rPr lang="en-US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-8,5 </a:t>
            </a:r>
            <a:r>
              <a:rPr lang="en-US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-8,5</a:t>
            </a:r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865289" y="3770784"/>
            <a:ext cx="2877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2025 </a:t>
            </a:r>
            <a:r>
              <a:rPr lang="ru-RU" sz="1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2026 </a:t>
            </a:r>
            <a:r>
              <a:rPr lang="ru-RU" sz="1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1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279199" y="3797454"/>
            <a:ext cx="2877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2025 </a:t>
            </a:r>
            <a:r>
              <a:rPr lang="ru-RU" sz="1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2026 </a:t>
            </a:r>
            <a:r>
              <a:rPr lang="ru-RU" sz="1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1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166215" y="3766975"/>
            <a:ext cx="2877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2025 </a:t>
            </a:r>
            <a:r>
              <a:rPr lang="ru-RU" sz="1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2026 </a:t>
            </a:r>
            <a:r>
              <a:rPr lang="ru-RU" sz="14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14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111409" y="4403313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0,0</a:t>
            </a:r>
            <a:r>
              <a:rPr lang="en-US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0,0           0,0</a:t>
            </a:r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9650" r="29236"/>
          <a:stretch/>
        </p:blipFill>
        <p:spPr>
          <a:xfrm>
            <a:off x="1153433" y="4870175"/>
            <a:ext cx="1652705" cy="233707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5836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99453"/>
            <a:ext cx="10287000" cy="839175"/>
          </a:xfrm>
        </p:spPr>
        <p:txBody>
          <a:bodyPr/>
          <a:lstStyle/>
          <a:p>
            <a:pPr algn="ctr" eaLnBrk="1" hangingPunct="1"/>
            <a:r>
              <a:rPr lang="ru-RU" alt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Характеристика бюджета</a:t>
            </a:r>
            <a:br>
              <a:rPr lang="ru-RU" alt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 2024 – 2026 годы</a:t>
            </a:r>
            <a:endParaRPr lang="ru-RU" alt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Номер слайда 76"/>
          <p:cNvSpPr>
            <a:spLocks noGrp="1"/>
          </p:cNvSpPr>
          <p:nvPr>
            <p:ph type="sldNum" sz="quarter" idx="10"/>
          </p:nvPr>
        </p:nvSpPr>
        <p:spPr>
          <a:xfrm>
            <a:off x="9850163" y="6808788"/>
            <a:ext cx="401402" cy="398462"/>
          </a:xfrm>
        </p:spPr>
        <p:txBody>
          <a:bodyPr/>
          <a:lstStyle/>
          <a:p>
            <a:pPr algn="r">
              <a:defRPr/>
            </a:pPr>
            <a:fld id="{790ADCC2-3C26-4DA9-BA1A-E630A4ACBD6A}" type="slidenum">
              <a:rPr lang="ru-RU" sz="1600" b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22</a:t>
            </a:fld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426645" y="1249401"/>
            <a:ext cx="9433711" cy="774330"/>
          </a:xfrm>
          <a:prstGeom prst="roundRect">
            <a:avLst/>
          </a:prstGeom>
          <a:solidFill>
            <a:schemeClr val="tx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устойчивости показателей в экономической и социальной сферах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426644" y="2277235"/>
            <a:ext cx="9433711" cy="1006127"/>
          </a:xfrm>
          <a:prstGeom prst="roundRect">
            <a:avLst/>
          </a:prstGeom>
          <a:solidFill>
            <a:schemeClr val="tx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1" hangingPunct="1">
              <a:spcBef>
                <a:spcPct val="50000"/>
              </a:spcBef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Увеличение доли расходов бюджета на мероприятия, имеющие приоритетные значения для жителей округа и определяемых с учетом их мнения</a:t>
            </a: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426644" y="3554524"/>
            <a:ext cx="9433711" cy="811189"/>
          </a:xfrm>
          <a:prstGeom prst="roundRect">
            <a:avLst/>
          </a:prstGeom>
          <a:solidFill>
            <a:schemeClr val="tx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1" hangingPunct="1">
              <a:spcBef>
                <a:spcPct val="50000"/>
              </a:spcBef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целях сохранения социально-экономической стабильности обеспечение достигнутого уровня выполнения социальных обязательств</a:t>
            </a: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2937623" y="4541037"/>
            <a:ext cx="4328989" cy="2699551"/>
            <a:chOff x="2937623" y="4541037"/>
            <a:chExt cx="4328989" cy="2699551"/>
          </a:xfrm>
        </p:grpSpPr>
        <p:pic>
          <p:nvPicPr>
            <p:cNvPr id="5122" name="Picture 2" descr="https://kartinki.pibig.info/uploads/posts/2023-04/1680942403_kartinki-pibig-info-p-balans-kartinki-dlya-prezentatsii-arti-4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37623" y="4715193"/>
              <a:ext cx="4328989" cy="2525395"/>
            </a:xfrm>
            <a:prstGeom prst="rect">
              <a:avLst/>
            </a:prstGeom>
            <a:noFill/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ackgroundRemoval t="10339" b="87019" l="19854" r="79199">
                          <a14:foregroundMark x1="36434" y1="15451" x2="25151" y2="28374"/>
                          <a14:foregroundMark x1="42463" y1="10396" x2="54048" y2="10396"/>
                          <a14:foregroundMark x1="77778" y1="37852" x2="79242" y2="51867"/>
                          <a14:foregroundMark x1="42248" y1="85640" x2="55340" y2="87019"/>
                          <a14:foregroundMark x1="26744" y1="31361" x2="20370" y2="46812"/>
                          <a14:foregroundMark x1="21232" y1="42964" x2="19854" y2="441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7353" t="5502" r="17564" b="7722"/>
            <a:stretch/>
          </p:blipFill>
          <p:spPr>
            <a:xfrm>
              <a:off x="4264683" y="4541037"/>
              <a:ext cx="1674868" cy="1674912"/>
            </a:xfrm>
            <a:prstGeom prst="rect">
              <a:avLst/>
            </a:prstGeom>
          </p:spPr>
        </p:pic>
        <p:sp>
          <p:nvSpPr>
            <p:cNvPr id="12" name="Прямоугольник 11"/>
            <p:cNvSpPr/>
            <p:nvPr/>
          </p:nvSpPr>
          <p:spPr>
            <a:xfrm>
              <a:off x="4489134" y="5154930"/>
              <a:ext cx="1225965" cy="52436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2024-2026</a:t>
              </a:r>
            </a:p>
            <a:p>
              <a:pPr algn="ctr"/>
              <a:r>
                <a:rPr lang="ru-RU" b="1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годы</a:t>
              </a:r>
            </a:p>
          </p:txBody>
        </p:sp>
      </p:grpSp>
    </p:spTree>
    <p:extLst>
      <p:ext uri="{BB962C8B-B14F-4D97-AF65-F5344CB8AC3E}">
        <p14:creationId xmlns="" xmlns:p14="http://schemas.microsoft.com/office/powerpoint/2010/main" val="2874852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Номер слайда 76"/>
          <p:cNvSpPr>
            <a:spLocks noGrp="1"/>
          </p:cNvSpPr>
          <p:nvPr>
            <p:ph type="sldNum" sz="quarter" idx="10"/>
          </p:nvPr>
        </p:nvSpPr>
        <p:spPr>
          <a:xfrm>
            <a:off x="9832063" y="6835942"/>
            <a:ext cx="437608" cy="398462"/>
          </a:xfrm>
        </p:spPr>
        <p:txBody>
          <a:bodyPr/>
          <a:lstStyle/>
          <a:p>
            <a:pPr>
              <a:defRPr/>
            </a:pPr>
            <a:fld id="{790ADCC2-3C26-4DA9-BA1A-E630A4ACBD6A}" type="slidenum">
              <a:rPr lang="ru-RU" sz="160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23</a:t>
            </a:fld>
            <a:endParaRPr lang="ru-RU" sz="16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22" name="AutoShape 2" descr="Переворачивание деревянных кубиков меняет блок с 2022 на 2023 год.  концепция счастливого рождества, счастливого нового года | Премиум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4" name="AutoShape 4" descr="Переворачивание деревянных кубиков меняет блок с 2022 на 2023 год.  концепция счастливого рождества, счастливого нового года | Премиум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6" name="AutoShape 6" descr="Переворачивание деревянных кубиков меняет блок с 2022 на 2023 год.  концепция счастливого рождества, счастливого нового года | Премиум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28" name="AutoShape 8" descr="Переворачивание деревянных кубиков меняет блок с 2022 на 2023 год.  концепция счастливого рождества, счастливого нового года | Премиум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2" name="AutoShape 12" descr="Новый год 2023 на деревянных кубиках деревянный кубик с цифрами 2021 начало  нового года деревянный кубик изменение блока с 2022 на 2023 управление  бизнесом вдохновение к успеху идеи и цели | Премиум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4" name="AutoShape 14" descr="Новый год 2023 на деревянных кубиках деревянный кубик с цифрами 2021 начало  нового года деревянный кубик изменение блока с 2022 на 2023 управление  бизнесом вдохновение к успеху идеи и цели | Премиум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8" name="Группа 7"/>
          <p:cNvGrpSpPr/>
          <p:nvPr/>
        </p:nvGrpSpPr>
        <p:grpSpPr>
          <a:xfrm>
            <a:off x="-153668" y="415297"/>
            <a:ext cx="10440668" cy="6358363"/>
            <a:chOff x="-153668" y="876041"/>
            <a:chExt cx="10483192" cy="6358363"/>
          </a:xfrm>
        </p:grpSpPr>
        <p:sp>
          <p:nvSpPr>
            <p:cNvPr id="11" name="Text Box 3"/>
            <p:cNvSpPr txBox="1">
              <a:spLocks noChangeArrowheads="1"/>
            </p:cNvSpPr>
            <p:nvPr/>
          </p:nvSpPr>
          <p:spPr bwMode="auto">
            <a:xfrm>
              <a:off x="17329" y="1036040"/>
              <a:ext cx="10269671" cy="2123658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eaLnBrk="1" hangingPunct="1"/>
              <a:r>
                <a:rPr lang="ru-RU" altLang="ru-RU" sz="66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Благодарим</a:t>
              </a:r>
            </a:p>
            <a:p>
              <a:pPr algn="ctr" eaLnBrk="1" hangingPunct="1"/>
              <a:r>
                <a:rPr lang="ru-RU" altLang="ru-RU" sz="66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 внимание!</a:t>
              </a:r>
              <a:endParaRPr lang="ru-RU" altLang="ru-RU" sz="6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29" y="2193774"/>
              <a:ext cx="10287000" cy="5040630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="" xmlns:a14="http://schemas.microsoft.com/office/drawing/2010/main">
                    <a14:imgLayer r:embed="rId5">
                      <a14:imgEffect>
                        <a14:backgroundRemoval t="8750" b="90000" l="8887" r="90820">
                          <a14:foregroundMark x1="8887" y1="51719" x2="9277" y2="58906"/>
                          <a14:foregroundMark x1="14063" y1="52656" x2="14160" y2="56406"/>
                          <a14:foregroundMark x1="90430" y1="57031" x2="90820" y2="581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12049"/>
            <a:stretch/>
          </p:blipFill>
          <p:spPr>
            <a:xfrm>
              <a:off x="-153668" y="4859464"/>
              <a:ext cx="4320480" cy="2374940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="" xmlns:a14="http://schemas.microsoft.com/office/drawing/2010/main">
                    <a14:imgLayer r:embed="rId7">
                      <a14:imgEffect>
                        <a14:backgroundRemoval t="3395" b="97030" l="5700" r="98600">
                          <a14:foregroundMark x1="66000" y1="49364" x2="66100" y2="60113"/>
                          <a14:foregroundMark x1="60400" y1="63791" x2="60100" y2="72136"/>
                          <a14:foregroundMark x1="14100" y1="78359" x2="13400" y2="83876"/>
                          <a14:foregroundMark x1="19600" y1="73692" x2="19700" y2="79066"/>
                          <a14:foregroundMark x1="25400" y1="77511" x2="25500" y2="84300"/>
                          <a14:foregroundMark x1="32100" y1="85714" x2="32100" y2="85714"/>
                          <a14:foregroundMark x1="37600" y1="82320" x2="37700" y2="84300"/>
                          <a14:foregroundMark x1="43500" y1="78359" x2="43600" y2="82178"/>
                          <a14:foregroundMark x1="49100" y1="68175" x2="48900" y2="76379"/>
                          <a14:foregroundMark x1="54800" y1="70014" x2="54700" y2="78076"/>
                          <a14:foregroundMark x1="46200" y1="88402" x2="46200" y2="88402"/>
                          <a14:foregroundMark x1="68400" y1="88543" x2="70000" y2="87977"/>
                          <a14:foregroundMark x1="71700" y1="88260" x2="73900" y2="88260"/>
                          <a14:foregroundMark x1="74600" y1="88543" x2="76500" y2="88402"/>
                          <a14:foregroundMark x1="76900" y1="88543" x2="78900" y2="88260"/>
                          <a14:foregroundMark x1="79300" y1="88685" x2="80800" y2="88402"/>
                          <a14:foregroundMark x1="48100" y1="88260" x2="67300" y2="87977"/>
                          <a14:foregroundMark x1="51600" y1="61810" x2="57700" y2="66478"/>
                          <a14:foregroundMark x1="74100" y1="31966" x2="71000" y2="44554"/>
                          <a14:foregroundMark x1="75700" y1="46393" x2="71000" y2="60962"/>
                          <a14:foregroundMark x1="80500" y1="56294" x2="75600" y2="69307"/>
                          <a14:foregroundMark x1="84700" y1="10891" x2="78500" y2="25318"/>
                          <a14:foregroundMark x1="88400" y1="15700" x2="85800" y2="36351"/>
                          <a14:foregroundMark x1="95700" y1="8487" x2="95800" y2="35785"/>
                          <a14:foregroundMark x1="93800" y1="4668" x2="98600" y2="3395"/>
                          <a14:foregroundMark x1="94900" y1="76096" x2="95000" y2="95474"/>
                          <a14:foregroundMark x1="91700" y1="91513" x2="90800" y2="97171"/>
                          <a14:foregroundMark x1="19900" y1="82178" x2="19800" y2="84583"/>
                          <a14:foregroundMark x1="49300" y1="77793" x2="49700" y2="82885"/>
                          <a14:foregroundMark x1="55100" y1="83310" x2="55100" y2="85714"/>
                          <a14:foregroundMark x1="65500" y1="28289" x2="65300" y2="31117"/>
                          <a14:foregroundMark x1="7100" y1="40170" x2="7000" y2="41867"/>
                          <a14:foregroundMark x1="6300" y1="25884" x2="5900" y2="26591"/>
                          <a14:foregroundMark x1="7100" y1="25460" x2="7000" y2="27723"/>
                          <a14:foregroundMark x1="7100" y1="29844" x2="7100" y2="31400"/>
                          <a14:foregroundMark x1="7000" y1="33522" x2="7000" y2="35785"/>
                          <a14:foregroundMark x1="7000" y1="43423" x2="6800" y2="45686"/>
                          <a14:foregroundMark x1="6900" y1="37765" x2="6900" y2="37765"/>
                          <a14:foregroundMark x1="7000" y1="33098" x2="7000" y2="33098"/>
                          <a14:foregroundMark x1="8000" y1="26874" x2="8000" y2="26874"/>
                          <a14:foregroundMark x1="6900" y1="55163" x2="6900" y2="55163"/>
                          <a14:foregroundMark x1="7000" y1="57567" x2="7000" y2="58274"/>
                          <a14:foregroundMark x1="7100" y1="60255" x2="6800" y2="61386"/>
                          <a14:foregroundMark x1="7000" y1="50919" x2="7000" y2="52334"/>
                          <a14:foregroundMark x1="7100" y1="47949" x2="7100" y2="49081"/>
                          <a14:foregroundMark x1="7000" y1="53465" x2="7000" y2="54455"/>
                          <a14:foregroundMark x1="7000" y1="39180" x2="7000" y2="40170"/>
                          <a14:foregroundMark x1="81400" y1="88402" x2="81800" y2="88119"/>
                          <a14:foregroundMark x1="80700" y1="86846" x2="81100" y2="87270"/>
                          <a14:foregroundMark x1="19200" y1="88260" x2="21200" y2="88260"/>
                          <a14:foregroundMark x1="22600" y1="88402" x2="24100" y2="88402"/>
                          <a14:foregroundMark x1="25400" y1="88543" x2="27200" y2="88543"/>
                          <a14:foregroundMark x1="28700" y1="88402" x2="30300" y2="88402"/>
                          <a14:foregroundMark x1="31800" y1="88402" x2="33700" y2="88119"/>
                          <a14:foregroundMark x1="35200" y1="88402" x2="37100" y2="88402"/>
                          <a14:foregroundMark x1="38400" y1="88543" x2="40800" y2="88260"/>
                          <a14:foregroundMark x1="42000" y1="88260" x2="43700" y2="88260"/>
                          <a14:foregroundMark x1="44600" y1="88402" x2="45800" y2="88402"/>
                          <a14:foregroundMark x1="7100" y1="63508" x2="7000" y2="65064"/>
                          <a14:foregroundMark x1="7100" y1="67893" x2="7100" y2="70156"/>
                          <a14:foregroundMark x1="7000" y1="72560" x2="7000" y2="74540"/>
                          <a14:foregroundMark x1="7100" y1="66478" x2="7200" y2="67185"/>
                          <a14:foregroundMark x1="7100" y1="75813" x2="6900" y2="78218"/>
                          <a14:foregroundMark x1="7000" y1="79915" x2="6900" y2="81895"/>
                          <a14:foregroundMark x1="7100" y1="83310" x2="7000" y2="84866"/>
                          <a14:foregroundMark x1="7000" y1="85856" x2="7000" y2="87553"/>
                          <a14:foregroundMark x1="7700" y1="88402" x2="9000" y2="88260"/>
                          <a14:foregroundMark x1="10000" y1="88402" x2="11300" y2="88402"/>
                          <a14:foregroundMark x1="12400" y1="88260" x2="14500" y2="88260"/>
                          <a14:foregroundMark x1="16000" y1="88402" x2="17800" y2="88260"/>
                          <a14:foregroundMark x1="5900" y1="26733" x2="5700" y2="26874"/>
                          <a14:foregroundMark x1="70800" y1="88402" x2="70800" y2="88402"/>
                          <a14:foregroundMark x1="80900" y1="89250" x2="80900" y2="89250"/>
                          <a14:foregroundMark x1="80500" y1="89958" x2="80500" y2="89958"/>
                          <a14:backgroundMark x1="71500" y1="86987" x2="71500" y2="86987"/>
                          <a14:backgroundMark x1="70600" y1="87553" x2="70600" y2="87553"/>
                          <a14:backgroundMark x1="80200" y1="88967" x2="80200" y2="88967"/>
                          <a14:backgroundMark x1="93200" y1="1556" x2="94500" y2="707"/>
                          <a14:backgroundMark x1="57200" y1="85431" x2="57600" y2="86280"/>
                          <a14:backgroundMark x1="62500" y1="86987" x2="63000" y2="87270"/>
                          <a14:backgroundMark x1="63400" y1="87694" x2="64400" y2="8769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7306"/>
            <a:stretch>
              <a:fillRect/>
            </a:stretch>
          </p:blipFill>
          <p:spPr>
            <a:xfrm>
              <a:off x="7498641" y="876041"/>
              <a:ext cx="2830883" cy="1974715"/>
            </a:xfrm>
            <a:prstGeom prst="rect">
              <a:avLst/>
            </a:prstGeom>
          </p:spPr>
        </p:pic>
      </p:grpSp>
      <p:sp>
        <p:nvSpPr>
          <p:cNvPr id="5136" name="AutoShape 16" descr="Новый год 2023 на деревянных кубиках деревянный кубик с цифрами 2021 начало  нового года деревянный кубик изменение блока с 2022 на 2023 управление  бизнесом вдохновение к успеху идеи и цели | Премиум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38" name="AutoShape 18" descr="Новый год 2023 на деревянных кубиках деревянный кубик с цифрами 2021 начало  нового года деревянный кубик изменение блока с 2022 на 2023 управление  бизнесом вдохновение к успеху идеи и цели | Премиум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40" name="AutoShape 20" descr="Новый год 2023 на деревянных кубиках деревянный кубик с цифрами 2021 начало нового года деревянный кубик изменение блока с 2022 на 2023 управление бизнесом вдохновение к успеху идеи и цели"/>
          <p:cNvSpPr>
            <a:spLocks noChangeAspect="1" noChangeArrowheads="1"/>
          </p:cNvSpPr>
          <p:nvPr/>
        </p:nvSpPr>
        <p:spPr bwMode="auto">
          <a:xfrm>
            <a:off x="155575" y="-1912938"/>
            <a:ext cx="5962650" cy="39909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42" name="AutoShape 22" descr="страница 2 | Фото Календарь 2022 2023, более 400 качественных бесплатных  стоковых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44" name="AutoShape 24" descr="Фото Переход, более 13 000 качественных бесплатных стоковых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46" name="AutoShape 26" descr="Фото Вверх, более 788 000 качественных бесплатных стоковых фот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48" name="AutoShape 28" descr="Бесплатное фото Ручное восхождение на деревянные блоки, символизирующие рост"/>
          <p:cNvSpPr>
            <a:spLocks noChangeAspect="1" noChangeArrowheads="1"/>
          </p:cNvSpPr>
          <p:nvPr/>
        </p:nvSpPr>
        <p:spPr bwMode="auto">
          <a:xfrm>
            <a:off x="155575" y="-1905000"/>
            <a:ext cx="5962650" cy="39719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150" name="AutoShape 30" descr="Бесплатное фото Ручное восхождение на деревянные блоки, символизирующие рост"/>
          <p:cNvSpPr>
            <a:spLocks noChangeAspect="1" noChangeArrowheads="1"/>
          </p:cNvSpPr>
          <p:nvPr/>
        </p:nvSpPr>
        <p:spPr bwMode="auto">
          <a:xfrm>
            <a:off x="155575" y="-1905000"/>
            <a:ext cx="5962650" cy="39719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4" name="Группа 23"/>
          <p:cNvGrpSpPr/>
          <p:nvPr/>
        </p:nvGrpSpPr>
        <p:grpSpPr>
          <a:xfrm>
            <a:off x="307975" y="425925"/>
            <a:ext cx="2113207" cy="2273029"/>
            <a:chOff x="2996137" y="3122870"/>
            <a:chExt cx="2113207" cy="2273029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6137" y="3122870"/>
              <a:ext cx="2113207" cy="227302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3553689" y="3879518"/>
              <a:ext cx="11723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i="1" dirty="0" smtClean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2024</a:t>
              </a:r>
              <a:endParaRPr lang="ru-RU" sz="32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65562263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99453"/>
            <a:ext cx="10287000" cy="839175"/>
          </a:xfrm>
        </p:spPr>
        <p:txBody>
          <a:bodyPr/>
          <a:lstStyle/>
          <a:p>
            <a:pPr algn="ctr" eaLnBrk="1" hangingPunct="1"/>
            <a:r>
              <a:rPr lang="ru-RU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Условия формирования проекта </a:t>
            </a:r>
            <a: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b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2024-2026 </a:t>
            </a:r>
            <a: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26645" y="1566249"/>
            <a:ext cx="9433711" cy="832919"/>
          </a:xfrm>
          <a:prstGeom prst="roundRect">
            <a:avLst/>
          </a:prstGeom>
          <a:solidFill>
            <a:schemeClr val="tx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Прогноз социально-экономического развития округа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26644" y="2919998"/>
            <a:ext cx="9433711" cy="832919"/>
          </a:xfrm>
          <a:prstGeom prst="roundRect">
            <a:avLst/>
          </a:prstGeom>
          <a:solidFill>
            <a:schemeClr val="tx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Устойчивость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экономических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условий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426644" y="4333078"/>
            <a:ext cx="9433711" cy="832919"/>
          </a:xfrm>
          <a:prstGeom prst="roundRect">
            <a:avLst/>
          </a:prstGeom>
          <a:solidFill>
            <a:schemeClr val="tx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Рост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бюджетообразующих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показателей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26645" y="5699156"/>
            <a:ext cx="9433711" cy="832919"/>
          </a:xfrm>
          <a:prstGeom prst="roundRect">
            <a:avLst/>
          </a:prstGeom>
          <a:solidFill>
            <a:schemeClr val="tx2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Увеличение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налоговых и неналоговых доходов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4926216" y="2492961"/>
            <a:ext cx="434566" cy="380246"/>
          </a:xfrm>
          <a:prstGeom prst="downArrow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низ 34"/>
          <p:cNvSpPr/>
          <p:nvPr/>
        </p:nvSpPr>
        <p:spPr>
          <a:xfrm>
            <a:off x="4926216" y="3887181"/>
            <a:ext cx="434566" cy="380246"/>
          </a:xfrm>
          <a:prstGeom prst="downArrow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низ 35"/>
          <p:cNvSpPr/>
          <p:nvPr/>
        </p:nvSpPr>
        <p:spPr>
          <a:xfrm>
            <a:off x="4926216" y="5251504"/>
            <a:ext cx="434566" cy="380246"/>
          </a:xfrm>
          <a:prstGeom prst="downArrow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9813951" y="6808788"/>
            <a:ext cx="410455" cy="398462"/>
          </a:xfrm>
        </p:spPr>
        <p:txBody>
          <a:bodyPr/>
          <a:lstStyle/>
          <a:p>
            <a:pPr>
              <a:defRPr/>
            </a:pPr>
            <a:fld id="{3A9A2CFE-D23C-4B2B-8F62-4F3FDA9EC2DF}" type="slidenum">
              <a:rPr lang="ru-RU" altLang="ru-RU" sz="160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3</a:t>
            </a:fld>
            <a:endParaRPr lang="ru-RU" altLang="ru-RU" sz="1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6958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99453"/>
            <a:ext cx="10287000" cy="839175"/>
          </a:xfrm>
        </p:spPr>
        <p:txBody>
          <a:bodyPr/>
          <a:lstStyle/>
          <a:p>
            <a:pPr algn="ctr" eaLnBrk="1" hangingPunct="1"/>
            <a:r>
              <a:rPr lang="ru-RU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Поступления в бюджет округа</a:t>
            </a:r>
            <a: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2024 - 2026 годах</a:t>
            </a:r>
            <a:endParaRPr lang="ru-RU" alt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="" xmlns:p14="http://schemas.microsoft.com/office/powerpoint/2010/main" val="2233722600"/>
              </p:ext>
            </p:extLst>
          </p:nvPr>
        </p:nvGraphicFramePr>
        <p:xfrm>
          <a:off x="-515084" y="1379925"/>
          <a:ext cx="8946145" cy="50875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8580377" y="1142972"/>
            <a:ext cx="1164325" cy="305043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  <a:buFontTx/>
              <a:buNone/>
            </a:pPr>
            <a:r>
              <a:rPr lang="ru-RU" sz="1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₽</a:t>
            </a:r>
            <a:endParaRPr lang="ru-RU" altLang="ru-RU" sz="1689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877330" y="6808788"/>
            <a:ext cx="401402" cy="398462"/>
          </a:xfrm>
        </p:spPr>
        <p:txBody>
          <a:bodyPr/>
          <a:lstStyle/>
          <a:p>
            <a:pPr>
              <a:defRPr/>
            </a:pPr>
            <a:fld id="{3A9A2CFE-D23C-4B2B-8F62-4F3FDA9EC2DF}" type="slidenum">
              <a:rPr lang="ru-RU" altLang="ru-RU" sz="160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4</a:t>
            </a:fld>
            <a:endParaRPr lang="ru-RU" altLang="ru-RU" sz="1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959" y="3639493"/>
            <a:ext cx="3070529" cy="230289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1395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99453"/>
            <a:ext cx="10287000" cy="839175"/>
          </a:xfrm>
        </p:spPr>
        <p:txBody>
          <a:bodyPr/>
          <a:lstStyle/>
          <a:p>
            <a:pPr algn="ctr" eaLnBrk="1" hangingPunct="1"/>
            <a: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доходы бюджета </a:t>
            </a:r>
            <a:r>
              <a:rPr lang="ru-RU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округа</a:t>
            </a:r>
            <a: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2024-2026 </a:t>
            </a:r>
            <a:r>
              <a:rPr lang="ru-RU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годах</a:t>
            </a:r>
            <a:endParaRPr lang="ru-RU" alt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="" xmlns:p14="http://schemas.microsoft.com/office/powerpoint/2010/main" val="1164142871"/>
              </p:ext>
            </p:extLst>
          </p:nvPr>
        </p:nvGraphicFramePr>
        <p:xfrm>
          <a:off x="1809345" y="1206230"/>
          <a:ext cx="8272138" cy="47673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3" name="Группа 2"/>
          <p:cNvGrpSpPr/>
          <p:nvPr/>
        </p:nvGrpSpPr>
        <p:grpSpPr>
          <a:xfrm rot="1381475">
            <a:off x="1851037" y="1759067"/>
            <a:ext cx="927979" cy="950749"/>
            <a:chOff x="1543612" y="1412204"/>
            <a:chExt cx="927979" cy="950749"/>
          </a:xfrm>
        </p:grpSpPr>
        <p:sp>
          <p:nvSpPr>
            <p:cNvPr id="5" name="Стрелка вниз 4"/>
            <p:cNvSpPr/>
            <p:nvPr/>
          </p:nvSpPr>
          <p:spPr>
            <a:xfrm rot="10800000">
              <a:off x="1543612" y="1412204"/>
              <a:ext cx="927979" cy="950749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1670361" y="1570707"/>
              <a:ext cx="674480" cy="3168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16,1%</a:t>
              </a:r>
              <a:endPara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8580377" y="1142972"/>
            <a:ext cx="1164325" cy="305043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  <a:buFontTx/>
              <a:buNone/>
            </a:pPr>
            <a:r>
              <a:rPr lang="ru-RU" sz="1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₽</a:t>
            </a:r>
            <a:endParaRPr lang="ru-RU" altLang="ru-RU" sz="1689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Группа 8"/>
          <p:cNvGrpSpPr/>
          <p:nvPr/>
        </p:nvGrpSpPr>
        <p:grpSpPr>
          <a:xfrm rot="1381475">
            <a:off x="3512380" y="1603424"/>
            <a:ext cx="927979" cy="950749"/>
            <a:chOff x="1543612" y="1412204"/>
            <a:chExt cx="927979" cy="950749"/>
          </a:xfrm>
        </p:grpSpPr>
        <p:sp>
          <p:nvSpPr>
            <p:cNvPr id="10" name="Стрелка вниз 9"/>
            <p:cNvSpPr/>
            <p:nvPr/>
          </p:nvSpPr>
          <p:spPr>
            <a:xfrm rot="10800000">
              <a:off x="1543612" y="1412204"/>
              <a:ext cx="927979" cy="950749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1670361" y="1570707"/>
              <a:ext cx="674480" cy="3168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12,8%</a:t>
              </a:r>
              <a:endPara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Группа 11"/>
          <p:cNvGrpSpPr/>
          <p:nvPr/>
        </p:nvGrpSpPr>
        <p:grpSpPr>
          <a:xfrm rot="1381475">
            <a:off x="5076452" y="1396002"/>
            <a:ext cx="927979" cy="950749"/>
            <a:chOff x="1520334" y="1506654"/>
            <a:chExt cx="927979" cy="950749"/>
          </a:xfrm>
        </p:grpSpPr>
        <p:sp>
          <p:nvSpPr>
            <p:cNvPr id="13" name="Стрелка вниз 12"/>
            <p:cNvSpPr/>
            <p:nvPr/>
          </p:nvSpPr>
          <p:spPr>
            <a:xfrm rot="10800000">
              <a:off x="1520334" y="1506654"/>
              <a:ext cx="927979" cy="950749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1667174" y="1656804"/>
              <a:ext cx="674480" cy="3168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4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13,4%</a:t>
              </a:r>
              <a:endParaRPr lang="ru-RU" sz="1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Скругленный прямоугольник 15"/>
          <p:cNvSpPr/>
          <p:nvPr/>
        </p:nvSpPr>
        <p:spPr>
          <a:xfrm>
            <a:off x="490019" y="6152511"/>
            <a:ext cx="9433711" cy="832919"/>
          </a:xfrm>
          <a:prstGeom prst="roundRect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 – консервативный вариант прогноза социально-экономического развития Озерского городского округа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9777735" y="6808788"/>
            <a:ext cx="473829" cy="398462"/>
          </a:xfrm>
        </p:spPr>
        <p:txBody>
          <a:bodyPr/>
          <a:lstStyle/>
          <a:p>
            <a:pPr>
              <a:defRPr/>
            </a:pPr>
            <a:fld id="{3A9A2CFE-D23C-4B2B-8F62-4F3FDA9EC2DF}" type="slidenum">
              <a:rPr lang="ru-RU" altLang="ru-RU" sz="160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5</a:t>
            </a:fld>
            <a:endParaRPr lang="ru-RU" altLang="ru-RU" sz="1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472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99453"/>
            <a:ext cx="10287000" cy="839175"/>
          </a:xfrm>
        </p:spPr>
        <p:txBody>
          <a:bodyPr/>
          <a:lstStyle/>
          <a:p>
            <a:pPr algn="ctr" eaLnBrk="1" hangingPunct="1"/>
            <a:r>
              <a:rPr lang="ru-RU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по основным доходным источникам бюджета округа</a:t>
            </a:r>
            <a: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2024 году</a:t>
            </a:r>
            <a:endParaRPr lang="ru-RU" alt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8580377" y="1142972"/>
            <a:ext cx="1164325" cy="305043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  <a:buFontTx/>
              <a:buNone/>
            </a:pPr>
            <a:r>
              <a:rPr lang="ru-RU" sz="1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₽</a:t>
            </a:r>
            <a:endParaRPr lang="ru-RU" altLang="ru-RU" sz="1689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="" xmlns:p14="http://schemas.microsoft.com/office/powerpoint/2010/main" val="2388108204"/>
              </p:ext>
            </p:extLst>
          </p:nvPr>
        </p:nvGraphicFramePr>
        <p:xfrm>
          <a:off x="289340" y="2633110"/>
          <a:ext cx="9511109" cy="4392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2" name="Группа 9"/>
          <p:cNvGrpSpPr/>
          <p:nvPr/>
        </p:nvGrpSpPr>
        <p:grpSpPr>
          <a:xfrm>
            <a:off x="4506217" y="2747451"/>
            <a:ext cx="1077358" cy="1077497"/>
            <a:chOff x="1394234" y="1412205"/>
            <a:chExt cx="1077358" cy="1077497"/>
          </a:xfrm>
        </p:grpSpPr>
        <p:sp>
          <p:nvSpPr>
            <p:cNvPr id="11" name="Стрелка вниз 10"/>
            <p:cNvSpPr/>
            <p:nvPr/>
          </p:nvSpPr>
          <p:spPr>
            <a:xfrm rot="10800000">
              <a:off x="1394234" y="1412205"/>
              <a:ext cx="1077358" cy="1077497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1543613" y="1618809"/>
              <a:ext cx="778598" cy="3168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32,6%</a:t>
              </a:r>
              <a:endParaRPr lang="ru-RU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Группа 12"/>
          <p:cNvGrpSpPr/>
          <p:nvPr/>
        </p:nvGrpSpPr>
        <p:grpSpPr>
          <a:xfrm>
            <a:off x="2952144" y="2705298"/>
            <a:ext cx="1077358" cy="1077497"/>
            <a:chOff x="1394234" y="1412205"/>
            <a:chExt cx="1077358" cy="1077497"/>
          </a:xfrm>
        </p:grpSpPr>
        <p:sp>
          <p:nvSpPr>
            <p:cNvPr id="14" name="Стрелка вниз 13"/>
            <p:cNvSpPr/>
            <p:nvPr/>
          </p:nvSpPr>
          <p:spPr>
            <a:xfrm rot="10800000">
              <a:off x="1394234" y="1412205"/>
              <a:ext cx="1077358" cy="1077497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1543613" y="1618809"/>
              <a:ext cx="778598" cy="3168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28,7%</a:t>
              </a:r>
              <a:endParaRPr lang="ru-RU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Группа 18"/>
          <p:cNvGrpSpPr/>
          <p:nvPr/>
        </p:nvGrpSpPr>
        <p:grpSpPr>
          <a:xfrm rot="10800000">
            <a:off x="7713814" y="3000992"/>
            <a:ext cx="1077358" cy="1077497"/>
            <a:chOff x="1394234" y="1412205"/>
            <a:chExt cx="1077358" cy="1077497"/>
          </a:xfrm>
        </p:grpSpPr>
        <p:sp>
          <p:nvSpPr>
            <p:cNvPr id="20" name="Стрелка вниз 19"/>
            <p:cNvSpPr/>
            <p:nvPr/>
          </p:nvSpPr>
          <p:spPr>
            <a:xfrm rot="10800000">
              <a:off x="1394234" y="1412205"/>
              <a:ext cx="1077358" cy="1077497"/>
            </a:xfrm>
            <a:prstGeom prst="downArrow">
              <a:avLst/>
            </a:prstGeom>
            <a:solidFill>
              <a:srgbClr val="FFB5A3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Прямоугольник 20"/>
            <p:cNvSpPr/>
            <p:nvPr/>
          </p:nvSpPr>
          <p:spPr>
            <a:xfrm rot="10800000">
              <a:off x="1543613" y="1618809"/>
              <a:ext cx="778598" cy="3168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2,4%</a:t>
              </a:r>
              <a:endPara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777736" y="6808788"/>
            <a:ext cx="464776" cy="398462"/>
          </a:xfrm>
        </p:spPr>
        <p:txBody>
          <a:bodyPr/>
          <a:lstStyle/>
          <a:p>
            <a:pPr>
              <a:defRPr/>
            </a:pPr>
            <a:fld id="{3A9A2CFE-D23C-4B2B-8F62-4F3FDA9EC2DF}" type="slidenum">
              <a:rPr lang="ru-RU" altLang="ru-RU" sz="160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6</a:t>
            </a:fld>
            <a:endParaRPr lang="ru-RU" altLang="ru-RU" sz="1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Группа 9"/>
          <p:cNvGrpSpPr/>
          <p:nvPr/>
        </p:nvGrpSpPr>
        <p:grpSpPr>
          <a:xfrm>
            <a:off x="1276690" y="1525545"/>
            <a:ext cx="1077358" cy="1077497"/>
            <a:chOff x="1394234" y="1412205"/>
            <a:chExt cx="1077358" cy="1077497"/>
          </a:xfrm>
        </p:grpSpPr>
        <p:sp>
          <p:nvSpPr>
            <p:cNvPr id="26" name="Стрелка вниз 25"/>
            <p:cNvSpPr/>
            <p:nvPr/>
          </p:nvSpPr>
          <p:spPr>
            <a:xfrm rot="10800000">
              <a:off x="1394234" y="1412205"/>
              <a:ext cx="1077358" cy="1077497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1543613" y="1618809"/>
              <a:ext cx="778598" cy="3168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13,0%</a:t>
              </a:r>
              <a:endParaRPr lang="ru-RU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Группа 9"/>
          <p:cNvGrpSpPr/>
          <p:nvPr/>
        </p:nvGrpSpPr>
        <p:grpSpPr>
          <a:xfrm>
            <a:off x="6110016" y="2747452"/>
            <a:ext cx="1077358" cy="1077497"/>
            <a:chOff x="1394234" y="1412205"/>
            <a:chExt cx="1077358" cy="1077497"/>
          </a:xfrm>
        </p:grpSpPr>
        <p:sp>
          <p:nvSpPr>
            <p:cNvPr id="25" name="Стрелка вниз 24"/>
            <p:cNvSpPr/>
            <p:nvPr/>
          </p:nvSpPr>
          <p:spPr>
            <a:xfrm rot="10800000">
              <a:off x="1394234" y="1412205"/>
              <a:ext cx="1077358" cy="1077497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1543613" y="1618809"/>
              <a:ext cx="778598" cy="3168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26,1%</a:t>
              </a:r>
              <a:endParaRPr lang="ru-RU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884459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33" y="2446840"/>
            <a:ext cx="8608335" cy="4760410"/>
          </a:xfrm>
          <a:prstGeom prst="rect">
            <a:avLst/>
          </a:prstGeom>
          <a:effectLst/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99453"/>
            <a:ext cx="10287000" cy="839175"/>
          </a:xfrm>
        </p:spPr>
        <p:txBody>
          <a:bodyPr/>
          <a:lstStyle/>
          <a:p>
            <a:pPr algn="ctr" eaLnBrk="1" hangingPunct="1"/>
            <a:r>
              <a:rPr lang="ru-RU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Трансферты из федерального и регионального бюджетов</a:t>
            </a:r>
            <a: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2024 году</a:t>
            </a:r>
            <a:endParaRPr lang="ru-RU" alt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8580377" y="1142972"/>
            <a:ext cx="1164325" cy="305043"/>
          </a:xfrm>
        </p:spPr>
        <p:txBody>
          <a:bodyPr/>
          <a:lstStyle/>
          <a:p>
            <a:pPr algn="r" eaLnBrk="1" hangingPunct="1">
              <a:lnSpc>
                <a:spcPct val="80000"/>
              </a:lnSpc>
              <a:buFontTx/>
              <a:buNone/>
            </a:pPr>
            <a:r>
              <a:rPr lang="ru-RU" sz="1600" dirty="0" err="1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6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₽</a:t>
            </a:r>
            <a:endParaRPr lang="ru-RU" altLang="ru-RU" sz="1689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2253399" y="458048"/>
            <a:ext cx="4486652" cy="5907142"/>
            <a:chOff x="1679970" y="848789"/>
            <a:chExt cx="4486652" cy="5907142"/>
          </a:xfrm>
        </p:grpSpPr>
        <p:graphicFrame>
          <p:nvGraphicFramePr>
            <p:cNvPr id="22" name="Диаграмма 21"/>
            <p:cNvGraphicFramePr>
              <a:graphicFrameLocks/>
            </p:cNvGraphicFramePr>
            <p:nvPr>
              <p:extLst>
                <p:ext uri="{D42A27DB-BD31-4B8C-83A1-F6EECF244321}">
                  <p14:modId xmlns="" xmlns:p14="http://schemas.microsoft.com/office/powerpoint/2010/main" val="1933401602"/>
                </p:ext>
              </p:extLst>
            </p:nvPr>
          </p:nvGraphicFramePr>
          <p:xfrm>
            <a:off x="1679970" y="848789"/>
            <a:ext cx="4486652" cy="590714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4" name="Прямоугольник 3"/>
            <p:cNvSpPr/>
            <p:nvPr/>
          </p:nvSpPr>
          <p:spPr>
            <a:xfrm>
              <a:off x="3404625" y="3114214"/>
              <a:ext cx="983455" cy="3983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3 302,8</a:t>
              </a: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3379754" y="4513867"/>
              <a:ext cx="983455" cy="3983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(28,4%)</a:t>
              </a: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3404624" y="1924618"/>
              <a:ext cx="983455" cy="39835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dirty="0" smtClean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(71,6%)</a:t>
              </a:r>
            </a:p>
          </p:txBody>
        </p:sp>
      </p:grpSp>
      <p:sp>
        <p:nvSpPr>
          <p:cNvPr id="30" name="Прямоугольник 29"/>
          <p:cNvSpPr/>
          <p:nvPr/>
        </p:nvSpPr>
        <p:spPr>
          <a:xfrm>
            <a:off x="5803270" y="1424976"/>
            <a:ext cx="3811509" cy="6988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первоначальному </a:t>
            </a:r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плану</a:t>
            </a:r>
          </a:p>
          <a:p>
            <a:pPr algn="ctr"/>
            <a:r>
              <a:rPr lang="ru-RU" altLang="ru-RU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2023 </a:t>
            </a:r>
            <a:r>
              <a:rPr lang="ru-RU" alt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823003" y="6808788"/>
            <a:ext cx="419509" cy="398462"/>
          </a:xfrm>
        </p:spPr>
        <p:txBody>
          <a:bodyPr/>
          <a:lstStyle/>
          <a:p>
            <a:pPr>
              <a:defRPr/>
            </a:pPr>
            <a:fld id="{3A9A2CFE-D23C-4B2B-8F62-4F3FDA9EC2DF}" type="slidenum">
              <a:rPr lang="ru-RU" altLang="ru-RU" sz="160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7</a:t>
            </a:fld>
            <a:endParaRPr lang="ru-RU" altLang="ru-RU" sz="1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7131049" y="2357800"/>
            <a:ext cx="1077358" cy="1077497"/>
            <a:chOff x="1394234" y="1412205"/>
            <a:chExt cx="1077358" cy="1077497"/>
          </a:xfrm>
        </p:grpSpPr>
        <p:sp>
          <p:nvSpPr>
            <p:cNvPr id="17" name="Стрелка вниз 16"/>
            <p:cNvSpPr/>
            <p:nvPr/>
          </p:nvSpPr>
          <p:spPr>
            <a:xfrm rot="10800000">
              <a:off x="1394234" y="1412205"/>
              <a:ext cx="1077358" cy="1077497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1543613" y="1618809"/>
              <a:ext cx="778598" cy="3168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1600" b="1" dirty="0" smtClean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7,8%</a:t>
              </a:r>
              <a:endParaRPr lang="ru-RU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93498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99453"/>
            <a:ext cx="10287000" cy="839175"/>
          </a:xfrm>
        </p:spPr>
        <p:txBody>
          <a:bodyPr/>
          <a:lstStyle/>
          <a:p>
            <a:pPr algn="ctr" eaLnBrk="1" hangingPunct="1"/>
            <a:r>
              <a:rPr lang="ru-RU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Факторы, влияющие на формирование расходов бюджета</a:t>
            </a:r>
            <a: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2024 - 2026 годах</a:t>
            </a:r>
            <a:endParaRPr lang="ru-RU" alt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26645" y="1104546"/>
            <a:ext cx="9433711" cy="740828"/>
          </a:xfrm>
          <a:prstGeom prst="roundRect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проектов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направленных на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достижение национальных целей развития страны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426644" y="2132381"/>
            <a:ext cx="9433711" cy="740828"/>
          </a:xfrm>
          <a:prstGeom prst="roundRect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1" hangingPunct="1">
              <a:spcBef>
                <a:spcPct val="50000"/>
              </a:spcBef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Увеличение доли расходов бюджета на мероприятия, имеющие приоритетные значения для жителей округа и определяемые с учетом их мнения</a:t>
            </a: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426644" y="3165229"/>
            <a:ext cx="9433711" cy="740828"/>
          </a:xfrm>
          <a:prstGeom prst="roundRect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1" hangingPunct="1">
              <a:spcBef>
                <a:spcPct val="50000"/>
              </a:spcBef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Сохранение целевых показателей «майских» Указов Президента Российской Федерации 2012 года в области социальной политики на достигнутом уровне</a:t>
            </a: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26645" y="4214430"/>
            <a:ext cx="9433711" cy="740828"/>
          </a:xfrm>
          <a:prstGeom prst="roundRect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1" hangingPunct="1">
              <a:spcBef>
                <a:spcPct val="50000"/>
              </a:spcBef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Содержание, ремонт и обеспечение функционирования объектов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социальной и инженерной инфраструктуры</a:t>
            </a:r>
            <a:endParaRPr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26642" y="5246018"/>
            <a:ext cx="9433711" cy="740828"/>
          </a:xfrm>
          <a:prstGeom prst="roundRect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1" hangingPunct="1">
              <a:spcBef>
                <a:spcPts val="0"/>
              </a:spcBef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условий </a:t>
            </a:r>
            <a:r>
              <a:rPr lang="ru-RU" alt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софинансирования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 мероприятиям, 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реализацию которых выделены субсидии из областного 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</a:t>
            </a: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26642" y="6176017"/>
            <a:ext cx="9433711" cy="904582"/>
          </a:xfrm>
          <a:prstGeom prst="roundRect">
            <a:avLst/>
          </a:prstGeom>
          <a:solidFill>
            <a:schemeClr val="tx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eaLnBrk="1" hangingPunct="1">
              <a:spcBef>
                <a:spcPct val="50000"/>
              </a:spcBef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принятого в 2023 году решения о повышении на 5,0% должностных окладов (ставок заработной платы) отдельных категорий работников бюджетной сферы</a:t>
            </a:r>
            <a:endParaRPr lang="ru-RU" alt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9823001" y="6808788"/>
            <a:ext cx="455723" cy="398462"/>
          </a:xfrm>
        </p:spPr>
        <p:txBody>
          <a:bodyPr/>
          <a:lstStyle/>
          <a:p>
            <a:pPr>
              <a:defRPr/>
            </a:pPr>
            <a:fld id="{3A9A2CFE-D23C-4B2B-8F62-4F3FDA9EC2DF}" type="slidenum">
              <a:rPr lang="ru-RU" altLang="ru-RU" sz="160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>
                <a:defRPr/>
              </a:pPr>
              <a:t>8</a:t>
            </a:fld>
            <a:endParaRPr lang="ru-RU" altLang="ru-RU" sz="16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2549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4" name="Picture 10" descr="Image 5 of 49"/>
          <p:cNvPicPr>
            <a:picLocks noChangeAspect="1" noChangeArrowheads="1"/>
          </p:cNvPicPr>
          <p:nvPr/>
        </p:nvPicPr>
        <p:blipFill>
          <a:blip r:embed="rId3" cstate="print"/>
          <a:srcRect l="19169" r="20199" b="21512"/>
          <a:stretch>
            <a:fillRect/>
          </a:stretch>
        </p:blipFill>
        <p:spPr bwMode="auto">
          <a:xfrm>
            <a:off x="137160" y="4343400"/>
            <a:ext cx="529590" cy="514350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790" y="2458052"/>
            <a:ext cx="2380824" cy="1845454"/>
          </a:xfrm>
          <a:prstGeom prst="rect">
            <a:avLst/>
          </a:prstGeom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199453"/>
            <a:ext cx="10287000" cy="326327"/>
          </a:xfrm>
        </p:spPr>
        <p:txBody>
          <a:bodyPr/>
          <a:lstStyle/>
          <a:p>
            <a:pPr algn="ctr" eaLnBrk="1" hangingPunct="1"/>
            <a:r>
              <a:rPr lang="ru-RU" altLang="ru-RU" sz="2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проекты в 2024 году</a:t>
            </a:r>
            <a:endParaRPr lang="ru-RU" alt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Номер слайда 76"/>
          <p:cNvSpPr>
            <a:spLocks noGrp="1"/>
          </p:cNvSpPr>
          <p:nvPr>
            <p:ph type="sldNum" sz="quarter" idx="10"/>
          </p:nvPr>
        </p:nvSpPr>
        <p:spPr>
          <a:xfrm>
            <a:off x="9850163" y="6808788"/>
            <a:ext cx="401402" cy="398462"/>
          </a:xfrm>
        </p:spPr>
        <p:txBody>
          <a:bodyPr/>
          <a:lstStyle/>
          <a:p>
            <a:pPr algn="r">
              <a:defRPr/>
            </a:pPr>
            <a:fld id="{790ADCC2-3C26-4DA9-BA1A-E630A4ACBD6A}" type="slidenum">
              <a:rPr lang="ru-RU" sz="1600" b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 algn="r">
                <a:defRPr/>
              </a:pPr>
              <a:t>9</a:t>
            </a:fld>
            <a:endParaRPr lang="ru-RU" sz="16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61042" y="625496"/>
            <a:ext cx="3896608" cy="129474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Формирование</a:t>
            </a:r>
          </a:p>
          <a:p>
            <a:pPr lvl="0"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комфортной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городской среды»</a:t>
            </a:r>
          </a:p>
          <a:p>
            <a:pPr lvl="0" algn="just"/>
            <a:r>
              <a:rPr lang="ru-RU" sz="17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благоустройство </a:t>
            </a:r>
            <a:r>
              <a:rPr lang="ru-RU" sz="17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дворовых и общественных территорий – </a:t>
            </a:r>
            <a:r>
              <a:rPr lang="ru-RU" sz="17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30,6 </a:t>
            </a:r>
            <a:r>
              <a:rPr lang="ru-RU" sz="17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млн </a:t>
            </a:r>
            <a:r>
              <a:rPr lang="ru-RU" sz="17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₽</a:t>
            </a:r>
            <a:endParaRPr lang="ru-RU" sz="17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590016" y="592275"/>
            <a:ext cx="3449418" cy="1550914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«Финансовая поддержка семей</a:t>
            </a:r>
          </a:p>
          <a:p>
            <a:pPr lvl="0" algn="ctr"/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 рождении детей»</a:t>
            </a:r>
          </a:p>
          <a:p>
            <a:pPr lvl="0" algn="just"/>
            <a:r>
              <a:rPr lang="ru-RU" sz="17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выплата </a:t>
            </a:r>
            <a:r>
              <a:rPr lang="ru-RU" sz="17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единовременного пособия при рождении ребенка </a:t>
            </a:r>
            <a:r>
              <a:rPr lang="ru-RU" sz="17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7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2,3 </a:t>
            </a:r>
            <a:r>
              <a:rPr lang="ru-RU" sz="17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млн </a:t>
            </a:r>
            <a:r>
              <a:rPr lang="ru-RU" sz="17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₽</a:t>
            </a:r>
            <a:endParaRPr lang="ru-RU" sz="17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505154" y="5589681"/>
            <a:ext cx="3600813" cy="143694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«Современная школа»</a:t>
            </a:r>
          </a:p>
          <a:p>
            <a:pPr algn="just"/>
            <a:r>
              <a:rPr lang="ru-RU" sz="17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оборудование пунктов проведения экзаменов государственной итоговой аттестации – </a:t>
            </a:r>
            <a:r>
              <a:rPr lang="ru-RU" sz="17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0,9 </a:t>
            </a:r>
            <a:r>
              <a:rPr lang="ru-RU" sz="17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млн ₽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560820" y="2502857"/>
            <a:ext cx="3531376" cy="135774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«Социальная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активность»</a:t>
            </a:r>
          </a:p>
          <a:p>
            <a:pPr algn="just"/>
            <a:r>
              <a:rPr lang="ru-RU" sz="17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организация и проведение мероприятий с детьми и молодежью – </a:t>
            </a:r>
            <a:r>
              <a:rPr lang="ru-RU" sz="17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0,3 </a:t>
            </a:r>
            <a:r>
              <a:rPr lang="ru-RU" sz="17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млн </a:t>
            </a:r>
            <a:r>
              <a:rPr lang="ru-RU" sz="17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₽</a:t>
            </a:r>
            <a:endParaRPr lang="ru-RU" sz="17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855" y="796313"/>
            <a:ext cx="2264220" cy="1672567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150074" y="2198181"/>
            <a:ext cx="3816136" cy="209949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«Успех каждого ребенка»</a:t>
            </a:r>
          </a:p>
          <a:p>
            <a:pPr algn="just"/>
            <a:r>
              <a:rPr lang="ru-RU" sz="17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обновление материально-технической базы организаций дополнительного образования, реализующих дополнительные образовательные программы технической и естественнонаучной направленности – </a:t>
            </a:r>
            <a:r>
              <a:rPr lang="ru-RU" sz="17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22,8 </a:t>
            </a:r>
            <a:r>
              <a:rPr lang="ru-RU" sz="17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млн ₽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" y="1933208"/>
            <a:ext cx="582930" cy="5818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180" y="5448220"/>
            <a:ext cx="697230" cy="6976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029" y="227289"/>
            <a:ext cx="605689" cy="605198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4513763" y="4857750"/>
            <a:ext cx="1570182" cy="137613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60,1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 ₽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67" y="255787"/>
            <a:ext cx="831086" cy="67083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738" y="2205893"/>
            <a:ext cx="533303" cy="560167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6595110" y="4028859"/>
            <a:ext cx="3524827" cy="144611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Старшее поколение»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7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Создание системы долговременного ухода за гражданами пожилого возраста и инвалидами </a:t>
            </a:r>
            <a:r>
              <a:rPr lang="ru-RU" sz="17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7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0,2 </a:t>
            </a:r>
            <a:r>
              <a:rPr lang="ru-RU" sz="1700" b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млн</a:t>
            </a:r>
            <a:r>
              <a:rPr lang="ru-RU" sz="17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7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₽</a:t>
            </a:r>
            <a:endParaRPr lang="ru-RU" sz="17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480" y="3891763"/>
            <a:ext cx="506407" cy="592459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11034" y="4560571"/>
            <a:ext cx="3778036" cy="251460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«Патриотическое воспитание граждан Российской Федерации»</a:t>
            </a: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700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проведение мероприятий по обеспечению деятельности советников директора по воспитанию и взаимодействию с детскими общественными объединениями в общеобразовательных организациях – </a:t>
            </a:r>
            <a:r>
              <a:rPr lang="ru-RU" sz="17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3,0 </a:t>
            </a:r>
            <a:r>
              <a:rPr lang="ru-RU" sz="17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млн ₽</a:t>
            </a:r>
          </a:p>
        </p:txBody>
      </p:sp>
    </p:spTree>
    <p:extLst>
      <p:ext uri="{BB962C8B-B14F-4D97-AF65-F5344CB8AC3E}">
        <p14:creationId xmlns="" xmlns:p14="http://schemas.microsoft.com/office/powerpoint/2010/main" val="134132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101ad8bdec32ca172674a65146329f078114f99"/>
</p:tagLst>
</file>

<file path=ppt/theme/theme1.xml><?xml version="1.0" encoding="utf-8"?>
<a:theme xmlns:a="http://schemas.openxmlformats.org/drawingml/2006/main" name="b-default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-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defau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defaul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-content">
  <a:themeElements>
    <a:clrScheme name="Маяк">
      <a:dk1>
        <a:srgbClr val="244061"/>
      </a:dk1>
      <a:lt1>
        <a:sysClr val="window" lastClr="FFFFFF"/>
      </a:lt1>
      <a:dk2>
        <a:srgbClr val="244061"/>
      </a:dk2>
      <a:lt2>
        <a:srgbClr val="FFFFFF"/>
      </a:lt2>
      <a:accent1>
        <a:srgbClr val="5A89C1"/>
      </a:accent1>
      <a:accent2>
        <a:srgbClr val="953734"/>
      </a:accent2>
      <a:accent3>
        <a:srgbClr val="76923C"/>
      </a:accent3>
      <a:accent4>
        <a:srgbClr val="246374"/>
      </a:accent4>
      <a:accent5>
        <a:srgbClr val="00008F"/>
      </a:accent5>
      <a:accent6>
        <a:srgbClr val="264366"/>
      </a:accent6>
      <a:hlink>
        <a:srgbClr val="122030"/>
      </a:hlink>
      <a:folHlink>
        <a:srgbClr val="C500C7"/>
      </a:folHlink>
    </a:clrScheme>
    <a:fontScheme name="b-conte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conten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content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content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content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content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content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content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-section33">
  <a:themeElements>
    <a:clrScheme name="b-section33 7">
      <a:dk1>
        <a:srgbClr val="414142"/>
      </a:dk1>
      <a:lt1>
        <a:srgbClr val="FFFFFF"/>
      </a:lt1>
      <a:dk2>
        <a:srgbClr val="003274"/>
      </a:dk2>
      <a:lt2>
        <a:srgbClr val="808080"/>
      </a:lt2>
      <a:accent1>
        <a:srgbClr val="F37D07"/>
      </a:accent1>
      <a:accent2>
        <a:srgbClr val="4596D1"/>
      </a:accent2>
      <a:accent3>
        <a:srgbClr val="FFFFFF"/>
      </a:accent3>
      <a:accent4>
        <a:srgbClr val="363637"/>
      </a:accent4>
      <a:accent5>
        <a:srgbClr val="F8BFAA"/>
      </a:accent5>
      <a:accent6>
        <a:srgbClr val="3E87BD"/>
      </a:accent6>
      <a:hlink>
        <a:srgbClr val="003274"/>
      </a:hlink>
      <a:folHlink>
        <a:srgbClr val="025EA1"/>
      </a:folHlink>
    </a:clrScheme>
    <a:fontScheme name="b-section3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section3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section33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section33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section33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section33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section33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section33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-section3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section3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section31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section31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section31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section31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section31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section31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-section32">
  <a:themeElements>
    <a:clrScheme name="Маяк">
      <a:dk1>
        <a:srgbClr val="244061"/>
      </a:dk1>
      <a:lt1>
        <a:sysClr val="window" lastClr="FFFFFF"/>
      </a:lt1>
      <a:dk2>
        <a:srgbClr val="244061"/>
      </a:dk2>
      <a:lt2>
        <a:srgbClr val="FFFFFF"/>
      </a:lt2>
      <a:accent1>
        <a:srgbClr val="5A89C1"/>
      </a:accent1>
      <a:accent2>
        <a:srgbClr val="953734"/>
      </a:accent2>
      <a:accent3>
        <a:srgbClr val="76923C"/>
      </a:accent3>
      <a:accent4>
        <a:srgbClr val="246374"/>
      </a:accent4>
      <a:accent5>
        <a:srgbClr val="00008F"/>
      </a:accent5>
      <a:accent6>
        <a:srgbClr val="264366"/>
      </a:accent6>
      <a:hlink>
        <a:srgbClr val="122030"/>
      </a:hlink>
      <a:folHlink>
        <a:srgbClr val="C500C7"/>
      </a:folHlink>
    </a:clrScheme>
    <a:fontScheme name="b-section3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-section3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section32 2">
        <a:dk1>
          <a:srgbClr val="414142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363637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594C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section32 3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5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8E5"/>
        </a:accent5>
        <a:accent6>
          <a:srgbClr val="002C68"/>
        </a:accent6>
        <a:hlink>
          <a:srgbClr val="045FA3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section32 4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4596D1"/>
        </a:accent1>
        <a:accent2>
          <a:srgbClr val="003274"/>
        </a:accent2>
        <a:accent3>
          <a:srgbClr val="FFFFFF"/>
        </a:accent3>
        <a:accent4>
          <a:srgbClr val="363637"/>
        </a:accent4>
        <a:accent5>
          <a:srgbClr val="B0C9E5"/>
        </a:accent5>
        <a:accent6>
          <a:srgbClr val="002C68"/>
        </a:accent6>
        <a:hlink>
          <a:srgbClr val="025EA1"/>
        </a:hlink>
        <a:folHlink>
          <a:srgbClr val="6CAED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section32 5">
        <a:dk1>
          <a:srgbClr val="414142"/>
        </a:dk1>
        <a:lt1>
          <a:srgbClr val="FFFFFF"/>
        </a:lt1>
        <a:dk2>
          <a:srgbClr val="FFFFFF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section32 6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F6600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FB8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-section32 7">
        <a:dk1>
          <a:srgbClr val="414142"/>
        </a:dk1>
        <a:lt1>
          <a:srgbClr val="FFFFFF"/>
        </a:lt1>
        <a:dk2>
          <a:srgbClr val="003274"/>
        </a:dk2>
        <a:lt2>
          <a:srgbClr val="808080"/>
        </a:lt2>
        <a:accent1>
          <a:srgbClr val="F37D07"/>
        </a:accent1>
        <a:accent2>
          <a:srgbClr val="4596D1"/>
        </a:accent2>
        <a:accent3>
          <a:srgbClr val="FFFFFF"/>
        </a:accent3>
        <a:accent4>
          <a:srgbClr val="363637"/>
        </a:accent4>
        <a:accent5>
          <a:srgbClr val="F8BFAA"/>
        </a:accent5>
        <a:accent6>
          <a:srgbClr val="3E87BD"/>
        </a:accent6>
        <a:hlink>
          <a:srgbClr val="003274"/>
        </a:hlink>
        <a:folHlink>
          <a:srgbClr val="025EA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b-default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b-default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52438</TotalTime>
  <Words>1194</Words>
  <Application>Microsoft Office PowerPoint</Application>
  <PresentationFormat>Произвольный</PresentationFormat>
  <Paragraphs>384</Paragraphs>
  <Slides>23</Slides>
  <Notes>22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b-default</vt:lpstr>
      <vt:lpstr>b-content</vt:lpstr>
      <vt:lpstr>b-section33</vt:lpstr>
      <vt:lpstr>b-section31</vt:lpstr>
      <vt:lpstr>b-section32</vt:lpstr>
      <vt:lpstr>Слайд 1</vt:lpstr>
      <vt:lpstr>Основные параметры бюджета на 2024-2026 годы</vt:lpstr>
      <vt:lpstr>Условия формирования проекта бюджета на 2024-2026 годы</vt:lpstr>
      <vt:lpstr>Поступления в бюджет округа в 2024 - 2026 годах</vt:lpstr>
      <vt:lpstr>Налоговые и неналоговые доходы бюджета округа в 2024-2026 годах</vt:lpstr>
      <vt:lpstr>Динамика по основным доходным источникам бюджета округа в 2024 году</vt:lpstr>
      <vt:lpstr>Трансферты из федерального и регионального бюджетов в 2024 году</vt:lpstr>
      <vt:lpstr>Факторы, влияющие на формирование расходов бюджета в 2024 - 2026 годах</vt:lpstr>
      <vt:lpstr>Национальные проекты в 2024 году</vt:lpstr>
      <vt:lpstr>Финансовое обеспечение реализации инициативных проектов</vt:lpstr>
      <vt:lpstr>Отраслевая структура расходов бюджета в 2024 году</vt:lpstr>
      <vt:lpstr>Особенности расходов бюджета в 2024 году</vt:lpstr>
      <vt:lpstr>Расходы в отрасли «Образование» 2024 год</vt:lpstr>
      <vt:lpstr>Расходы в отрасли «Социальная политика»</vt:lpstr>
      <vt:lpstr>Расходы в отрасли «Культура и кинематография»</vt:lpstr>
      <vt:lpstr>Расходы в отрасли «Физическая культура и спорт»</vt:lpstr>
      <vt:lpstr>Формирование комфортной городской среды в 2024 году</vt:lpstr>
      <vt:lpstr>Дорожное хозяйство на 2024 год</vt:lpstr>
      <vt:lpstr>Благоустройство на 2024 год</vt:lpstr>
      <vt:lpstr>Природоохранные мероприятия на 2024 год</vt:lpstr>
      <vt:lpstr>Долговая политика</vt:lpstr>
      <vt:lpstr>Характеристика бюджета на 2024 – 2026 годы</vt:lpstr>
      <vt:lpstr>Слайд 23</vt:lpstr>
    </vt:vector>
  </TitlesOfParts>
  <Company>ПО МАЯК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ПТО</dc:creator>
  <cp:lastModifiedBy>User</cp:lastModifiedBy>
  <cp:revision>4223</cp:revision>
  <cp:lastPrinted>2021-12-09T05:41:18Z</cp:lastPrinted>
  <dcterms:created xsi:type="dcterms:W3CDTF">2012-03-10T12:04:06Z</dcterms:created>
  <dcterms:modified xsi:type="dcterms:W3CDTF">2023-12-13T10:03:14Z</dcterms:modified>
</cp:coreProperties>
</file>