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rawings/drawing2.xml" ContentType="application/vnd.openxmlformats-officedocument.drawingml.chartshape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8.xml" ContentType="application/vnd.openxmlformats-officedocument.drawingml.chart+xml"/>
  <Override PartName="/ppt/charts/chart9.xml" ContentType="application/vnd.openxmlformats-officedocument.drawingml.chart+xml"/>
  <Default Extension="wdp" ContentType="image/vnd.ms-photo"/>
  <Override PartName="/ppt/charts/colors1.xml" ContentType="application/vnd.ms-office.chartcolorstyle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7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iagrams/layout1.xml" ContentType="application/vnd.openxmlformats-officedocument.drawingml.diagramLayou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rawings/drawing3.xml" ContentType="application/vnd.openxmlformats-officedocument.drawingml.chartshapes+xml"/>
  <Override PartName="/ppt/charts/style1.xml" ContentType="application/vnd.ms-office.chart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3"/>
  </p:notesMasterIdLst>
  <p:sldIdLst>
    <p:sldId id="306" r:id="rId2"/>
    <p:sldId id="307" r:id="rId3"/>
    <p:sldId id="292" r:id="rId4"/>
    <p:sldId id="299" r:id="rId5"/>
    <p:sldId id="334" r:id="rId6"/>
    <p:sldId id="337" r:id="rId7"/>
    <p:sldId id="340" r:id="rId8"/>
    <p:sldId id="286" r:id="rId9"/>
    <p:sldId id="272" r:id="rId10"/>
    <p:sldId id="341" r:id="rId11"/>
    <p:sldId id="335" r:id="rId12"/>
    <p:sldId id="295" r:id="rId13"/>
    <p:sldId id="322" r:id="rId14"/>
    <p:sldId id="321" r:id="rId15"/>
    <p:sldId id="342" r:id="rId16"/>
    <p:sldId id="338" r:id="rId17"/>
    <p:sldId id="339" r:id="rId18"/>
    <p:sldId id="343" r:id="rId19"/>
    <p:sldId id="344" r:id="rId20"/>
    <p:sldId id="345" r:id="rId21"/>
    <p:sldId id="305" r:id="rId22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E5F0FC"/>
    <a:srgbClr val="12497D"/>
    <a:srgbClr val="00FF00"/>
    <a:srgbClr val="260DE3"/>
    <a:srgbClr val="FF5050"/>
    <a:srgbClr val="FF3B3B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71" autoAdjust="0"/>
    <p:restoredTop sz="94617" autoAdjust="0"/>
  </p:normalViewPr>
  <p:slideViewPr>
    <p:cSldViewPr>
      <p:cViewPr varScale="1">
        <p:scale>
          <a:sx n="80" d="100"/>
          <a:sy n="80" d="100"/>
        </p:scale>
        <p:origin x="-1032" y="-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depthPercent val="100"/>
      <c:rAngAx val="1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1477821727623279E-2"/>
          <c:y val="2.9297628674681851E-2"/>
          <c:w val="0.97852217827236609"/>
          <c:h val="0.86945693898711152"/>
        </c:manualLayout>
      </c:layout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gradFill flip="none" rotWithShape="1">
              <a:gsLst>
                <a:gs pos="0">
                  <a:srgbClr val="1F497D">
                    <a:lumMod val="60000"/>
                    <a:lumOff val="40000"/>
                    <a:shade val="30000"/>
                    <a:satMod val="115000"/>
                  </a:srgbClr>
                </a:gs>
                <a:gs pos="50000">
                  <a:srgbClr val="1F497D">
                    <a:lumMod val="60000"/>
                    <a:lumOff val="40000"/>
                    <a:shade val="67500"/>
                    <a:satMod val="115000"/>
                  </a:srgbClr>
                </a:gs>
                <a:gs pos="100000">
                  <a:srgbClr val="1F497D">
                    <a:lumMod val="60000"/>
                    <a:lumOff val="40000"/>
                    <a:shade val="100000"/>
                    <a:satMod val="115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  <a:sp3d/>
          </c:spPr>
          <c:dLbls>
            <c:dLbl>
              <c:idx val="0"/>
              <c:layout>
                <c:manualLayout>
                  <c:x val="2.3430350975588182E-2"/>
                  <c:y val="1.3317103943037385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4 586,3</a:t>
                    </a:r>
                    <a:endParaRPr lang="en-US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lt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Доходы</c:v>
                </c:pt>
                <c:pt idx="1">
                  <c:v>Расходы</c:v>
                </c:pt>
                <c:pt idx="2">
                  <c:v>Профицит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 formatCode="#,##0.00">
                  <c:v>4346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EA3-4F47-8BAB-0D8D4AFC214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gradFill flip="none" rotWithShape="1">
              <a:gsLst>
                <a:gs pos="0">
                  <a:srgbClr val="C0504D">
                    <a:lumMod val="75000"/>
                    <a:shade val="30000"/>
                    <a:satMod val="115000"/>
                  </a:srgbClr>
                </a:gs>
                <a:gs pos="50000">
                  <a:srgbClr val="C0504D">
                    <a:lumMod val="75000"/>
                    <a:shade val="67500"/>
                    <a:satMod val="115000"/>
                  </a:srgbClr>
                </a:gs>
                <a:gs pos="100000">
                  <a:srgbClr val="C0504D">
                    <a:lumMod val="75000"/>
                    <a:shade val="100000"/>
                    <a:satMod val="115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  <a:sp3d/>
          </c:spPr>
          <c:dLbls>
            <c:dLbl>
              <c:idx val="1"/>
              <c:layout>
                <c:manualLayout>
                  <c:x val="2.3430350975588085E-2"/>
                  <c:y val="7.9902623658226098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4 515,5</a:t>
                    </a:r>
                    <a:endParaRPr lang="en-US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lt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Доходы</c:v>
                </c:pt>
                <c:pt idx="1">
                  <c:v>Расходы</c:v>
                </c:pt>
                <c:pt idx="2">
                  <c:v>Профицит</c:v>
                </c:pt>
              </c:strCache>
            </c:strRef>
          </c:cat>
          <c:val>
            <c:numRef>
              <c:f>Лист1!$C$2:$C$4</c:f>
              <c:numCache>
                <c:formatCode>#,##0.00</c:formatCode>
                <c:ptCount val="3"/>
                <c:pt idx="1">
                  <c:v>4307.8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FEA3-4F47-8BAB-0D8D4AFC214C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spPr>
            <a:gradFill flip="none" rotWithShape="1">
              <a:gsLst>
                <a:gs pos="0">
                  <a:srgbClr val="9BBB59">
                    <a:shade val="30000"/>
                    <a:satMod val="115000"/>
                  </a:srgbClr>
                </a:gs>
                <a:gs pos="50000">
                  <a:srgbClr val="9BBB59">
                    <a:shade val="67500"/>
                    <a:satMod val="115000"/>
                  </a:srgbClr>
                </a:gs>
                <a:gs pos="100000">
                  <a:srgbClr val="9BBB59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  <a:sp3d/>
          </c:spPr>
          <c:dLbls>
            <c:delete val="1"/>
          </c:dLbls>
          <c:cat>
            <c:strRef>
              <c:f>Лист1!$A$2:$A$4</c:f>
              <c:strCache>
                <c:ptCount val="3"/>
                <c:pt idx="0">
                  <c:v>Доходы</c:v>
                </c:pt>
                <c:pt idx="1">
                  <c:v>Расходы</c:v>
                </c:pt>
                <c:pt idx="2">
                  <c:v>Профицит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2">
                  <c:v>70.8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042E-4AC1-81B0-F826F016B0B5}"/>
            </c:ext>
          </c:extLst>
        </c:ser>
        <c:dLbls>
          <c:showVal val="1"/>
        </c:dLbls>
        <c:gapWidth val="79"/>
        <c:shape val="cylinder"/>
        <c:axId val="100467072"/>
        <c:axId val="100468608"/>
        <c:axId val="0"/>
      </c:bar3DChart>
      <c:catAx>
        <c:axId val="100467072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t" anchorCtr="0"/>
          <a:lstStyle/>
          <a:p>
            <a:pPr>
              <a:defRPr sz="1600" b="1" i="0" u="none" strike="noStrike" kern="1200" cap="all" spc="120" normalizeH="0" baseline="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00468608"/>
        <c:crosses val="autoZero"/>
        <c:auto val="1"/>
        <c:lblAlgn val="ctr"/>
        <c:lblOffset val="100"/>
      </c:catAx>
      <c:valAx>
        <c:axId val="100468608"/>
        <c:scaling>
          <c:orientation val="minMax"/>
        </c:scaling>
        <c:delete val="1"/>
        <c:axPos val="l"/>
        <c:numFmt formatCode="#,##0.00" sourceLinked="1"/>
        <c:majorTickMark val="none"/>
        <c:tickLblPos val="none"/>
        <c:crossAx val="1004670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depthPercent val="100"/>
      <c:rAngAx val="1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 w="25400" cap="flat" cmpd="sng" algn="ctr">
              <a:solidFill>
                <a:schemeClr val="accent1">
                  <a:shade val="50000"/>
                </a:schemeClr>
              </a:solidFill>
              <a:prstDash val="solid"/>
            </a:ln>
            <a:effectLst/>
          </c:spPr>
          <c:dLbls>
            <c:delete val="1"/>
          </c:dLbls>
          <c:cat>
            <c:strRef>
              <c:f>Лист1!$A$2:$A$3</c:f>
              <c:strCache>
                <c:ptCount val="2"/>
                <c:pt idx="0">
                  <c:v>2022 год</c:v>
                </c:pt>
                <c:pt idx="1">
                  <c:v>2023 год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4346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540-4444-986F-30283CA37BA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chemeClr val="accent2"/>
            </a:solidFill>
            <a:ln w="25400" cap="flat" cmpd="sng" algn="ctr">
              <a:solidFill>
                <a:schemeClr val="accent2">
                  <a:shade val="50000"/>
                </a:schemeClr>
              </a:solidFill>
              <a:prstDash val="solid"/>
            </a:ln>
            <a:effectLst/>
          </c:spPr>
          <c:dLbls>
            <c:dLbl>
              <c:idx val="1"/>
              <c:layout>
                <c:manualLayout>
                  <c:x val="5.7934502687795979E-3"/>
                  <c:y val="0.14477884176926908"/>
                </c:manualLayout>
              </c:layout>
              <c:tx>
                <c:rich>
                  <a:bodyPr/>
                  <a:lstStyle/>
                  <a:p>
                    <a:r>
                      <a:rPr lang="en-US" sz="1800" dirty="0" smtClean="0"/>
                      <a:t>4</a:t>
                    </a:r>
                    <a:r>
                      <a:rPr lang="en-US" dirty="0" smtClean="0"/>
                      <a:t> 586,3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9540-4444-986F-30283CA37BA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2022 год</c:v>
                </c:pt>
                <c:pt idx="1">
                  <c:v>2023 год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1">
                  <c:v>4586.3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9540-4444-986F-30283CA37BA7}"/>
            </c:ext>
          </c:extLst>
        </c:ser>
        <c:dLbls>
          <c:showVal val="1"/>
        </c:dLbls>
        <c:shape val="box"/>
        <c:axId val="111683072"/>
        <c:axId val="111684608"/>
        <c:axId val="0"/>
      </c:bar3DChart>
      <c:catAx>
        <c:axId val="111683072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11684608"/>
        <c:crosses val="autoZero"/>
        <c:auto val="1"/>
        <c:lblAlgn val="ctr"/>
        <c:lblOffset val="100"/>
      </c:catAx>
      <c:valAx>
        <c:axId val="111684608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1116830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depthPercent val="100"/>
      <c:rAngAx val="1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6"/>
            </a:solidFill>
            <a:ln w="25400" cap="flat" cmpd="sng" algn="ctr">
              <a:solidFill>
                <a:schemeClr val="accent6">
                  <a:shade val="50000"/>
                </a:schemeClr>
              </a:solidFill>
              <a:prstDash val="solid"/>
            </a:ln>
            <a:effectLst/>
          </c:spPr>
          <c:dLbls>
            <c:dLbl>
              <c:idx val="0"/>
              <c:layout>
                <c:manualLayout>
                  <c:x val="-3.5873436257141092E-3"/>
                  <c:y val="-0.19088921305862588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906,5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E9C0-4BAA-90AC-0271EA6E228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906.5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9C0-4BAA-90AC-0271EA6E228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hade val="51000"/>
                    <a:satMod val="130000"/>
                  </a:schemeClr>
                </a:gs>
                <a:gs pos="8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Pt>
            <c:idx val="1"/>
            <c:spPr>
              <a:solidFill>
                <a:schemeClr val="accent5"/>
              </a:solidFill>
              <a:ln w="25400" cap="flat" cmpd="sng" algn="ctr">
                <a:solidFill>
                  <a:schemeClr val="accent5">
                    <a:shade val="50000"/>
                  </a:schemeClr>
                </a:solidFill>
                <a:prstDash val="solid"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E9C0-4BAA-90AC-0271EA6E2283}"/>
              </c:ext>
            </c:extLst>
          </c:dPt>
          <c:dLbls>
            <c:dLbl>
              <c:idx val="1"/>
              <c:layout>
                <c:manualLayout>
                  <c:x val="1.7936718128570401E-3"/>
                  <c:y val="-0.17330731185585771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921,4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E9C0-4BAA-90AC-0271EA6E228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1">
                  <c:v>921.4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E9C0-4BAA-90AC-0271EA6E2283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spPr>
            <a:solidFill>
              <a:schemeClr val="accent4"/>
            </a:solidFill>
            <a:ln w="25400" cap="flat" cmpd="sng" algn="ctr">
              <a:solidFill>
                <a:schemeClr val="accent4">
                  <a:shade val="50000"/>
                </a:schemeClr>
              </a:solidFill>
              <a:prstDash val="solid"/>
            </a:ln>
            <a:effectLst/>
          </c:spPr>
          <c:dLbls>
            <c:dLbl>
              <c:idx val="2"/>
              <c:layout>
                <c:manualLayout>
                  <c:x val="0"/>
                  <c:y val="-0.22102961512051417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1 097,8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E9C0-4BAA-90AC-0271EA6E228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 год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2">
                  <c:v>1097.8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E9C0-4BAA-90AC-0271EA6E2283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Ряд 4</c:v>
                </c:pt>
              </c:strCache>
            </c:strRef>
          </c:tx>
          <c:spPr>
            <a:gradFill flip="none" rotWithShape="1">
              <a:gsLst>
                <a:gs pos="0">
                  <a:srgbClr val="C0504D">
                    <a:shade val="30000"/>
                    <a:satMod val="115000"/>
                  </a:srgbClr>
                </a:gs>
                <a:gs pos="50000">
                  <a:srgbClr val="C0504D">
                    <a:shade val="67500"/>
                    <a:satMod val="115000"/>
                  </a:srgbClr>
                </a:gs>
                <a:gs pos="100000">
                  <a:srgbClr val="C0504D">
                    <a:shade val="100000"/>
                    <a:satMod val="115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 w="25400" cap="flat" cmpd="sng" algn="ctr">
              <a:solidFill>
                <a:schemeClr val="accent2">
                  <a:shade val="50000"/>
                </a:schemeClr>
              </a:solidFill>
              <a:prstDash val="solid"/>
            </a:ln>
            <a:effectLst/>
          </c:spPr>
          <c:dLbls>
            <c:dLbl>
              <c:idx val="3"/>
              <c:layout>
                <c:manualLayout>
                  <c:x val="0"/>
                  <c:y val="-0.2511700171824088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en-US" dirty="0" smtClean="0"/>
                      <a:t>1 302,0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E9C0-4BAA-90AC-0271EA6E228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 год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  <c:pt idx="3">
                  <c:v>1302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E9C0-4BAA-90AC-0271EA6E2283}"/>
            </c:ext>
          </c:extLst>
        </c:ser>
        <c:dLbls>
          <c:showVal val="1"/>
        </c:dLbls>
        <c:shape val="box"/>
        <c:axId val="117883264"/>
        <c:axId val="117884800"/>
        <c:axId val="0"/>
      </c:bar3DChart>
      <c:catAx>
        <c:axId val="117883264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17884800"/>
        <c:crosses val="autoZero"/>
        <c:auto val="1"/>
        <c:lblAlgn val="ctr"/>
        <c:lblOffset val="100"/>
      </c:catAx>
      <c:valAx>
        <c:axId val="117884800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1178832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40"/>
      <c:perspective val="50"/>
    </c:view3D>
    <c:plotArea>
      <c:layout>
        <c:manualLayout>
          <c:layoutTarget val="inner"/>
          <c:xMode val="edge"/>
          <c:yMode val="edge"/>
          <c:x val="0.23125716383816441"/>
          <c:y val="0.15120971399149197"/>
          <c:w val="0.76874280181222976"/>
          <c:h val="0.758117361213370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6553200" h="6553200"/>
              <a:bevelB w="6553200" h="6553200"/>
            </a:sp3d>
          </c:spPr>
          <c:dPt>
            <c:idx val="0"/>
            <c:spPr>
              <a:solidFill>
                <a:srgbClr val="00B0F0"/>
              </a:solidFill>
              <a:scene3d>
                <a:camera prst="orthographicFront"/>
                <a:lightRig rig="threePt" dir="t"/>
              </a:scene3d>
              <a:sp3d>
                <a:bevelT w="6553200" h="6553200"/>
                <a:bevelB w="6553200" h="65532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CDA0-4BD2-B1AA-914448DD187A}"/>
              </c:ext>
            </c:extLst>
          </c:dPt>
          <c:dPt>
            <c:idx val="1"/>
            <c:spPr>
              <a:solidFill>
                <a:srgbClr val="FFFF00"/>
              </a:solidFill>
              <a:scene3d>
                <a:camera prst="orthographicFront"/>
                <a:lightRig rig="threePt" dir="t"/>
              </a:scene3d>
              <a:sp3d>
                <a:bevelT w="6553200" h="6553200"/>
                <a:bevelB w="6553200" h="65532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DA0-4BD2-B1AA-914448DD187A}"/>
              </c:ext>
            </c:extLst>
          </c:dPt>
          <c:dLbls>
            <c:dLbl>
              <c:idx val="0"/>
              <c:layout>
                <c:manualLayout>
                  <c:x val="-0.2633514975300848"/>
                  <c:y val="-0.17324902289379787"/>
                </c:manualLayout>
              </c:layout>
              <c:dLblPos val="bestFit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5.1128578306114045E-2"/>
                  <c:y val="-0.2538646451510278"/>
                </c:manualLayout>
              </c:layout>
              <c:dLblPos val="bestFit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14476112861895202"/>
                  <c:y val="3.2972886611028811E-2"/>
                </c:manualLayout>
              </c:layout>
              <c:dLblPos val="bestFit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1.6135402299473505E-2"/>
                  <c:y val="3.2966607456565815E-2"/>
                </c:manualLayout>
              </c:layout>
              <c:dLblPos val="bestFit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2.5721396809568586E-2"/>
                  <c:y val="-5.5959998995335394E-2"/>
                </c:manualLayout>
              </c:layout>
              <c:dLblPos val="bestFit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5.6473851595531852E-2"/>
                  <c:y val="8.4480267408258009E-2"/>
                </c:manualLayout>
              </c:layout>
              <c:tx>
                <c:rich>
                  <a:bodyPr/>
                  <a:lstStyle/>
                  <a:p>
                    <a:r>
                      <a:rPr lang="en-US" sz="1600" dirty="0"/>
                      <a:t>3,3%</a:t>
                    </a:r>
                  </a:p>
                </c:rich>
              </c:tx>
              <c:dLblPos val="bestFit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7.3336928236519605E-2"/>
                  <c:y val="3.6488515426487296E-2"/>
                </c:manualLayout>
              </c:layout>
              <c:dLblPos val="bestFit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2.9846164337657147E-2"/>
                  <c:y val="-3.5300708707233751E-2"/>
                </c:manualLayout>
              </c:layout>
              <c:dLblPos val="bestFit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2.8745676857946226E-2"/>
                  <c:y val="3.0912975105245606E-2"/>
                </c:manualLayout>
              </c:layout>
              <c:dLblPos val="bestFit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2.9624305519802292E-2"/>
                  <c:y val="-3.178281241933046E-2"/>
                </c:manualLayout>
              </c:layout>
              <c:dLblPos val="bestFit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bestFit"/>
            <c:showVal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Лист1!$A$2:$A$11</c:f>
              <c:strCache>
                <c:ptCount val="10"/>
                <c:pt idx="0">
                  <c:v>НДФЛ</c:v>
                </c:pt>
                <c:pt idx="1">
                  <c:v>Акцизы</c:v>
                </c:pt>
                <c:pt idx="2">
                  <c:v>Налоги на совокупный доход</c:v>
                </c:pt>
                <c:pt idx="3">
                  <c:v>Налоги на имущество</c:v>
                </c:pt>
                <c:pt idx="4">
                  <c:v>Государственная пошлина</c:v>
                </c:pt>
                <c:pt idx="5">
                  <c:v>Доходы от использования имущества</c:v>
                </c:pt>
                <c:pt idx="6">
                  <c:v>Доходы от оказания услуг</c:v>
                </c:pt>
                <c:pt idx="7">
                  <c:v>Прочие неналоговые доходы</c:v>
                </c:pt>
                <c:pt idx="8">
                  <c:v>Плата за негативное воздействие </c:v>
                </c:pt>
                <c:pt idx="9">
                  <c:v>Доходы от продажи муниципального имущества</c:v>
                </c:pt>
              </c:strCache>
            </c:strRef>
          </c:cat>
          <c:val>
            <c:numRef>
              <c:f>Лист1!$B$2:$B$11</c:f>
              <c:numCache>
                <c:formatCode>0.0%</c:formatCode>
                <c:ptCount val="10"/>
                <c:pt idx="0">
                  <c:v>0.71600000000000064</c:v>
                </c:pt>
                <c:pt idx="1">
                  <c:v>1.2999999999999998E-2</c:v>
                </c:pt>
                <c:pt idx="2">
                  <c:v>0.128</c:v>
                </c:pt>
                <c:pt idx="3">
                  <c:v>5.9000000000000261E-2</c:v>
                </c:pt>
                <c:pt idx="4">
                  <c:v>8.0000000000000227E-3</c:v>
                </c:pt>
                <c:pt idx="5">
                  <c:v>3.3000000000000002E-2</c:v>
                </c:pt>
                <c:pt idx="6">
                  <c:v>3.0000000000000092E-3</c:v>
                </c:pt>
                <c:pt idx="7">
                  <c:v>2.0000000000000052E-3</c:v>
                </c:pt>
                <c:pt idx="8">
                  <c:v>3.2000000000000042E-2</c:v>
                </c:pt>
                <c:pt idx="9">
                  <c:v>6.0000000000000114E-3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CDA0-4BD2-B1AA-914448DD187A}"/>
            </c:ext>
          </c:extLst>
        </c:ser>
        <c:dLbls>
          <c:showVal val="1"/>
        </c:dLbls>
      </c:pie3DChart>
    </c:plotArea>
    <c:legend>
      <c:legendPos val="r"/>
      <c:layout>
        <c:manualLayout>
          <c:xMode val="edge"/>
          <c:yMode val="edge"/>
          <c:x val="0"/>
          <c:y val="0"/>
          <c:w val="0.33436969063058186"/>
          <c:h val="0.81295515148809261"/>
        </c:manualLayout>
      </c:layout>
      <c:txPr>
        <a:bodyPr/>
        <a:lstStyle/>
        <a:p>
          <a:pPr>
            <a:defRPr sz="1400" b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depthPercent val="100"/>
      <c:rAngAx val="1"/>
    </c:view3D>
    <c:floor>
      <c:spPr>
        <a:noFill/>
        <a:ln>
          <a:noFill/>
        </a:ln>
        <a:effectLst/>
        <a:sp3d/>
      </c:spPr>
    </c:floor>
    <c:sideWall>
      <c:spPr>
        <a:noFill/>
        <a:ln w="25400">
          <a:noFill/>
        </a:ln>
        <a:effectLst/>
        <a:sp3d/>
      </c:spPr>
    </c:sideWall>
    <c:backWall>
      <c:spPr>
        <a:noFill/>
        <a:ln w="25400">
          <a:noFill/>
        </a:ln>
        <a:effectLst/>
        <a:sp3d/>
      </c:spPr>
    </c:backWall>
    <c:plotArea>
      <c:layout/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dLbls>
            <c:dLbl>
              <c:idx val="0"/>
              <c:layout>
                <c:manualLayout>
                  <c:x val="-1.5747258241148041E-3"/>
                  <c:y val="-1.0046800687296105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932,5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5702-4D1E-B5CF-3B4E59A3A2D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lt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НДФЛ</c:v>
                </c:pt>
                <c:pt idx="1">
                  <c:v>Налоги на совокупный доход</c:v>
                </c:pt>
                <c:pt idx="2">
                  <c:v>Налоги на имущество</c:v>
                </c:pt>
                <c:pt idx="3">
                  <c:v>Госпошлина</c:v>
                </c:pt>
                <c:pt idx="4">
                  <c:v>Акцизы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580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9CF-47D6-9628-C2D6F5B0561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166,6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5702-4D1E-B5CF-3B4E59A3A2D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lt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НДФЛ</c:v>
                </c:pt>
                <c:pt idx="1">
                  <c:v>Налоги на совокупный доход</c:v>
                </c:pt>
                <c:pt idx="2">
                  <c:v>Налоги на имущество</c:v>
                </c:pt>
                <c:pt idx="3">
                  <c:v>Госпошлина</c:v>
                </c:pt>
                <c:pt idx="4">
                  <c:v>Акцизы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1">
                  <c:v>161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69CF-47D6-9628-C2D6F5B0561A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spPr>
            <a:solidFill>
              <a:schemeClr val="accent3">
                <a:lumMod val="50000"/>
              </a:schemeClr>
            </a:solidFill>
            <a:ln>
              <a:noFill/>
            </a:ln>
            <a:effectLst/>
            <a:sp3d/>
          </c:spPr>
          <c:dLbls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76,9</a:t>
                    </a:r>
                    <a:endParaRPr lang="en-US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lt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НДФЛ</c:v>
                </c:pt>
                <c:pt idx="1">
                  <c:v>Налоги на совокупный доход</c:v>
                </c:pt>
                <c:pt idx="2">
                  <c:v>Налоги на имущество</c:v>
                </c:pt>
                <c:pt idx="3">
                  <c:v>Госпошлина</c:v>
                </c:pt>
                <c:pt idx="4">
                  <c:v>Акцизы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2">
                  <c:v>61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69CF-47D6-9628-C2D6F5B0561A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Ряд 4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dLbls>
            <c:dLbl>
              <c:idx val="3"/>
              <c:layout>
                <c:manualLayout>
                  <c:x val="6.2989032964590134E-3"/>
                  <c:y val="-2.7628701890064451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10,5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5702-4D1E-B5CF-3B4E59A3A2D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lt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НДФЛ</c:v>
                </c:pt>
                <c:pt idx="1">
                  <c:v>Налоги на совокупный доход</c:v>
                </c:pt>
                <c:pt idx="2">
                  <c:v>Налоги на имущество</c:v>
                </c:pt>
                <c:pt idx="3">
                  <c:v>Госпошлина</c:v>
                </c:pt>
                <c:pt idx="4">
                  <c:v>Акцизы</c:v>
                </c:pt>
              </c:strCache>
            </c:strRef>
          </c:cat>
          <c:val>
            <c:numRef>
              <c:f>Лист1!$E$2:$E$6</c:f>
              <c:numCache>
                <c:formatCode>General</c:formatCode>
                <c:ptCount val="5"/>
                <c:pt idx="3">
                  <c:v>12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69CF-47D6-9628-C2D6F5B0561A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Ряд 5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dLbls>
            <c:dLbl>
              <c:idx val="4"/>
              <c:layout>
                <c:manualLayout>
                  <c:x val="6.2989032964590134E-3"/>
                  <c:y val="-2.511700171824034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17,1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5702-4D1E-B5CF-3B4E59A3A2D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lt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НДФЛ</c:v>
                </c:pt>
                <c:pt idx="1">
                  <c:v>Налоги на совокупный доход</c:v>
                </c:pt>
                <c:pt idx="2">
                  <c:v>Налоги на имущество</c:v>
                </c:pt>
                <c:pt idx="3">
                  <c:v>Госпошлина</c:v>
                </c:pt>
                <c:pt idx="4">
                  <c:v>Акцизы</c:v>
                </c:pt>
              </c:strCache>
            </c:strRef>
          </c:cat>
          <c:val>
            <c:numRef>
              <c:f>Лист1!$F$2:$F$6</c:f>
              <c:numCache>
                <c:formatCode>General</c:formatCode>
                <c:ptCount val="5"/>
                <c:pt idx="4">
                  <c:v>12.6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69CF-47D6-9628-C2D6F5B0561A}"/>
            </c:ext>
          </c:extLst>
        </c:ser>
        <c:dLbls>
          <c:showVal val="1"/>
        </c:dLbls>
        <c:gapWidth val="79"/>
        <c:shape val="box"/>
        <c:axId val="128452480"/>
        <c:axId val="128454016"/>
        <c:axId val="0"/>
      </c:bar3DChart>
      <c:catAx>
        <c:axId val="128452480"/>
        <c:scaling>
          <c:orientation val="minMax"/>
        </c:scaling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cap="all" spc="120" normalizeH="0" baseline="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28454016"/>
        <c:crosses val="autoZero"/>
        <c:auto val="1"/>
        <c:lblAlgn val="ctr"/>
        <c:lblOffset val="100"/>
      </c:catAx>
      <c:valAx>
        <c:axId val="128454016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1284524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depthPercent val="100"/>
      <c:rAngAx val="1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5961890430598041"/>
          <c:y val="2.3288939175067271E-2"/>
          <c:w val="0.82337188110454862"/>
          <c:h val="0.93595541726859133"/>
        </c:manualLayout>
      </c:layout>
      <c:bar3DChart>
        <c:barDir val="bar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hade val="51000"/>
                    <a:satMod val="130000"/>
                  </a:schemeClr>
                </a:gs>
                <a:gs pos="8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  <a:lin ang="16200000" scaled="0"/>
            </a:gradFill>
            <a:ln w="9525" cap="flat" cmpd="sng" algn="ctr">
              <a:solidFill>
                <a:schemeClr val="accent5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3 280,7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B0B9-49DC-9ED8-74A925065B4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2022 год</c:v>
                </c:pt>
                <c:pt idx="1">
                  <c:v>2023 год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1">
                  <c:v>3280.7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915-4F82-B8D4-537C399BA48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hade val="51000"/>
                    <a:satMod val="130000"/>
                  </a:schemeClr>
                </a:gs>
                <a:gs pos="80000">
                  <a:schemeClr val="accent6">
                    <a:shade val="93000"/>
                    <a:satMod val="130000"/>
                  </a:schemeClr>
                </a:gs>
                <a:gs pos="100000">
                  <a:schemeClr val="accent6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3 308,3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B0B9-49DC-9ED8-74A925065B4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2022 год</c:v>
                </c:pt>
                <c:pt idx="1">
                  <c:v>2023 год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3248.2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8915-4F82-B8D4-537C399BA483}"/>
            </c:ext>
          </c:extLst>
        </c:ser>
        <c:dLbls>
          <c:showVal val="1"/>
        </c:dLbls>
        <c:shape val="box"/>
        <c:axId val="134332800"/>
        <c:axId val="134334336"/>
        <c:axId val="0"/>
      </c:bar3DChart>
      <c:catAx>
        <c:axId val="134332800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34334336"/>
        <c:crosses val="autoZero"/>
        <c:auto val="1"/>
        <c:lblAlgn val="ctr"/>
        <c:lblOffset val="100"/>
      </c:catAx>
      <c:valAx>
        <c:axId val="134334336"/>
        <c:scaling>
          <c:orientation val="minMax"/>
        </c:scaling>
        <c:delete val="1"/>
        <c:axPos val="b"/>
        <c:numFmt formatCode="General" sourceLinked="1"/>
        <c:majorTickMark val="none"/>
        <c:tickLblPos val="none"/>
        <c:crossAx val="1343328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perspective val="0"/>
    </c:view3D>
    <c:plotArea>
      <c:layout>
        <c:manualLayout>
          <c:layoutTarget val="inner"/>
          <c:xMode val="edge"/>
          <c:yMode val="edge"/>
          <c:x val="0.21226415094340012"/>
          <c:y val="0.28108108108108132"/>
          <c:w val="0.6116352201258044"/>
          <c:h val="0.41891891891892635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chemeClr val="accent1"/>
            </a:solidFill>
            <a:ln w="12739">
              <a:solidFill>
                <a:schemeClr val="tx1"/>
              </a:solidFill>
              <a:prstDash val="solid"/>
            </a:ln>
          </c:spPr>
          <c:explosion val="17"/>
          <c:dPt>
            <c:idx val="0"/>
            <c:spPr>
              <a:solidFill>
                <a:schemeClr val="hlink"/>
              </a:solidFill>
              <a:ln w="12739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6925-4BC0-AA0A-19F09562081C}"/>
              </c:ext>
            </c:extLst>
          </c:dPt>
          <c:dPt>
            <c:idx val="1"/>
            <c:spPr>
              <a:solidFill>
                <a:srgbClr val="00FF00"/>
              </a:solidFill>
              <a:ln w="12739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925-4BC0-AA0A-19F09562081C}"/>
              </c:ext>
            </c:extLst>
          </c:dPt>
          <c:dPt>
            <c:idx val="2"/>
            <c:spPr>
              <a:solidFill>
                <a:srgbClr val="CCCCFF"/>
              </a:solidFill>
              <a:ln w="12739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6925-4BC0-AA0A-19F09562081C}"/>
              </c:ext>
            </c:extLst>
          </c:dPt>
          <c:dPt>
            <c:idx val="3"/>
            <c:explosion val="22"/>
            <c:spPr>
              <a:solidFill>
                <a:schemeClr val="folHlink"/>
              </a:solidFill>
              <a:ln w="12739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925-4BC0-AA0A-19F09562081C}"/>
              </c:ext>
            </c:extLst>
          </c:dPt>
          <c:dPt>
            <c:idx val="4"/>
            <c:spPr>
              <a:solidFill>
                <a:srgbClr val="FF00FF"/>
              </a:solidFill>
              <a:ln w="12739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6925-4BC0-AA0A-19F09562081C}"/>
              </c:ext>
            </c:extLst>
          </c:dPt>
          <c:dPt>
            <c:idx val="5"/>
            <c:spPr>
              <a:solidFill>
                <a:srgbClr val="00FFFF"/>
              </a:solidFill>
              <a:ln w="12739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6925-4BC0-AA0A-19F09562081C}"/>
              </c:ext>
            </c:extLst>
          </c:dPt>
          <c:dPt>
            <c:idx val="6"/>
            <c:spPr>
              <a:solidFill>
                <a:srgbClr val="0066CC"/>
              </a:solidFill>
              <a:ln w="12739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6925-4BC0-AA0A-19F09562081C}"/>
              </c:ext>
            </c:extLst>
          </c:dPt>
          <c:dPt>
            <c:idx val="7"/>
            <c:spPr>
              <a:solidFill>
                <a:srgbClr val="FFFF00"/>
              </a:solidFill>
              <a:ln w="12739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6925-4BC0-AA0A-19F09562081C}"/>
              </c:ext>
            </c:extLst>
          </c:dPt>
          <c:dPt>
            <c:idx val="8"/>
            <c:spPr>
              <a:solidFill>
                <a:srgbClr val="FF0000"/>
              </a:solidFill>
              <a:ln w="12739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6925-4BC0-AA0A-19F09562081C}"/>
              </c:ext>
            </c:extLst>
          </c:dPt>
          <c:dPt>
            <c:idx val="9"/>
            <c:spPr>
              <a:solidFill>
                <a:schemeClr val="tx2"/>
              </a:solidFill>
              <a:ln w="12739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6925-4BC0-AA0A-19F09562081C}"/>
              </c:ext>
            </c:extLst>
          </c:dPt>
          <c:cat>
            <c:strRef>
              <c:f>Sheet1!$B$1:$K$1</c:f>
              <c:strCache>
                <c:ptCount val="10"/>
                <c:pt idx="0">
                  <c:v>образ</c:v>
                </c:pt>
                <c:pt idx="1">
                  <c:v>безоп</c:v>
                </c:pt>
                <c:pt idx="2">
                  <c:v>спорт</c:v>
                </c:pt>
                <c:pt idx="3">
                  <c:v>соц</c:v>
                </c:pt>
                <c:pt idx="4">
                  <c:v>вопр</c:v>
                </c:pt>
                <c:pt idx="5">
                  <c:v>культ</c:v>
                </c:pt>
                <c:pt idx="6">
                  <c:v>экон</c:v>
                </c:pt>
                <c:pt idx="7">
                  <c:v>жкх</c:v>
                </c:pt>
                <c:pt idx="8">
                  <c:v>окр среда</c:v>
                </c:pt>
                <c:pt idx="9">
                  <c:v>сми</c:v>
                </c:pt>
              </c:strCache>
            </c:strRef>
          </c:cat>
          <c:val>
            <c:numRef>
              <c:f>Sheet1!$B$2:$K$2</c:f>
              <c:numCache>
                <c:formatCode>0.0%</c:formatCode>
                <c:ptCount val="10"/>
                <c:pt idx="0">
                  <c:v>0.55700000000000005</c:v>
                </c:pt>
                <c:pt idx="1">
                  <c:v>7.9000000000000146E-3</c:v>
                </c:pt>
                <c:pt idx="2">
                  <c:v>3.500000000000001E-2</c:v>
                </c:pt>
                <c:pt idx="3">
                  <c:v>0.15900000000000025</c:v>
                </c:pt>
                <c:pt idx="4">
                  <c:v>4.7000000000000014E-2</c:v>
                </c:pt>
                <c:pt idx="5">
                  <c:v>8.4000000000000047E-2</c:v>
                </c:pt>
                <c:pt idx="6">
                  <c:v>5.1000000000000004E-2</c:v>
                </c:pt>
                <c:pt idx="7">
                  <c:v>5.3999999999999999E-2</c:v>
                </c:pt>
                <c:pt idx="8" formatCode="0.00%">
                  <c:v>4.000000000000007E-3</c:v>
                </c:pt>
                <c:pt idx="9" formatCode="0.00%">
                  <c:v>1.0000000000000018E-3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6925-4BC0-AA0A-19F09562081C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chemeClr val="accent2"/>
            </a:solidFill>
            <a:ln w="12739">
              <a:solidFill>
                <a:schemeClr val="tx1"/>
              </a:solidFill>
              <a:prstDash val="solid"/>
            </a:ln>
          </c:spPr>
          <c:explosion val="20"/>
          <c:dPt>
            <c:idx val="0"/>
            <c:spPr>
              <a:solidFill>
                <a:schemeClr val="accent1"/>
              </a:solidFill>
              <a:ln w="12739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C-6925-4BC0-AA0A-19F09562081C}"/>
              </c:ext>
            </c:extLst>
          </c:dPt>
          <c:dPt>
            <c:idx val="2"/>
            <c:spPr>
              <a:solidFill>
                <a:schemeClr val="hlink"/>
              </a:solidFill>
              <a:ln w="12739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6925-4BC0-AA0A-19F09562081C}"/>
              </c:ext>
            </c:extLst>
          </c:dPt>
          <c:dPt>
            <c:idx val="3"/>
            <c:spPr>
              <a:solidFill>
                <a:schemeClr val="folHlink"/>
              </a:solidFill>
              <a:ln w="12739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E-6925-4BC0-AA0A-19F09562081C}"/>
              </c:ext>
            </c:extLst>
          </c:dPt>
          <c:dPt>
            <c:idx val="4"/>
            <c:spPr>
              <a:solidFill>
                <a:schemeClr val="bg2"/>
              </a:solidFill>
              <a:ln w="12739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6925-4BC0-AA0A-19F09562081C}"/>
              </c:ext>
            </c:extLst>
          </c:dPt>
          <c:dPt>
            <c:idx val="5"/>
            <c:spPr>
              <a:solidFill>
                <a:schemeClr val="tx2"/>
              </a:solidFill>
              <a:ln w="12739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0-6925-4BC0-AA0A-19F09562081C}"/>
              </c:ext>
            </c:extLst>
          </c:dPt>
          <c:dPt>
            <c:idx val="6"/>
            <c:spPr>
              <a:solidFill>
                <a:srgbClr val="0066CC"/>
              </a:solidFill>
              <a:ln w="12739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6925-4BC0-AA0A-19F09562081C}"/>
              </c:ext>
            </c:extLst>
          </c:dPt>
          <c:dPt>
            <c:idx val="7"/>
            <c:spPr>
              <a:solidFill>
                <a:srgbClr val="CCCCFF"/>
              </a:solidFill>
              <a:ln w="12739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2-6925-4BC0-AA0A-19F09562081C}"/>
              </c:ext>
            </c:extLst>
          </c:dPt>
          <c:dPt>
            <c:idx val="8"/>
            <c:spPr>
              <a:solidFill>
                <a:srgbClr val="FF0000"/>
              </a:solidFill>
              <a:ln w="12739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6925-4BC0-AA0A-19F09562081C}"/>
              </c:ext>
            </c:extLst>
          </c:dPt>
          <c:dPt>
            <c:idx val="9"/>
            <c:spPr>
              <a:solidFill>
                <a:srgbClr val="FFFF00"/>
              </a:solidFill>
              <a:ln w="12739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4-6925-4BC0-AA0A-19F09562081C}"/>
              </c:ext>
            </c:extLst>
          </c:dPt>
          <c:cat>
            <c:strRef>
              <c:f>Sheet1!$B$1:$K$1</c:f>
              <c:strCache>
                <c:ptCount val="10"/>
                <c:pt idx="0">
                  <c:v>образ</c:v>
                </c:pt>
                <c:pt idx="1">
                  <c:v>безоп</c:v>
                </c:pt>
                <c:pt idx="2">
                  <c:v>спорт</c:v>
                </c:pt>
                <c:pt idx="3">
                  <c:v>соц</c:v>
                </c:pt>
                <c:pt idx="4">
                  <c:v>вопр</c:v>
                </c:pt>
                <c:pt idx="5">
                  <c:v>культ</c:v>
                </c:pt>
                <c:pt idx="6">
                  <c:v>экон</c:v>
                </c:pt>
                <c:pt idx="7">
                  <c:v>жкх</c:v>
                </c:pt>
                <c:pt idx="8">
                  <c:v>окр среда</c:v>
                </c:pt>
                <c:pt idx="9">
                  <c:v>сми</c:v>
                </c:pt>
              </c:strCache>
            </c:strRef>
          </c:cat>
          <c:val>
            <c:numRef>
              <c:f>Sheet1!$B$3:$K$3</c:f>
              <c:numCache>
                <c:formatCode>General</c:formatCode>
                <c:ptCount val="10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6-6925-4BC0-AA0A-19F09562081C}"/>
            </c:ext>
          </c:extLst>
        </c:ser>
      </c:pie3DChart>
      <c:spPr>
        <a:noFill/>
        <a:ln w="25479">
          <a:noFill/>
        </a:ln>
      </c:spPr>
    </c:plotArea>
    <c:plotVisOnly val="1"/>
    <c:dispBlanksAs val="zero"/>
  </c:chart>
  <c:spPr>
    <a:noFill/>
    <a:ln>
      <a:noFill/>
    </a:ln>
  </c:spPr>
  <c:txPr>
    <a:bodyPr/>
    <a:lstStyle/>
    <a:p>
      <a:pPr>
        <a:defRPr sz="1605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40"/>
      <c:perspective val="50"/>
    </c:view3D>
    <c:plotArea>
      <c:layout>
        <c:manualLayout>
          <c:layoutTarget val="inner"/>
          <c:xMode val="edge"/>
          <c:yMode val="edge"/>
          <c:x val="0.10354110842674732"/>
          <c:y val="4.9505938908054924E-3"/>
          <c:w val="0.76874280181222976"/>
          <c:h val="0.758117361213370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6553200" h="6553200"/>
              <a:bevelB w="6553200" h="6553200"/>
            </a:sp3d>
          </c:spPr>
          <c:explosion val="25"/>
          <c:dPt>
            <c:idx val="0"/>
            <c:spPr>
              <a:solidFill>
                <a:srgbClr val="00B0F0"/>
              </a:solidFill>
              <a:scene3d>
                <a:camera prst="orthographicFront"/>
                <a:lightRig rig="threePt" dir="t"/>
              </a:scene3d>
              <a:sp3d>
                <a:bevelT w="6553200" h="6553200"/>
                <a:bevelB w="6553200" h="65532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F922-4556-B9A0-B2090D65355F}"/>
              </c:ext>
            </c:extLst>
          </c:dPt>
          <c:dPt>
            <c:idx val="1"/>
            <c:explosion val="13"/>
            <c:spPr>
              <a:solidFill>
                <a:srgbClr val="FFFF00"/>
              </a:solidFill>
              <a:scene3d>
                <a:camera prst="orthographicFront"/>
                <a:lightRig rig="threePt" dir="t"/>
              </a:scene3d>
              <a:sp3d>
                <a:bevelT w="6553200" h="6553200"/>
                <a:bevelB w="6553200" h="65532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922-4556-B9A0-B2090D65355F}"/>
              </c:ext>
            </c:extLst>
          </c:dPt>
          <c:dLbls>
            <c:dLbl>
              <c:idx val="0"/>
              <c:layout>
                <c:manualLayout>
                  <c:x val="-9.2025270388580133E-2"/>
                  <c:y val="8.7163818640127289E-2"/>
                </c:manualLayout>
              </c:layout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 b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en-US" dirty="0" smtClean="0"/>
                      <a:t>16,5%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2886057472555898"/>
                  <c:y val="-0.1821107073127185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83,5%</a:t>
                    </a:r>
                    <a:endParaRPr lang="en-US" dirty="0"/>
                  </a:p>
                </c:rich>
              </c:tx>
              <c:dLblPos val="bestFit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bestFit"/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Прочие</c:v>
                </c:pt>
                <c:pt idx="1">
                  <c:v>Социальный характер</c:v>
                </c:pt>
              </c:strCache>
            </c:strRef>
          </c:cat>
          <c:val>
            <c:numRef>
              <c:f>Лист1!$B$2:$B$3</c:f>
              <c:numCache>
                <c:formatCode>0.0%</c:formatCode>
                <c:ptCount val="2"/>
                <c:pt idx="0">
                  <c:v>0.19800000000000001</c:v>
                </c:pt>
                <c:pt idx="1">
                  <c:v>0.80200000000000005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F922-4556-B9A0-B2090D65355F}"/>
            </c:ext>
          </c:extLst>
        </c:ser>
        <c:dLbls>
          <c:showVal val="1"/>
        </c:dLbls>
      </c:pie3D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4"/>
  <c:chart>
    <c:autoTitleDeleted val="1"/>
    <c:view3D>
      <c:perspective val="30"/>
    </c:view3D>
    <c:plotArea>
      <c:layout>
        <c:manualLayout>
          <c:layoutTarget val="inner"/>
          <c:xMode val="edge"/>
          <c:yMode val="edge"/>
          <c:x val="2.5155124489603938E-2"/>
          <c:y val="0"/>
          <c:w val="0.97484487551039956"/>
          <c:h val="0.65274956184476063"/>
        </c:manualLayout>
      </c:layout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tx2"/>
            </a:solidFill>
            <a:ln w="9525" cap="flat" cmpd="sng" algn="ctr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dPt>
            <c:idx val="4"/>
            <c:spPr>
              <a:solidFill>
                <a:srgbClr val="00B050"/>
              </a:solidFill>
              <a:ln w="9525" cap="flat" cmpd="sng" algn="ctr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5"/>
            <c:spPr>
              <a:solidFill>
                <a:srgbClr val="00B050"/>
              </a:solidFill>
              <a:ln w="9525" cap="flat" cmpd="sng" algn="ctr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6"/>
            <c:spPr>
              <a:solidFill>
                <a:srgbClr val="00B050"/>
              </a:solidFill>
              <a:ln w="9525" cap="flat" cmpd="sng" algn="ctr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Lbls>
            <c:dLbl>
              <c:idx val="4"/>
              <c:tx>
                <c:rich>
                  <a:bodyPr/>
                  <a:lstStyle/>
                  <a:p>
                    <a:r>
                      <a:rPr lang="en-US" sz="1600" b="1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3</a:t>
                    </a:r>
                    <a:r>
                      <a:rPr lang="en-US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4</a:t>
                    </a:r>
                    <a:endParaRPr lang="en-US" dirty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600" b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Лист1!$A$2:$A$8</c:f>
              <c:numCache>
                <c:formatCode>dd/mm/yyyy</c:formatCode>
                <c:ptCount val="7"/>
                <c:pt idx="0">
                  <c:v>45292</c:v>
                </c:pt>
                <c:pt idx="1">
                  <c:v>44927</c:v>
                </c:pt>
                <c:pt idx="2">
                  <c:v>44562</c:v>
                </c:pt>
                <c:pt idx="3">
                  <c:v>44197</c:v>
                </c:pt>
                <c:pt idx="4">
                  <c:v>43831</c:v>
                </c:pt>
                <c:pt idx="5">
                  <c:v>43466</c:v>
                </c:pt>
                <c:pt idx="6">
                  <c:v>43101</c:v>
                </c:pt>
              </c:numCache>
            </c:num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34</c:v>
                </c:pt>
                <c:pt idx="1">
                  <c:v>34</c:v>
                </c:pt>
                <c:pt idx="2">
                  <c:v>34</c:v>
                </c:pt>
                <c:pt idx="3">
                  <c:v>71</c:v>
                </c:pt>
                <c:pt idx="4">
                  <c:v>105</c:v>
                </c:pt>
                <c:pt idx="5">
                  <c:v>115</c:v>
                </c:pt>
                <c:pt idx="6">
                  <c:v>115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3E6-479C-BC84-024BAA2F1D5C}"/>
            </c:ext>
          </c:extLst>
        </c:ser>
        <c:dLbls>
          <c:showVal val="1"/>
        </c:dLbls>
        <c:shape val="box"/>
        <c:axId val="163658368"/>
        <c:axId val="163664256"/>
        <c:axId val="0"/>
      </c:bar3DChart>
      <c:dateAx>
        <c:axId val="163658368"/>
        <c:scaling>
          <c:orientation val="minMax"/>
        </c:scaling>
        <c:axPos val="b"/>
        <c:numFmt formatCode="dd/mm/yyyy" sourceLinked="1"/>
        <c:tickLblPos val="nextTo"/>
        <c:txPr>
          <a:bodyPr rot="-60000000" vert="horz"/>
          <a:lstStyle/>
          <a:p>
            <a:pPr>
              <a:defRPr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63664256"/>
        <c:crosses val="autoZero"/>
        <c:auto val="1"/>
        <c:lblOffset val="100"/>
        <c:baseTimeUnit val="years"/>
      </c:dateAx>
      <c:valAx>
        <c:axId val="163664256"/>
        <c:scaling>
          <c:orientation val="minMax"/>
        </c:scaling>
        <c:delete val="1"/>
        <c:axPos val="l"/>
        <c:numFmt formatCode="General" sourceLinked="1"/>
        <c:tickLblPos val="none"/>
        <c:crossAx val="163658368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064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74BDAF6-F259-47E9-82F8-1775434F4B62}" type="doc">
      <dgm:prSet loTypeId="urn:microsoft.com/office/officeart/2005/8/layout/hierarchy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AC3167D-1DBB-45E8-B80A-E9782C739E94}">
      <dgm:prSet phldrT="[Текст]" custT="1"/>
      <dgm:spPr>
        <a:solidFill>
          <a:schemeClr val="tx2"/>
        </a:solidFill>
      </dgm:spPr>
      <dgm:t>
        <a:bodyPr/>
        <a:lstStyle/>
        <a:p>
          <a:pPr algn="ctr"/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Объем доходов поступивших в бюджет городского округа в 2023 году на реализацию Плана природоохранных мероприятий – </a:t>
          </a:r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41,1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млн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altLang="ru-RU" sz="1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₽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.</a:t>
          </a:r>
        </a:p>
        <a:p>
          <a:pPr algn="ctr"/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Поступившие средства (с учетом неиспользованного остатка 2022 года) использованы на: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3431235B-2EFD-4241-A2A9-2CE84977A366}" type="parTrans" cxnId="{13CE0A43-8ACD-43F9-B490-9D072B2B335E}">
      <dgm:prSet/>
      <dgm:spPr/>
      <dgm:t>
        <a:bodyPr/>
        <a:lstStyle/>
        <a:p>
          <a:endParaRPr lang="ru-RU"/>
        </a:p>
      </dgm:t>
    </dgm:pt>
    <dgm:pt modelId="{7337D0D1-4174-4821-9473-A37FC6A12723}" type="sibTrans" cxnId="{13CE0A43-8ACD-43F9-B490-9D072B2B335E}">
      <dgm:prSet/>
      <dgm:spPr/>
      <dgm:t>
        <a:bodyPr/>
        <a:lstStyle/>
        <a:p>
          <a:endParaRPr lang="ru-RU"/>
        </a:p>
      </dgm:t>
    </dgm:pt>
    <dgm:pt modelId="{823D9450-52D6-4A6B-ABE6-7F92C2150C38}">
      <dgm:prSet phldrT="[Текст]" custT="1"/>
      <dgm:spPr>
        <a:ln>
          <a:solidFill>
            <a:schemeClr val="tx2"/>
          </a:solidFill>
        </a:ln>
      </dgm:spPr>
      <dgm:t>
        <a:bodyPr/>
        <a:lstStyle/>
        <a:p>
          <a:pPr algn="l"/>
          <a:r>
            <a:rPr lang="ru-RU" sz="16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ликвидацию несанкционированных свалок - </a:t>
          </a:r>
          <a:r>
            <a:rPr lang="ru-RU" sz="16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16,7</a:t>
          </a:r>
          <a:r>
            <a:rPr lang="ru-RU" sz="16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err="1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млн</a:t>
          </a:r>
          <a:r>
            <a:rPr lang="ru-RU" sz="16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altLang="ru-RU" sz="16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₽</a:t>
          </a:r>
          <a:endParaRPr lang="ru-RU" sz="1600" dirty="0">
            <a:solidFill>
              <a:schemeClr val="tx2"/>
            </a:solidFill>
            <a:latin typeface="Times New Roman" pitchFamily="18" charset="0"/>
            <a:cs typeface="Times New Roman" pitchFamily="18" charset="0"/>
          </a:endParaRPr>
        </a:p>
      </dgm:t>
    </dgm:pt>
    <dgm:pt modelId="{1B851F0B-ECC8-41D9-95A9-B6683110D0B5}" type="parTrans" cxnId="{BDFB20D4-9C2C-4478-B1F7-668ECF52FE03}">
      <dgm:prSet/>
      <dgm:spPr/>
      <dgm:t>
        <a:bodyPr/>
        <a:lstStyle/>
        <a:p>
          <a:endParaRPr lang="ru-RU"/>
        </a:p>
      </dgm:t>
    </dgm:pt>
    <dgm:pt modelId="{0ABA02AF-FB88-4774-855C-65C7E4D61337}" type="sibTrans" cxnId="{BDFB20D4-9C2C-4478-B1F7-668ECF52FE03}">
      <dgm:prSet/>
      <dgm:spPr/>
      <dgm:t>
        <a:bodyPr/>
        <a:lstStyle/>
        <a:p>
          <a:endParaRPr lang="ru-RU"/>
        </a:p>
      </dgm:t>
    </dgm:pt>
    <dgm:pt modelId="{3D23177E-7B73-4FC8-B6C5-CECC190F373D}">
      <dgm:prSet phldrT="[Текст]" custT="1"/>
      <dgm:spPr>
        <a:ln>
          <a:solidFill>
            <a:schemeClr val="tx2"/>
          </a:solidFill>
        </a:ln>
      </dgm:spPr>
      <dgm:t>
        <a:bodyPr/>
        <a:lstStyle/>
        <a:p>
          <a:pPr algn="just"/>
          <a:r>
            <a:rPr lang="ru-RU" sz="16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мероприятия по осуществлению на землях лесного фонда охраны лесов  (в т.ч. осуществление мер пожарной безопасности и тушения лесных пожаров), защиты лесов, воспроизводства лесов, лесоразведения, </a:t>
          </a:r>
          <a:r>
            <a:rPr lang="ru-RU" sz="1600" dirty="0" err="1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лесовосстановления</a:t>
          </a:r>
          <a:r>
            <a:rPr lang="ru-RU" sz="16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 – </a:t>
          </a:r>
          <a:r>
            <a:rPr lang="ru-RU" sz="16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0,7</a:t>
          </a:r>
          <a:r>
            <a:rPr lang="ru-RU" sz="16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err="1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млн</a:t>
          </a:r>
          <a:r>
            <a:rPr lang="ru-RU" sz="16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altLang="ru-RU" sz="16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₽</a:t>
          </a:r>
          <a:endParaRPr lang="ru-RU" sz="1600" dirty="0">
            <a:solidFill>
              <a:schemeClr val="tx2"/>
            </a:solidFill>
            <a:latin typeface="Times New Roman" pitchFamily="18" charset="0"/>
            <a:cs typeface="Times New Roman" pitchFamily="18" charset="0"/>
          </a:endParaRPr>
        </a:p>
      </dgm:t>
    </dgm:pt>
    <dgm:pt modelId="{F437E19D-889C-4C59-A96A-0F756370550C}" type="parTrans" cxnId="{06409B26-D50B-436B-8638-9FCDD5729D39}">
      <dgm:prSet/>
      <dgm:spPr/>
      <dgm:t>
        <a:bodyPr/>
        <a:lstStyle/>
        <a:p>
          <a:endParaRPr lang="ru-RU"/>
        </a:p>
      </dgm:t>
    </dgm:pt>
    <dgm:pt modelId="{7D1BA454-4FE3-4425-A832-3283BA0F6435}" type="sibTrans" cxnId="{06409B26-D50B-436B-8638-9FCDD5729D39}">
      <dgm:prSet/>
      <dgm:spPr/>
      <dgm:t>
        <a:bodyPr/>
        <a:lstStyle/>
        <a:p>
          <a:endParaRPr lang="ru-RU"/>
        </a:p>
      </dgm:t>
    </dgm:pt>
    <dgm:pt modelId="{398309CD-26BA-4CE8-8BE7-BDA1B689A1AB}">
      <dgm:prSet phldrT="[Текст]" custT="1"/>
      <dgm:spPr>
        <a:ln>
          <a:solidFill>
            <a:schemeClr val="tx2"/>
          </a:solidFill>
        </a:ln>
      </dgm:spPr>
      <dgm:t>
        <a:bodyPr/>
        <a:lstStyle/>
        <a:p>
          <a:pPr algn="l"/>
          <a:r>
            <a:rPr lang="ru-RU" sz="16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мероприятия  по озеленению округа – </a:t>
          </a:r>
          <a:r>
            <a:rPr lang="ru-RU" sz="16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13,3</a:t>
          </a:r>
          <a:r>
            <a:rPr lang="ru-RU" sz="16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err="1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млн</a:t>
          </a:r>
          <a:r>
            <a:rPr lang="ru-RU" sz="16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altLang="ru-RU" sz="16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₽</a:t>
          </a:r>
          <a:endParaRPr lang="ru-RU" sz="1600" dirty="0">
            <a:solidFill>
              <a:schemeClr val="tx2"/>
            </a:solidFill>
            <a:latin typeface="Times New Roman" pitchFamily="18" charset="0"/>
            <a:cs typeface="Times New Roman" pitchFamily="18" charset="0"/>
          </a:endParaRPr>
        </a:p>
      </dgm:t>
    </dgm:pt>
    <dgm:pt modelId="{50D15D19-2981-43E0-A491-8582C59D3856}" type="parTrans" cxnId="{CCF59B4E-2419-41B9-A678-640778F3DA30}">
      <dgm:prSet/>
      <dgm:spPr/>
      <dgm:t>
        <a:bodyPr/>
        <a:lstStyle/>
        <a:p>
          <a:endParaRPr lang="ru-RU"/>
        </a:p>
      </dgm:t>
    </dgm:pt>
    <dgm:pt modelId="{FC312FD5-B6BD-4A33-A254-E5D8154C6E3F}" type="sibTrans" cxnId="{CCF59B4E-2419-41B9-A678-640778F3DA30}">
      <dgm:prSet/>
      <dgm:spPr/>
      <dgm:t>
        <a:bodyPr/>
        <a:lstStyle/>
        <a:p>
          <a:endParaRPr lang="ru-RU"/>
        </a:p>
      </dgm:t>
    </dgm:pt>
    <dgm:pt modelId="{DF3A209A-E02D-4FD0-BE2D-5AA9B4CDF690}">
      <dgm:prSet phldrT="[Текст]" custT="1"/>
      <dgm:spPr>
        <a:ln>
          <a:solidFill>
            <a:schemeClr val="tx2"/>
          </a:solidFill>
        </a:ln>
      </dgm:spPr>
      <dgm:t>
        <a:bodyPr/>
        <a:lstStyle/>
        <a:p>
          <a:pPr algn="just"/>
          <a:r>
            <a:rPr lang="ru-RU" sz="16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осуществление мер по экологической реабилитации, восстановлению и улучшению экологического состояния водных объектов – </a:t>
          </a:r>
          <a:r>
            <a:rPr lang="ru-RU" sz="16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0,6</a:t>
          </a:r>
          <a:r>
            <a:rPr lang="ru-RU" sz="16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err="1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млн</a:t>
          </a:r>
          <a:r>
            <a:rPr lang="ru-RU" sz="16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altLang="ru-RU" sz="16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₽</a:t>
          </a:r>
          <a:endParaRPr lang="ru-RU" sz="1600" dirty="0">
            <a:solidFill>
              <a:schemeClr val="tx2"/>
            </a:solidFill>
            <a:latin typeface="Times New Roman" pitchFamily="18" charset="0"/>
            <a:cs typeface="Times New Roman" pitchFamily="18" charset="0"/>
          </a:endParaRPr>
        </a:p>
      </dgm:t>
    </dgm:pt>
    <dgm:pt modelId="{0F5EE8C9-D09B-4A0D-A9AF-0E1BD1413DAC}" type="parTrans" cxnId="{22A57D27-80AC-481D-BA12-5548D18620CD}">
      <dgm:prSet/>
      <dgm:spPr/>
      <dgm:t>
        <a:bodyPr/>
        <a:lstStyle/>
        <a:p>
          <a:endParaRPr lang="ru-RU"/>
        </a:p>
      </dgm:t>
    </dgm:pt>
    <dgm:pt modelId="{6A18DD77-2F67-40C9-A453-E3B41954D78E}" type="sibTrans" cxnId="{22A57D27-80AC-481D-BA12-5548D18620CD}">
      <dgm:prSet/>
      <dgm:spPr/>
      <dgm:t>
        <a:bodyPr/>
        <a:lstStyle/>
        <a:p>
          <a:endParaRPr lang="ru-RU"/>
        </a:p>
      </dgm:t>
    </dgm:pt>
    <dgm:pt modelId="{340080E7-FFB6-4FFD-BEC9-DA4DF03E98C5}" type="pres">
      <dgm:prSet presAssocID="{874BDAF6-F259-47E9-82F8-1775434F4B62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970C369D-1A27-4587-B0AB-B3C88DAAE18C}" type="pres">
      <dgm:prSet presAssocID="{9AC3167D-1DBB-45E8-B80A-E9782C739E94}" presName="root" presStyleCnt="0"/>
      <dgm:spPr/>
    </dgm:pt>
    <dgm:pt modelId="{7371CAC7-C759-45FA-9022-16D7F9C38A4D}" type="pres">
      <dgm:prSet presAssocID="{9AC3167D-1DBB-45E8-B80A-E9782C739E94}" presName="rootComposite" presStyleCnt="0"/>
      <dgm:spPr/>
    </dgm:pt>
    <dgm:pt modelId="{07B20D7B-BBE9-43C2-B829-23B892A66B85}" type="pres">
      <dgm:prSet presAssocID="{9AC3167D-1DBB-45E8-B80A-E9782C739E94}" presName="rootText" presStyleLbl="node1" presStyleIdx="0" presStyleCnt="1" custScaleX="506975" custScaleY="146801"/>
      <dgm:spPr/>
      <dgm:t>
        <a:bodyPr/>
        <a:lstStyle/>
        <a:p>
          <a:endParaRPr lang="ru-RU"/>
        </a:p>
      </dgm:t>
    </dgm:pt>
    <dgm:pt modelId="{CE91D137-A3AC-4BBD-8007-503445C8E46F}" type="pres">
      <dgm:prSet presAssocID="{9AC3167D-1DBB-45E8-B80A-E9782C739E94}" presName="rootConnector" presStyleLbl="node1" presStyleIdx="0" presStyleCnt="1"/>
      <dgm:spPr/>
      <dgm:t>
        <a:bodyPr/>
        <a:lstStyle/>
        <a:p>
          <a:endParaRPr lang="ru-RU"/>
        </a:p>
      </dgm:t>
    </dgm:pt>
    <dgm:pt modelId="{9081CC91-D9C2-4567-895A-72449DCC3D3C}" type="pres">
      <dgm:prSet presAssocID="{9AC3167D-1DBB-45E8-B80A-E9782C739E94}" presName="childShape" presStyleCnt="0"/>
      <dgm:spPr/>
    </dgm:pt>
    <dgm:pt modelId="{13724FC7-1E48-4B8B-8583-78D9BDCC30C4}" type="pres">
      <dgm:prSet presAssocID="{1B851F0B-ECC8-41D9-95A9-B6683110D0B5}" presName="Name13" presStyleLbl="parChTrans1D2" presStyleIdx="0" presStyleCnt="4"/>
      <dgm:spPr/>
      <dgm:t>
        <a:bodyPr/>
        <a:lstStyle/>
        <a:p>
          <a:endParaRPr lang="ru-RU"/>
        </a:p>
      </dgm:t>
    </dgm:pt>
    <dgm:pt modelId="{33EEB284-2F1B-4EBE-B364-02DDB69B522A}" type="pres">
      <dgm:prSet presAssocID="{823D9450-52D6-4A6B-ABE6-7F92C2150C38}" presName="childText" presStyleLbl="bgAcc1" presStyleIdx="0" presStyleCnt="4" custScaleX="504026" custScaleY="46323" custLinFactNeighborX="-2654" custLinFactNeighborY="-114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96AAD5-78E9-4798-95BA-3189D2762B98}" type="pres">
      <dgm:prSet presAssocID="{50D15D19-2981-43E0-A491-8582C59D3856}" presName="Name13" presStyleLbl="parChTrans1D2" presStyleIdx="1" presStyleCnt="4"/>
      <dgm:spPr/>
      <dgm:t>
        <a:bodyPr/>
        <a:lstStyle/>
        <a:p>
          <a:endParaRPr lang="ru-RU"/>
        </a:p>
      </dgm:t>
    </dgm:pt>
    <dgm:pt modelId="{42E67EA1-9487-49BD-9D61-976D938729A1}" type="pres">
      <dgm:prSet presAssocID="{398309CD-26BA-4CE8-8BE7-BDA1B689A1AB}" presName="childText" presStyleLbl="bgAcc1" presStyleIdx="1" presStyleCnt="4" custScaleX="505727" custScaleY="52259" custLinFactNeighborX="-4250" custLinFactNeighborY="-218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15E8A1-4875-49CE-AD61-8C5D1205C4AC}" type="pres">
      <dgm:prSet presAssocID="{0F5EE8C9-D09B-4A0D-A9AF-0E1BD1413DAC}" presName="Name13" presStyleLbl="parChTrans1D2" presStyleIdx="2" presStyleCnt="4"/>
      <dgm:spPr/>
      <dgm:t>
        <a:bodyPr/>
        <a:lstStyle/>
        <a:p>
          <a:endParaRPr lang="ru-RU"/>
        </a:p>
      </dgm:t>
    </dgm:pt>
    <dgm:pt modelId="{3402BEBE-3ADF-45A5-B24F-8C4048A3DBD2}" type="pres">
      <dgm:prSet presAssocID="{DF3A209A-E02D-4FD0-BE2D-5AA9B4CDF690}" presName="childText" presStyleLbl="bgAcc1" presStyleIdx="2" presStyleCnt="4" custScaleX="504489" custScaleY="84441" custLinFactNeighborX="-3413" custLinFactNeighborY="-396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9E2F13-B387-47F0-91E1-A30E599BC166}" type="pres">
      <dgm:prSet presAssocID="{F437E19D-889C-4C59-A96A-0F756370550C}" presName="Name13" presStyleLbl="parChTrans1D2" presStyleIdx="3" presStyleCnt="4"/>
      <dgm:spPr/>
      <dgm:t>
        <a:bodyPr/>
        <a:lstStyle/>
        <a:p>
          <a:endParaRPr lang="ru-RU"/>
        </a:p>
      </dgm:t>
    </dgm:pt>
    <dgm:pt modelId="{A11889DD-3E8B-4063-AF1E-9C931104C32E}" type="pres">
      <dgm:prSet presAssocID="{3D23177E-7B73-4FC8-B6C5-CECC190F373D}" presName="childText" presStyleLbl="bgAcc1" presStyleIdx="3" presStyleCnt="4" custScaleX="501580" custScaleY="112302" custLinFactNeighborX="-3413" custLinFactNeighborY="-541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2A57D27-80AC-481D-BA12-5548D18620CD}" srcId="{9AC3167D-1DBB-45E8-B80A-E9782C739E94}" destId="{DF3A209A-E02D-4FD0-BE2D-5AA9B4CDF690}" srcOrd="2" destOrd="0" parTransId="{0F5EE8C9-D09B-4A0D-A9AF-0E1BD1413DAC}" sibTransId="{6A18DD77-2F67-40C9-A453-E3B41954D78E}"/>
    <dgm:cxn modelId="{8C281E6C-EC4C-4B3D-96A6-E5B1257E9BA0}" type="presOf" srcId="{1B851F0B-ECC8-41D9-95A9-B6683110D0B5}" destId="{13724FC7-1E48-4B8B-8583-78D9BDCC30C4}" srcOrd="0" destOrd="0" presId="urn:microsoft.com/office/officeart/2005/8/layout/hierarchy3"/>
    <dgm:cxn modelId="{06409B26-D50B-436B-8638-9FCDD5729D39}" srcId="{9AC3167D-1DBB-45E8-B80A-E9782C739E94}" destId="{3D23177E-7B73-4FC8-B6C5-CECC190F373D}" srcOrd="3" destOrd="0" parTransId="{F437E19D-889C-4C59-A96A-0F756370550C}" sibTransId="{7D1BA454-4FE3-4425-A832-3283BA0F6435}"/>
    <dgm:cxn modelId="{87DE21A4-95E5-4E41-A755-A1E9418AFCD9}" type="presOf" srcId="{398309CD-26BA-4CE8-8BE7-BDA1B689A1AB}" destId="{42E67EA1-9487-49BD-9D61-976D938729A1}" srcOrd="0" destOrd="0" presId="urn:microsoft.com/office/officeart/2005/8/layout/hierarchy3"/>
    <dgm:cxn modelId="{5170B8E3-C09A-498E-9011-1CFC3E4B7BC0}" type="presOf" srcId="{3D23177E-7B73-4FC8-B6C5-CECC190F373D}" destId="{A11889DD-3E8B-4063-AF1E-9C931104C32E}" srcOrd="0" destOrd="0" presId="urn:microsoft.com/office/officeart/2005/8/layout/hierarchy3"/>
    <dgm:cxn modelId="{BD56A7A7-4960-41A0-A30D-43DBFAE8BE6F}" type="presOf" srcId="{50D15D19-2981-43E0-A491-8582C59D3856}" destId="{AE96AAD5-78E9-4798-95BA-3189D2762B98}" srcOrd="0" destOrd="0" presId="urn:microsoft.com/office/officeart/2005/8/layout/hierarchy3"/>
    <dgm:cxn modelId="{C0E288D0-D409-41F1-89D3-2AA1243C9AB5}" type="presOf" srcId="{9AC3167D-1DBB-45E8-B80A-E9782C739E94}" destId="{07B20D7B-BBE9-43C2-B829-23B892A66B85}" srcOrd="0" destOrd="0" presId="urn:microsoft.com/office/officeart/2005/8/layout/hierarchy3"/>
    <dgm:cxn modelId="{ED9C6004-F2C3-48FA-89C4-1E5332883A01}" type="presOf" srcId="{874BDAF6-F259-47E9-82F8-1775434F4B62}" destId="{340080E7-FFB6-4FFD-BEC9-DA4DF03E98C5}" srcOrd="0" destOrd="0" presId="urn:microsoft.com/office/officeart/2005/8/layout/hierarchy3"/>
    <dgm:cxn modelId="{796D2CC4-2340-4C89-8311-15352DDF3850}" type="presOf" srcId="{823D9450-52D6-4A6B-ABE6-7F92C2150C38}" destId="{33EEB284-2F1B-4EBE-B364-02DDB69B522A}" srcOrd="0" destOrd="0" presId="urn:microsoft.com/office/officeart/2005/8/layout/hierarchy3"/>
    <dgm:cxn modelId="{67C2C34A-3D03-4FE3-8763-95F6693633D4}" type="presOf" srcId="{9AC3167D-1DBB-45E8-B80A-E9782C739E94}" destId="{CE91D137-A3AC-4BBD-8007-503445C8E46F}" srcOrd="1" destOrd="0" presId="urn:microsoft.com/office/officeart/2005/8/layout/hierarchy3"/>
    <dgm:cxn modelId="{5347F849-07CE-46C1-9BF4-81B0FA6B8211}" type="presOf" srcId="{DF3A209A-E02D-4FD0-BE2D-5AA9B4CDF690}" destId="{3402BEBE-3ADF-45A5-B24F-8C4048A3DBD2}" srcOrd="0" destOrd="0" presId="urn:microsoft.com/office/officeart/2005/8/layout/hierarchy3"/>
    <dgm:cxn modelId="{756D07BF-2A46-4DEB-A1DC-D44EC074DF98}" type="presOf" srcId="{0F5EE8C9-D09B-4A0D-A9AF-0E1BD1413DAC}" destId="{7E15E8A1-4875-49CE-AD61-8C5D1205C4AC}" srcOrd="0" destOrd="0" presId="urn:microsoft.com/office/officeart/2005/8/layout/hierarchy3"/>
    <dgm:cxn modelId="{CCF59B4E-2419-41B9-A678-640778F3DA30}" srcId="{9AC3167D-1DBB-45E8-B80A-E9782C739E94}" destId="{398309CD-26BA-4CE8-8BE7-BDA1B689A1AB}" srcOrd="1" destOrd="0" parTransId="{50D15D19-2981-43E0-A491-8582C59D3856}" sibTransId="{FC312FD5-B6BD-4A33-A254-E5D8154C6E3F}"/>
    <dgm:cxn modelId="{14688150-3EE2-4285-8714-A7184E6A60E0}" type="presOf" srcId="{F437E19D-889C-4C59-A96A-0F756370550C}" destId="{549E2F13-B387-47F0-91E1-A30E599BC166}" srcOrd="0" destOrd="0" presId="urn:microsoft.com/office/officeart/2005/8/layout/hierarchy3"/>
    <dgm:cxn modelId="{13CE0A43-8ACD-43F9-B490-9D072B2B335E}" srcId="{874BDAF6-F259-47E9-82F8-1775434F4B62}" destId="{9AC3167D-1DBB-45E8-B80A-E9782C739E94}" srcOrd="0" destOrd="0" parTransId="{3431235B-2EFD-4241-A2A9-2CE84977A366}" sibTransId="{7337D0D1-4174-4821-9473-A37FC6A12723}"/>
    <dgm:cxn modelId="{BDFB20D4-9C2C-4478-B1F7-668ECF52FE03}" srcId="{9AC3167D-1DBB-45E8-B80A-E9782C739E94}" destId="{823D9450-52D6-4A6B-ABE6-7F92C2150C38}" srcOrd="0" destOrd="0" parTransId="{1B851F0B-ECC8-41D9-95A9-B6683110D0B5}" sibTransId="{0ABA02AF-FB88-4774-855C-65C7E4D61337}"/>
    <dgm:cxn modelId="{DD002DC2-FC00-411E-A9BE-65B6A2B05F3F}" type="presParOf" srcId="{340080E7-FFB6-4FFD-BEC9-DA4DF03E98C5}" destId="{970C369D-1A27-4587-B0AB-B3C88DAAE18C}" srcOrd="0" destOrd="0" presId="urn:microsoft.com/office/officeart/2005/8/layout/hierarchy3"/>
    <dgm:cxn modelId="{0880832E-7C26-47A1-8FA6-16D693C2A1F9}" type="presParOf" srcId="{970C369D-1A27-4587-B0AB-B3C88DAAE18C}" destId="{7371CAC7-C759-45FA-9022-16D7F9C38A4D}" srcOrd="0" destOrd="0" presId="urn:microsoft.com/office/officeart/2005/8/layout/hierarchy3"/>
    <dgm:cxn modelId="{10C57919-89ED-488A-8FE2-D2864F59822E}" type="presParOf" srcId="{7371CAC7-C759-45FA-9022-16D7F9C38A4D}" destId="{07B20D7B-BBE9-43C2-B829-23B892A66B85}" srcOrd="0" destOrd="0" presId="urn:microsoft.com/office/officeart/2005/8/layout/hierarchy3"/>
    <dgm:cxn modelId="{78205909-B2BA-49D9-9C81-C1133F10B4E9}" type="presParOf" srcId="{7371CAC7-C759-45FA-9022-16D7F9C38A4D}" destId="{CE91D137-A3AC-4BBD-8007-503445C8E46F}" srcOrd="1" destOrd="0" presId="urn:microsoft.com/office/officeart/2005/8/layout/hierarchy3"/>
    <dgm:cxn modelId="{533BA42E-7B9D-48AD-A82C-950F0F9F31E9}" type="presParOf" srcId="{970C369D-1A27-4587-B0AB-B3C88DAAE18C}" destId="{9081CC91-D9C2-4567-895A-72449DCC3D3C}" srcOrd="1" destOrd="0" presId="urn:microsoft.com/office/officeart/2005/8/layout/hierarchy3"/>
    <dgm:cxn modelId="{F640284C-258F-4AF8-9862-71E35B82450F}" type="presParOf" srcId="{9081CC91-D9C2-4567-895A-72449DCC3D3C}" destId="{13724FC7-1E48-4B8B-8583-78D9BDCC30C4}" srcOrd="0" destOrd="0" presId="urn:microsoft.com/office/officeart/2005/8/layout/hierarchy3"/>
    <dgm:cxn modelId="{975F04F0-8474-49FF-85E9-226C9A338376}" type="presParOf" srcId="{9081CC91-D9C2-4567-895A-72449DCC3D3C}" destId="{33EEB284-2F1B-4EBE-B364-02DDB69B522A}" srcOrd="1" destOrd="0" presId="urn:microsoft.com/office/officeart/2005/8/layout/hierarchy3"/>
    <dgm:cxn modelId="{07DB4804-71CA-4A72-8ADC-29A1F2FA1C16}" type="presParOf" srcId="{9081CC91-D9C2-4567-895A-72449DCC3D3C}" destId="{AE96AAD5-78E9-4798-95BA-3189D2762B98}" srcOrd="2" destOrd="0" presId="urn:microsoft.com/office/officeart/2005/8/layout/hierarchy3"/>
    <dgm:cxn modelId="{14638903-C9B9-4F59-BC2E-0455AA77439F}" type="presParOf" srcId="{9081CC91-D9C2-4567-895A-72449DCC3D3C}" destId="{42E67EA1-9487-49BD-9D61-976D938729A1}" srcOrd="3" destOrd="0" presId="urn:microsoft.com/office/officeart/2005/8/layout/hierarchy3"/>
    <dgm:cxn modelId="{04199AA8-6940-45CA-AA29-BF594DC940FA}" type="presParOf" srcId="{9081CC91-D9C2-4567-895A-72449DCC3D3C}" destId="{7E15E8A1-4875-49CE-AD61-8C5D1205C4AC}" srcOrd="4" destOrd="0" presId="urn:microsoft.com/office/officeart/2005/8/layout/hierarchy3"/>
    <dgm:cxn modelId="{999201B5-21DE-4151-B316-63D1DE9126B4}" type="presParOf" srcId="{9081CC91-D9C2-4567-895A-72449DCC3D3C}" destId="{3402BEBE-3ADF-45A5-B24F-8C4048A3DBD2}" srcOrd="5" destOrd="0" presId="urn:microsoft.com/office/officeart/2005/8/layout/hierarchy3"/>
    <dgm:cxn modelId="{35A70126-9AE0-45FE-8E9A-364EBF9D4E4B}" type="presParOf" srcId="{9081CC91-D9C2-4567-895A-72449DCC3D3C}" destId="{549E2F13-B387-47F0-91E1-A30E599BC166}" srcOrd="6" destOrd="0" presId="urn:microsoft.com/office/officeart/2005/8/layout/hierarchy3"/>
    <dgm:cxn modelId="{75B833C0-59C8-497B-8306-87751E9C4FDA}" type="presParOf" srcId="{9081CC91-D9C2-4567-895A-72449DCC3D3C}" destId="{A11889DD-3E8B-4063-AF1E-9C931104C32E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7B20D7B-BBE9-43C2-B829-23B892A66B85}">
      <dsp:nvSpPr>
        <dsp:cNvPr id="0" name=""/>
        <dsp:cNvSpPr/>
      </dsp:nvSpPr>
      <dsp:spPr>
        <a:xfrm>
          <a:off x="4804" y="37801"/>
          <a:ext cx="8343319" cy="1207956"/>
        </a:xfrm>
        <a:prstGeom prst="roundRect">
          <a:avLst>
            <a:gd name="adj" fmla="val 10000"/>
          </a:avLst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Объем доходов поступивших в бюджет городского округа в 2023 году на реализацию Плана природоохранных мероприятий – </a:t>
          </a: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41,1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млн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altLang="ru-RU" sz="18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₽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.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Поступившие средства (с учетом неиспользованного остатка 2022 года) использованы на: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804" y="37801"/>
        <a:ext cx="8343319" cy="1207956"/>
      </dsp:txXfrm>
    </dsp:sp>
    <dsp:sp modelId="{13724FC7-1E48-4B8B-8583-78D9BDCC30C4}">
      <dsp:nvSpPr>
        <dsp:cNvPr id="0" name=""/>
        <dsp:cNvSpPr/>
      </dsp:nvSpPr>
      <dsp:spPr>
        <a:xfrm>
          <a:off x="839136" y="1245758"/>
          <a:ext cx="799390" cy="3024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2476"/>
              </a:lnTo>
              <a:lnTo>
                <a:pt x="799390" y="30247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EEB284-2F1B-4EBE-B364-02DDB69B522A}">
      <dsp:nvSpPr>
        <dsp:cNvPr id="0" name=""/>
        <dsp:cNvSpPr/>
      </dsp:nvSpPr>
      <dsp:spPr>
        <a:xfrm>
          <a:off x="1638526" y="1357649"/>
          <a:ext cx="6635830" cy="38117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ликвидацию несанкционированных свалок - </a:t>
          </a:r>
          <a:r>
            <a:rPr lang="ru-RU" sz="1600" b="1" kern="12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16,7</a:t>
          </a:r>
          <a:r>
            <a:rPr lang="ru-RU" sz="1600" kern="12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млн</a:t>
          </a:r>
          <a:r>
            <a:rPr lang="ru-RU" sz="1600" kern="12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altLang="ru-RU" sz="1600" kern="12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₽</a:t>
          </a:r>
          <a:endParaRPr lang="ru-RU" sz="1600" kern="1200" dirty="0">
            <a:solidFill>
              <a:schemeClr val="tx2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638526" y="1357649"/>
        <a:ext cx="6635830" cy="381170"/>
      </dsp:txXfrm>
    </dsp:sp>
    <dsp:sp modelId="{AE96AAD5-78E9-4798-95BA-3189D2762B98}">
      <dsp:nvSpPr>
        <dsp:cNvPr id="0" name=""/>
        <dsp:cNvSpPr/>
      </dsp:nvSpPr>
      <dsp:spPr>
        <a:xfrm>
          <a:off x="839136" y="1245758"/>
          <a:ext cx="778377" cy="8276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27662"/>
              </a:lnTo>
              <a:lnTo>
                <a:pt x="778377" y="82766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E67EA1-9487-49BD-9D61-976D938729A1}">
      <dsp:nvSpPr>
        <dsp:cNvPr id="0" name=""/>
        <dsp:cNvSpPr/>
      </dsp:nvSpPr>
      <dsp:spPr>
        <a:xfrm>
          <a:off x="1617514" y="1858413"/>
          <a:ext cx="6658224" cy="43001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мероприятия  по озеленению округа – </a:t>
          </a:r>
          <a:r>
            <a:rPr lang="ru-RU" sz="1600" b="1" kern="12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13,3</a:t>
          </a:r>
          <a:r>
            <a:rPr lang="ru-RU" sz="1600" kern="12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млн</a:t>
          </a:r>
          <a:r>
            <a:rPr lang="ru-RU" sz="1600" kern="12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altLang="ru-RU" sz="1600" kern="12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₽</a:t>
          </a:r>
          <a:endParaRPr lang="ru-RU" sz="1600" kern="1200" dirty="0">
            <a:solidFill>
              <a:schemeClr val="tx2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617514" y="1858413"/>
        <a:ext cx="6658224" cy="430014"/>
      </dsp:txXfrm>
    </dsp:sp>
    <dsp:sp modelId="{7E15E8A1-4875-49CE-AD61-8C5D1205C4AC}">
      <dsp:nvSpPr>
        <dsp:cNvPr id="0" name=""/>
        <dsp:cNvSpPr/>
      </dsp:nvSpPr>
      <dsp:spPr>
        <a:xfrm>
          <a:off x="839136" y="1245758"/>
          <a:ext cx="789397" cy="14496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49698"/>
              </a:lnTo>
              <a:lnTo>
                <a:pt x="789397" y="144969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02BEBE-3ADF-45A5-B24F-8C4048A3DBD2}">
      <dsp:nvSpPr>
        <dsp:cNvPr id="0" name=""/>
        <dsp:cNvSpPr/>
      </dsp:nvSpPr>
      <dsp:spPr>
        <a:xfrm>
          <a:off x="1628533" y="2348044"/>
          <a:ext cx="6641925" cy="6948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осуществление мер по экологической реабилитации, восстановлению и улучшению экологического состояния водных объектов – </a:t>
          </a:r>
          <a:r>
            <a:rPr lang="ru-RU" sz="1600" b="1" kern="12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0,6</a:t>
          </a:r>
          <a:r>
            <a:rPr lang="ru-RU" sz="1600" kern="12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млн</a:t>
          </a:r>
          <a:r>
            <a:rPr lang="ru-RU" sz="1600" kern="12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altLang="ru-RU" sz="1600" kern="12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₽</a:t>
          </a:r>
          <a:endParaRPr lang="ru-RU" sz="1600" kern="1200" dirty="0">
            <a:solidFill>
              <a:schemeClr val="tx2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628533" y="2348044"/>
        <a:ext cx="6641925" cy="694825"/>
      </dsp:txXfrm>
    </dsp:sp>
    <dsp:sp modelId="{549E2F13-B387-47F0-91E1-A30E599BC166}">
      <dsp:nvSpPr>
        <dsp:cNvPr id="0" name=""/>
        <dsp:cNvSpPr/>
      </dsp:nvSpPr>
      <dsp:spPr>
        <a:xfrm>
          <a:off x="839136" y="1245758"/>
          <a:ext cx="789397" cy="23456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45608"/>
              </a:lnTo>
              <a:lnTo>
                <a:pt x="789397" y="234560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1889DD-3E8B-4063-AF1E-9C931104C32E}">
      <dsp:nvSpPr>
        <dsp:cNvPr id="0" name=""/>
        <dsp:cNvSpPr/>
      </dsp:nvSpPr>
      <dsp:spPr>
        <a:xfrm>
          <a:off x="1628533" y="3129326"/>
          <a:ext cx="6603626" cy="9240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мероприятия по осуществлению на землях лесного фонда охраны лесов  (в т.ч. осуществление мер пожарной безопасности и тушения лесных пожаров), защиты лесов, воспроизводства лесов, лесоразведения, </a:t>
          </a:r>
          <a:r>
            <a:rPr lang="ru-RU" sz="1600" kern="1200" dirty="0" err="1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лесовосстановления</a:t>
          </a:r>
          <a:r>
            <a:rPr lang="ru-RU" sz="1600" kern="12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 – </a:t>
          </a:r>
          <a:r>
            <a:rPr lang="ru-RU" sz="1600" b="1" kern="12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0,7</a:t>
          </a:r>
          <a:r>
            <a:rPr lang="ru-RU" sz="1600" kern="12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млн</a:t>
          </a:r>
          <a:r>
            <a:rPr lang="ru-RU" sz="1600" kern="12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altLang="ru-RU" sz="1600" kern="12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₽</a:t>
          </a:r>
          <a:endParaRPr lang="ru-RU" sz="1600" kern="1200" dirty="0">
            <a:solidFill>
              <a:schemeClr val="tx2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628533" y="3129326"/>
        <a:ext cx="6603626" cy="9240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0.51862</cdr:x>
      <cdr:y>0.22544</cdr:y>
    </cdr:from>
    <cdr:to>
      <cdr:x>0.65564</cdr:x>
      <cdr:y>0.4046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460944" y="1150588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0.40087</cdr:x>
      <cdr:y>0.35141</cdr:y>
    </cdr:from>
    <cdr:to>
      <cdr:x>0.50791</cdr:x>
      <cdr:y>0.3934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675126" y="1793530"/>
          <a:ext cx="714380" cy="2143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0.16536</cdr:x>
      <cdr:y>0.68852</cdr:y>
    </cdr:from>
    <cdr:to>
      <cdr:x>0.30238</cdr:x>
      <cdr:y>0.77049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103490" y="3000395"/>
          <a:ext cx="914400" cy="3571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4 346,0</a:t>
          </a:r>
          <a:endParaRPr lang="ru-RU" sz="1800" b="1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0.47567</cdr:x>
      <cdr:y>0.13478</cdr:y>
    </cdr:from>
    <cdr:to>
      <cdr:x>0.54071</cdr:x>
      <cdr:y>0.19757</cdr:y>
    </cdr:to>
    <cdr:sp macro="" textlink="">
      <cdr:nvSpPr>
        <cdr:cNvPr id="3" name="Прямая соединительная линия 2"/>
        <cdr:cNvSpPr/>
      </cdr:nvSpPr>
      <cdr:spPr>
        <a:xfrm xmlns:a="http://schemas.openxmlformats.org/drawingml/2006/main">
          <a:off x="4212976" y="772708"/>
          <a:ext cx="576064" cy="36004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0.53258</cdr:x>
      <cdr:y>0.12222</cdr:y>
    </cdr:from>
    <cdr:to>
      <cdr:x>0.54884</cdr:x>
      <cdr:y>0.18502</cdr:y>
    </cdr:to>
    <cdr:sp macro="" textlink="">
      <cdr:nvSpPr>
        <cdr:cNvPr id="5" name="Прямая соединительная линия 4"/>
        <cdr:cNvSpPr/>
      </cdr:nvSpPr>
      <cdr:spPr>
        <a:xfrm xmlns:a="http://schemas.openxmlformats.org/drawingml/2006/main">
          <a:off x="4717032" y="700700"/>
          <a:ext cx="144016" cy="36004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0.61388</cdr:x>
      <cdr:y>0.12222</cdr:y>
    </cdr:from>
    <cdr:to>
      <cdr:x>0.63014</cdr:x>
      <cdr:y>0.18502</cdr:y>
    </cdr:to>
    <cdr:sp macro="" textlink="">
      <cdr:nvSpPr>
        <cdr:cNvPr id="9" name="Прямая соединительная линия 8"/>
        <cdr:cNvSpPr/>
      </cdr:nvSpPr>
      <cdr:spPr>
        <a:xfrm xmlns:a="http://schemas.openxmlformats.org/drawingml/2006/main" flipH="1">
          <a:off x="5437112" y="700700"/>
          <a:ext cx="144016" cy="36004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0.44315</cdr:x>
      <cdr:y>0.19757</cdr:y>
    </cdr:from>
    <cdr:to>
      <cdr:x>0.4838</cdr:x>
      <cdr:y>0.21013</cdr:y>
    </cdr:to>
    <cdr:sp macro="" textlink="">
      <cdr:nvSpPr>
        <cdr:cNvPr id="11" name="Прямая соединительная линия 10"/>
        <cdr:cNvSpPr/>
      </cdr:nvSpPr>
      <cdr:spPr>
        <a:xfrm xmlns:a="http://schemas.openxmlformats.org/drawingml/2006/main">
          <a:off x="3924944" y="1132748"/>
          <a:ext cx="360040" cy="72008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0.28055</cdr:x>
      <cdr:y>0.32655</cdr:y>
    </cdr:from>
    <cdr:to>
      <cdr:x>0.29681</cdr:x>
      <cdr:y>0.48983</cdr:y>
    </cdr:to>
    <cdr:sp macro="" textlink="">
      <cdr:nvSpPr>
        <cdr:cNvPr id="13" name="Прямая соединительная линия 12"/>
        <cdr:cNvSpPr/>
      </cdr:nvSpPr>
      <cdr:spPr>
        <a:xfrm xmlns:a="http://schemas.openxmlformats.org/drawingml/2006/main" flipH="1">
          <a:off x="2484784" y="1872208"/>
          <a:ext cx="144016" cy="936104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0.27575</cdr:x>
      <cdr:y>0.05764</cdr:y>
    </cdr:from>
    <cdr:to>
      <cdr:x>0.94229</cdr:x>
      <cdr:y>0.19381</cdr:y>
    </cdr:to>
    <cdr:sp macro="" textlink="">
      <cdr:nvSpPr>
        <cdr:cNvPr id="3" name="Скругленный прямоугольник 2"/>
        <cdr:cNvSpPr/>
      </cdr:nvSpPr>
      <cdr:spPr>
        <a:xfrm xmlns:a="http://schemas.openxmlformats.org/drawingml/2006/main">
          <a:off x="2571200" y="291455"/>
          <a:ext cx="6215171" cy="688507"/>
        </a:xfrm>
        <a:prstGeom xmlns:a="http://schemas.openxmlformats.org/drawingml/2006/main" prst="roundRect">
          <a:avLst/>
        </a:prstGeom>
        <a:solidFill xmlns:a="http://schemas.openxmlformats.org/drawingml/2006/main">
          <a:schemeClr val="tx2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pPr algn="just"/>
          <a:r>
            <a:rPr lang="ru-RU" sz="1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Налоговые доходы исполнены в объеме 1 203,6 </a:t>
          </a:r>
          <a:r>
            <a:rPr lang="ru-RU" sz="180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млн</a:t>
          </a:r>
          <a:r>
            <a:rPr lang="ru-RU" sz="1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altLang="ru-RU" sz="1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₽</a:t>
          </a:r>
          <a:r>
            <a:rPr lang="ru-RU" sz="1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с увеличением к показателю 2022 года на 21,5 %</a:t>
          </a:r>
          <a:endParaRPr lang="ru-RU" sz="18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0.47819</cdr:x>
      <cdr:y>0.51416</cdr:y>
    </cdr:from>
    <cdr:to>
      <cdr:x>0.53134</cdr:x>
      <cdr:y>0.57067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3856535" y="2599747"/>
          <a:ext cx="428628" cy="2857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ru-RU" sz="1100" dirty="0" smtClean="0"/>
            <a:t>0,5%</a:t>
          </a:r>
          <a:endParaRPr lang="ru-RU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2393" cy="499364"/>
          </a:xfrm>
          <a:prstGeom prst="rect">
            <a:avLst/>
          </a:prstGeom>
        </p:spPr>
        <p:txBody>
          <a:bodyPr vert="horz" lIns="92550" tIns="46274" rIns="92550" bIns="46274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3991" y="0"/>
            <a:ext cx="2972392" cy="499364"/>
          </a:xfrm>
          <a:prstGeom prst="rect">
            <a:avLst/>
          </a:prstGeom>
        </p:spPr>
        <p:txBody>
          <a:bodyPr vert="horz" lIns="92550" tIns="46274" rIns="92550" bIns="46274" rtlCol="0"/>
          <a:lstStyle>
            <a:lvl1pPr algn="r">
              <a:defRPr sz="1200"/>
            </a:lvl1pPr>
          </a:lstStyle>
          <a:p>
            <a:fld id="{42CF66B1-5835-4C57-ACE4-EC4B2D72A0AF}" type="datetimeFigureOut">
              <a:rPr lang="ru-RU" smtClean="0"/>
              <a:pPr/>
              <a:t>22.05.2024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92213" y="1244600"/>
            <a:ext cx="4473575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550" tIns="46274" rIns="92550" bIns="46274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317" y="4787177"/>
            <a:ext cx="5487370" cy="3916488"/>
          </a:xfrm>
          <a:prstGeom prst="rect">
            <a:avLst/>
          </a:prstGeom>
        </p:spPr>
        <p:txBody>
          <a:bodyPr vert="horz" lIns="92550" tIns="46274" rIns="92550" bIns="46274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47911"/>
            <a:ext cx="2972393" cy="499364"/>
          </a:xfrm>
          <a:prstGeom prst="rect">
            <a:avLst/>
          </a:prstGeom>
        </p:spPr>
        <p:txBody>
          <a:bodyPr vert="horz" lIns="92550" tIns="46274" rIns="92550" bIns="46274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3991" y="9447911"/>
            <a:ext cx="2972392" cy="499364"/>
          </a:xfrm>
          <a:prstGeom prst="rect">
            <a:avLst/>
          </a:prstGeom>
        </p:spPr>
        <p:txBody>
          <a:bodyPr vert="horz" lIns="92550" tIns="46274" rIns="92550" bIns="46274" rtlCol="0" anchor="b"/>
          <a:lstStyle>
            <a:lvl1pPr algn="r">
              <a:defRPr sz="1200"/>
            </a:lvl1pPr>
          </a:lstStyle>
          <a:p>
            <a:fld id="{0BE62827-C841-4C8D-A0C0-DE105C5F97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739343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E62827-C841-4C8D-A0C0-DE105C5F9775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772591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E62827-C841-4C8D-A0C0-DE105C5F9775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420676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CD116-DF8E-4BB5-861C-A258A0697FDF}" type="datetime1">
              <a:rPr lang="ru-RU" smtClean="0"/>
              <a:pPr/>
              <a:t>22.05.2024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DDF2C-5F6A-4DBD-BBB1-729CF02EAC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412400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D99C4-BEB7-4EA7-B0AC-8094F6B7CB40}" type="datetime1">
              <a:rPr lang="ru-RU" smtClean="0"/>
              <a:pPr/>
              <a:t>22.05.2024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DDF2C-5F6A-4DBD-BBB1-729CF02EAC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708070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99400-CC76-4046-A05A-4B7F6F41BEBF}" type="datetime1">
              <a:rPr lang="ru-RU" smtClean="0"/>
              <a:pPr/>
              <a:t>22.05.2024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DDF2C-5F6A-4DBD-BBB1-729CF02EAC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541261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553A3-5EF0-474F-8602-1948B8DF7766}" type="datetime1">
              <a:rPr lang="ru-RU" smtClean="0"/>
              <a:pPr/>
              <a:t>22.05.2024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DDF2C-5F6A-4DBD-BBB1-729CF02EAC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00599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91539-4A69-43B1-973A-79B127A45B7D}" type="datetime1">
              <a:rPr lang="ru-RU" smtClean="0"/>
              <a:pPr/>
              <a:t>22.05.2024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DDF2C-5F6A-4DBD-BBB1-729CF02EAC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560378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2F572-E32F-4EB9-A6BD-50F3CAB48BB3}" type="datetime1">
              <a:rPr lang="ru-RU" smtClean="0"/>
              <a:pPr/>
              <a:t>22.05.2024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DDF2C-5F6A-4DBD-BBB1-729CF02EAC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138375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A086C-B763-439D-8D13-0992B5CA7ED9}" type="datetime1">
              <a:rPr lang="ru-RU" smtClean="0"/>
              <a:pPr/>
              <a:t>22.05.2024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DDF2C-5F6A-4DBD-BBB1-729CF02EAC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208382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88738-03DB-4B14-813F-A9F13C38D21E}" type="datetime1">
              <a:rPr lang="ru-RU" smtClean="0"/>
              <a:pPr/>
              <a:t>22.05.2024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DDF2C-5F6A-4DBD-BBB1-729CF02EAC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397004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1E7B2-A012-4F96-9CED-B3E6CE48FBF8}" type="datetime1">
              <a:rPr lang="ru-RU" smtClean="0"/>
              <a:pPr/>
              <a:t>22.05.2024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DDF2C-5F6A-4DBD-BBB1-729CF02EAC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46530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74E84-F1F1-45CC-8041-74B1FFFCA87B}" type="datetime1">
              <a:rPr lang="ru-RU" smtClean="0"/>
              <a:pPr/>
              <a:t>22.05.2024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DDF2C-5F6A-4DBD-BBB1-729CF02EAC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238331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65AAD-284A-4323-BBB2-E59C60D7557C}" type="datetime1">
              <a:rPr lang="ru-RU" smtClean="0"/>
              <a:pPr/>
              <a:t>22.05.2024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DDF2C-5F6A-4DBD-BBB1-729CF02EAC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85047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8117C1-D0F0-46F3-8F97-008A4E4A129C}" type="datetime1">
              <a:rPr lang="ru-RU" smtClean="0"/>
              <a:pPr/>
              <a:t>22.05.2024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8DDF2C-5F6A-4DBD-BBB1-729CF02EAC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26153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  <a:alpha val="2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0" y="1211268"/>
            <a:ext cx="9144000" cy="156966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square" lIns="54000" rIns="54000">
            <a:spAutoFit/>
          </a:bodyPr>
          <a:lstStyle/>
          <a:p>
            <a:pPr algn="ctr" eaLnBrk="1" hangingPunct="1">
              <a:defRPr/>
            </a:pPr>
            <a:r>
              <a:rPr lang="ru-RU" altLang="ru-R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 исполнении бюджета </a:t>
            </a:r>
          </a:p>
          <a:p>
            <a:pPr algn="ctr" eaLnBrk="1" hangingPunct="1">
              <a:defRPr/>
            </a:pPr>
            <a:r>
              <a:rPr lang="ru-RU" altLang="ru-RU" sz="3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Озерского </a:t>
            </a:r>
            <a:r>
              <a:rPr lang="ru-RU" altLang="ru-RU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округа </a:t>
            </a:r>
          </a:p>
          <a:p>
            <a:pPr algn="ctr" eaLnBrk="1" hangingPunct="1">
              <a:defRPr/>
            </a:pPr>
            <a:r>
              <a:rPr lang="ru-RU" altLang="ru-RU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altLang="ru-RU" sz="3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altLang="ru-RU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</a:t>
            </a: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0" y="260648"/>
            <a:ext cx="9144000" cy="707886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square" lIns="54000" rIns="54000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ru-RU" altLang="ru-RU" sz="4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ПУБЛИЧНЫЕ </a:t>
            </a:r>
            <a:r>
              <a:rPr lang="ru-RU" altLang="ru-RU" sz="4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СЛУШАНИЯ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000892" y="6215082"/>
            <a:ext cx="1893330" cy="4286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22 мая 2024 год</a:t>
            </a:r>
            <a:endParaRPr lang="ru-RU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72400" y="125134"/>
            <a:ext cx="659582" cy="843400"/>
          </a:xfrm>
          <a:prstGeom prst="rect">
            <a:avLst/>
          </a:prstGeom>
        </p:spPr>
      </p:pic>
      <p:pic>
        <p:nvPicPr>
          <p:cNvPr id="7" name="Рисунок 6" descr="https://kartinki.pics/pics/uploads/posts/2022-08/1660256864_46-kartinkin-net-p-fon-dlya-prezentatsii-byudzhet-krasivo-5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4414" y="2857496"/>
            <a:ext cx="6786610" cy="3357586"/>
          </a:xfrm>
          <a:prstGeom prst="round2DiagRect">
            <a:avLst/>
          </a:prstGeom>
          <a:ln>
            <a:noFill/>
          </a:ln>
          <a:effectLst>
            <a:softEdge rad="112500"/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xmlns="" val="2538846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  <a:alpha val="2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36512" y="260648"/>
            <a:ext cx="9107488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Отраслевая структура расходов </a:t>
            </a:r>
            <a:r>
              <a:rPr lang="ru-RU" alt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бюджета</a:t>
            </a:r>
          </a:p>
        </p:txBody>
      </p:sp>
      <p:sp>
        <p:nvSpPr>
          <p:cNvPr id="18" name="Прямоугольник 2"/>
          <p:cNvSpPr>
            <a:spLocks noChangeArrowheads="1"/>
          </p:cNvSpPr>
          <p:nvPr/>
        </p:nvSpPr>
        <p:spPr bwMode="auto">
          <a:xfrm>
            <a:off x="7429520" y="764704"/>
            <a:ext cx="1295375" cy="28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altLang="ru-RU" sz="16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</a:t>
            </a:r>
            <a:r>
              <a:rPr lang="ru-RU" altLang="ru-RU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₽</a:t>
            </a:r>
            <a:endParaRPr lang="ru-RU" altLang="ru-RU" sz="16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5" name="Object 20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062525246"/>
              </p:ext>
            </p:extLst>
          </p:nvPr>
        </p:nvGraphicFramePr>
        <p:xfrm>
          <a:off x="971600" y="1395106"/>
          <a:ext cx="7416824" cy="46085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Line 101"/>
          <p:cNvSpPr>
            <a:spLocks noChangeShapeType="1"/>
          </p:cNvSpPr>
          <p:nvPr/>
        </p:nvSpPr>
        <p:spPr bwMode="auto">
          <a:xfrm flipV="1">
            <a:off x="2483768" y="4131410"/>
            <a:ext cx="504056" cy="792086"/>
          </a:xfrm>
          <a:prstGeom prst="line">
            <a:avLst/>
          </a:prstGeom>
          <a:noFill/>
          <a:ln w="19050">
            <a:solidFill>
              <a:srgbClr val="800000"/>
            </a:solidFill>
            <a:round/>
            <a:headEnd/>
            <a:tailEnd/>
          </a:ln>
        </p:spPr>
        <p:txBody>
          <a:bodyPr lIns="54000" rIns="54000"/>
          <a:lstStyle/>
          <a:p>
            <a:endParaRPr lang="ru-RU" b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Line 104"/>
          <p:cNvSpPr>
            <a:spLocks noChangeShapeType="1"/>
          </p:cNvSpPr>
          <p:nvPr/>
        </p:nvSpPr>
        <p:spPr bwMode="auto">
          <a:xfrm flipH="1" flipV="1">
            <a:off x="3779912" y="4347434"/>
            <a:ext cx="72008" cy="1295846"/>
          </a:xfrm>
          <a:prstGeom prst="line">
            <a:avLst/>
          </a:prstGeom>
          <a:noFill/>
          <a:ln w="19050">
            <a:solidFill>
              <a:srgbClr val="800000"/>
            </a:solidFill>
            <a:round/>
            <a:headEnd/>
            <a:tailEnd/>
          </a:ln>
        </p:spPr>
        <p:txBody>
          <a:bodyPr lIns="54000" rIns="54000"/>
          <a:lstStyle/>
          <a:p>
            <a:endParaRPr lang="ru-RU" b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Line 105"/>
          <p:cNvSpPr>
            <a:spLocks noChangeShapeType="1"/>
          </p:cNvSpPr>
          <p:nvPr/>
        </p:nvSpPr>
        <p:spPr bwMode="auto">
          <a:xfrm flipH="1" flipV="1">
            <a:off x="1979712" y="1412632"/>
            <a:ext cx="2216152" cy="6286"/>
          </a:xfrm>
          <a:prstGeom prst="line">
            <a:avLst/>
          </a:prstGeom>
          <a:noFill/>
          <a:ln w="19050">
            <a:solidFill>
              <a:srgbClr val="800000"/>
            </a:solidFill>
            <a:round/>
            <a:headEnd/>
            <a:tailEnd/>
          </a:ln>
        </p:spPr>
        <p:txBody>
          <a:bodyPr lIns="54000" rIns="54000"/>
          <a:lstStyle/>
          <a:p>
            <a:endParaRPr lang="ru-RU" b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Line 107"/>
          <p:cNvSpPr>
            <a:spLocks noChangeShapeType="1"/>
          </p:cNvSpPr>
          <p:nvPr/>
        </p:nvSpPr>
        <p:spPr bwMode="auto">
          <a:xfrm flipH="1" flipV="1">
            <a:off x="1835694" y="2187193"/>
            <a:ext cx="1368153" cy="1"/>
          </a:xfrm>
          <a:prstGeom prst="line">
            <a:avLst/>
          </a:prstGeom>
          <a:noFill/>
          <a:ln w="19050">
            <a:solidFill>
              <a:srgbClr val="800000"/>
            </a:solidFill>
            <a:round/>
            <a:headEnd/>
            <a:tailEnd/>
          </a:ln>
        </p:spPr>
        <p:txBody>
          <a:bodyPr lIns="54000" rIns="54000"/>
          <a:lstStyle/>
          <a:p>
            <a:endParaRPr lang="ru-RU" b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Line 108"/>
          <p:cNvSpPr>
            <a:spLocks noChangeShapeType="1"/>
          </p:cNvSpPr>
          <p:nvPr/>
        </p:nvSpPr>
        <p:spPr bwMode="auto">
          <a:xfrm flipH="1" flipV="1">
            <a:off x="3000375" y="2776231"/>
            <a:ext cx="203473" cy="347067"/>
          </a:xfrm>
          <a:prstGeom prst="line">
            <a:avLst/>
          </a:prstGeom>
          <a:noFill/>
          <a:ln w="19050">
            <a:solidFill>
              <a:srgbClr val="800000"/>
            </a:solidFill>
            <a:round/>
            <a:headEnd/>
            <a:tailEnd/>
          </a:ln>
        </p:spPr>
        <p:txBody>
          <a:bodyPr lIns="54000" rIns="54000"/>
          <a:lstStyle/>
          <a:p>
            <a:endParaRPr lang="ru-RU" b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Line 109"/>
          <p:cNvSpPr>
            <a:spLocks noChangeShapeType="1"/>
          </p:cNvSpPr>
          <p:nvPr/>
        </p:nvSpPr>
        <p:spPr bwMode="auto">
          <a:xfrm flipH="1">
            <a:off x="1857375" y="2776231"/>
            <a:ext cx="1152525" cy="0"/>
          </a:xfrm>
          <a:prstGeom prst="line">
            <a:avLst/>
          </a:prstGeom>
          <a:noFill/>
          <a:ln w="19050">
            <a:solidFill>
              <a:srgbClr val="800000"/>
            </a:solidFill>
            <a:round/>
            <a:headEnd/>
            <a:tailEnd/>
          </a:ln>
        </p:spPr>
        <p:txBody>
          <a:bodyPr lIns="54000" rIns="54000"/>
          <a:lstStyle/>
          <a:p>
            <a:endParaRPr lang="ru-RU" b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Line 113"/>
          <p:cNvSpPr>
            <a:spLocks noChangeShapeType="1"/>
          </p:cNvSpPr>
          <p:nvPr/>
        </p:nvSpPr>
        <p:spPr bwMode="auto">
          <a:xfrm>
            <a:off x="4214813" y="1418919"/>
            <a:ext cx="285179" cy="1488355"/>
          </a:xfrm>
          <a:prstGeom prst="line">
            <a:avLst/>
          </a:prstGeom>
          <a:noFill/>
          <a:ln w="19050">
            <a:solidFill>
              <a:srgbClr val="800000"/>
            </a:solidFill>
            <a:round/>
            <a:headEnd/>
            <a:tailEnd/>
          </a:ln>
        </p:spPr>
        <p:txBody>
          <a:bodyPr lIns="54000" rIns="54000"/>
          <a:lstStyle/>
          <a:p>
            <a:endParaRPr lang="ru-RU" b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Line 114"/>
          <p:cNvSpPr>
            <a:spLocks noChangeShapeType="1"/>
          </p:cNvSpPr>
          <p:nvPr/>
        </p:nvSpPr>
        <p:spPr bwMode="auto">
          <a:xfrm flipV="1">
            <a:off x="3851920" y="5643577"/>
            <a:ext cx="1512168" cy="9847"/>
          </a:xfrm>
          <a:prstGeom prst="line">
            <a:avLst/>
          </a:prstGeom>
          <a:noFill/>
          <a:ln w="19050">
            <a:solidFill>
              <a:srgbClr val="800000"/>
            </a:solidFill>
            <a:round/>
            <a:headEnd/>
            <a:tailEnd/>
          </a:ln>
        </p:spPr>
        <p:txBody>
          <a:bodyPr lIns="54000" rIns="54000"/>
          <a:lstStyle/>
          <a:p>
            <a:endParaRPr lang="ru-RU" b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Line 115"/>
          <p:cNvSpPr>
            <a:spLocks noChangeShapeType="1"/>
          </p:cNvSpPr>
          <p:nvPr/>
        </p:nvSpPr>
        <p:spPr bwMode="auto">
          <a:xfrm>
            <a:off x="4211960" y="4275426"/>
            <a:ext cx="288603" cy="650280"/>
          </a:xfrm>
          <a:prstGeom prst="line">
            <a:avLst/>
          </a:prstGeom>
          <a:noFill/>
          <a:ln w="19050">
            <a:solidFill>
              <a:srgbClr val="800000"/>
            </a:solidFill>
            <a:round/>
            <a:headEnd/>
            <a:tailEnd/>
          </a:ln>
        </p:spPr>
        <p:txBody>
          <a:bodyPr lIns="54000" rIns="54000"/>
          <a:lstStyle/>
          <a:p>
            <a:endParaRPr lang="ru-RU" b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Line 116"/>
          <p:cNvSpPr>
            <a:spLocks noChangeShapeType="1"/>
          </p:cNvSpPr>
          <p:nvPr/>
        </p:nvSpPr>
        <p:spPr bwMode="auto">
          <a:xfrm>
            <a:off x="4500563" y="4919356"/>
            <a:ext cx="1285875" cy="0"/>
          </a:xfrm>
          <a:prstGeom prst="line">
            <a:avLst/>
          </a:prstGeom>
          <a:noFill/>
          <a:ln w="19050">
            <a:solidFill>
              <a:srgbClr val="800000"/>
            </a:solidFill>
            <a:round/>
            <a:headEnd/>
            <a:tailEnd/>
          </a:ln>
        </p:spPr>
        <p:txBody>
          <a:bodyPr lIns="54000" rIns="54000"/>
          <a:lstStyle/>
          <a:p>
            <a:endParaRPr lang="ru-RU" b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Line 117"/>
          <p:cNvSpPr>
            <a:spLocks noChangeShapeType="1"/>
          </p:cNvSpPr>
          <p:nvPr/>
        </p:nvSpPr>
        <p:spPr bwMode="auto">
          <a:xfrm flipV="1">
            <a:off x="6876256" y="3843378"/>
            <a:ext cx="1341438" cy="11112"/>
          </a:xfrm>
          <a:prstGeom prst="line">
            <a:avLst/>
          </a:prstGeom>
          <a:noFill/>
          <a:ln w="19050">
            <a:solidFill>
              <a:srgbClr val="800000"/>
            </a:solidFill>
            <a:round/>
            <a:headEnd/>
            <a:tailEnd/>
          </a:ln>
        </p:spPr>
        <p:txBody>
          <a:bodyPr lIns="54000" rIns="54000"/>
          <a:lstStyle/>
          <a:p>
            <a:endParaRPr lang="ru-RU" b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 Box 118"/>
          <p:cNvSpPr txBox="1">
            <a:spLocks noChangeArrowheads="1"/>
          </p:cNvSpPr>
          <p:nvPr/>
        </p:nvSpPr>
        <p:spPr bwMode="auto">
          <a:xfrm>
            <a:off x="7020272" y="3483338"/>
            <a:ext cx="1525587" cy="338138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lIns="54000" rIns="5400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altLang="ru-RU" sz="1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</a:t>
            </a:r>
          </a:p>
        </p:txBody>
      </p:sp>
      <p:sp>
        <p:nvSpPr>
          <p:cNvPr id="23" name="Text Box 120"/>
          <p:cNvSpPr txBox="1">
            <a:spLocks noChangeArrowheads="1"/>
          </p:cNvSpPr>
          <p:nvPr/>
        </p:nvSpPr>
        <p:spPr bwMode="auto">
          <a:xfrm>
            <a:off x="6876256" y="3915386"/>
            <a:ext cx="879921" cy="369888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54000" rIns="5400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alt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2 516,2</a:t>
            </a:r>
            <a:endParaRPr lang="ru-RU" altLang="ru-RU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 Box 121"/>
          <p:cNvSpPr txBox="1">
            <a:spLocks noChangeArrowheads="1"/>
          </p:cNvSpPr>
          <p:nvPr/>
        </p:nvSpPr>
        <p:spPr bwMode="auto">
          <a:xfrm>
            <a:off x="7812360" y="3915386"/>
            <a:ext cx="807491" cy="369888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54000" rIns="54000">
            <a:spAutoFit/>
          </a:bodyPr>
          <a:lstStyle/>
          <a:p>
            <a:pPr eaLnBrk="1" hangingPunct="1"/>
            <a:r>
              <a:rPr lang="ru-RU" alt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55,7%</a:t>
            </a:r>
            <a:endParaRPr lang="ru-RU" altLang="ru-RU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 Box 127"/>
          <p:cNvSpPr txBox="1">
            <a:spLocks noChangeArrowheads="1"/>
          </p:cNvSpPr>
          <p:nvPr/>
        </p:nvSpPr>
        <p:spPr bwMode="auto">
          <a:xfrm rot="10767468" flipV="1">
            <a:off x="2629514" y="1111176"/>
            <a:ext cx="868842" cy="369887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54000" rIns="5400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alt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5,4%</a:t>
            </a:r>
            <a:endParaRPr lang="ru-RU" altLang="ru-RU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 Box 128"/>
          <p:cNvSpPr txBox="1">
            <a:spLocks noChangeArrowheads="1"/>
          </p:cNvSpPr>
          <p:nvPr/>
        </p:nvSpPr>
        <p:spPr bwMode="auto">
          <a:xfrm>
            <a:off x="467544" y="1899162"/>
            <a:ext cx="1727200" cy="58420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lIns="54000" rIns="5400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altLang="ru-RU" sz="1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Национальная экономика</a:t>
            </a:r>
          </a:p>
        </p:txBody>
      </p:sp>
      <p:sp>
        <p:nvSpPr>
          <p:cNvPr id="29" name="Text Box 129"/>
          <p:cNvSpPr txBox="1">
            <a:spLocks noChangeArrowheads="1"/>
          </p:cNvSpPr>
          <p:nvPr/>
        </p:nvSpPr>
        <p:spPr bwMode="auto">
          <a:xfrm>
            <a:off x="1979712" y="1827154"/>
            <a:ext cx="778966" cy="369887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54000" rIns="5400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alt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228,3</a:t>
            </a:r>
            <a:endParaRPr lang="ru-RU" altLang="ru-RU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 Box 130"/>
          <p:cNvSpPr txBox="1">
            <a:spLocks noChangeArrowheads="1"/>
          </p:cNvSpPr>
          <p:nvPr/>
        </p:nvSpPr>
        <p:spPr bwMode="auto">
          <a:xfrm>
            <a:off x="2699792" y="1827154"/>
            <a:ext cx="864096" cy="369332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54000" rIns="5400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alt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5,1%</a:t>
            </a:r>
            <a:endParaRPr lang="ru-RU" altLang="ru-RU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 Box 131"/>
          <p:cNvSpPr txBox="1">
            <a:spLocks noChangeArrowheads="1"/>
          </p:cNvSpPr>
          <p:nvPr/>
        </p:nvSpPr>
        <p:spPr bwMode="auto">
          <a:xfrm>
            <a:off x="468313" y="2490481"/>
            <a:ext cx="1674795" cy="58477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54000" rIns="5400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altLang="ru-RU" sz="1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Культура и кинематография</a:t>
            </a:r>
          </a:p>
        </p:txBody>
      </p:sp>
      <p:sp>
        <p:nvSpPr>
          <p:cNvPr id="32" name="Text Box 132"/>
          <p:cNvSpPr txBox="1">
            <a:spLocks noChangeArrowheads="1"/>
          </p:cNvSpPr>
          <p:nvPr/>
        </p:nvSpPr>
        <p:spPr bwMode="auto">
          <a:xfrm>
            <a:off x="2143125" y="2475226"/>
            <a:ext cx="785813" cy="369887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lIns="54000" rIns="5400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alt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379,3</a:t>
            </a:r>
            <a:endParaRPr lang="ru-RU" altLang="ru-RU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 Box 133"/>
          <p:cNvSpPr txBox="1">
            <a:spLocks noChangeArrowheads="1"/>
          </p:cNvSpPr>
          <p:nvPr/>
        </p:nvSpPr>
        <p:spPr bwMode="auto">
          <a:xfrm>
            <a:off x="2083472" y="2750070"/>
            <a:ext cx="798935" cy="369887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54000" rIns="54000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ru-RU" alt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8,4%</a:t>
            </a:r>
            <a:endParaRPr lang="ru-RU" altLang="ru-RU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 Box 136"/>
          <p:cNvSpPr txBox="1">
            <a:spLocks noChangeArrowheads="1"/>
          </p:cNvSpPr>
          <p:nvPr/>
        </p:nvSpPr>
        <p:spPr bwMode="auto">
          <a:xfrm rot="10800000" flipV="1">
            <a:off x="323528" y="3411330"/>
            <a:ext cx="1543049" cy="830997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54000" rIns="5400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altLang="ru-RU" sz="1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Общегосударственные вопросы</a:t>
            </a:r>
          </a:p>
        </p:txBody>
      </p:sp>
      <p:sp>
        <p:nvSpPr>
          <p:cNvPr id="39" name="Text Box 137"/>
          <p:cNvSpPr txBox="1">
            <a:spLocks noChangeArrowheads="1"/>
          </p:cNvSpPr>
          <p:nvPr/>
        </p:nvSpPr>
        <p:spPr bwMode="auto">
          <a:xfrm rot="10800000" flipV="1">
            <a:off x="1907704" y="3843378"/>
            <a:ext cx="928688" cy="369888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lIns="54000" rIns="5400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alt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4,7%</a:t>
            </a:r>
            <a:endParaRPr lang="ru-RU" altLang="ru-RU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 Box 138"/>
          <p:cNvSpPr txBox="1">
            <a:spLocks noChangeArrowheads="1"/>
          </p:cNvSpPr>
          <p:nvPr/>
        </p:nvSpPr>
        <p:spPr bwMode="auto">
          <a:xfrm>
            <a:off x="1907704" y="3555346"/>
            <a:ext cx="643807" cy="369887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54000" rIns="54000">
            <a:spAutoFit/>
          </a:bodyPr>
          <a:lstStyle/>
          <a:p>
            <a:pPr algn="r" eaLnBrk="1" hangingPunct="1">
              <a:spcBef>
                <a:spcPct val="50000"/>
              </a:spcBef>
            </a:pPr>
            <a:r>
              <a:rPr lang="ru-RU" alt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212,3</a:t>
            </a:r>
            <a:endParaRPr lang="ru-RU" altLang="ru-RU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 Box 140"/>
          <p:cNvSpPr txBox="1">
            <a:spLocks noChangeArrowheads="1"/>
          </p:cNvSpPr>
          <p:nvPr/>
        </p:nvSpPr>
        <p:spPr bwMode="auto">
          <a:xfrm>
            <a:off x="395288" y="4776481"/>
            <a:ext cx="2430462" cy="338137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lIns="54000" rIns="5400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altLang="ru-RU" sz="16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Социальная политика</a:t>
            </a:r>
          </a:p>
        </p:txBody>
      </p:sp>
      <p:sp>
        <p:nvSpPr>
          <p:cNvPr id="43" name="Text Box 141"/>
          <p:cNvSpPr txBox="1">
            <a:spLocks noChangeArrowheads="1"/>
          </p:cNvSpPr>
          <p:nvPr/>
        </p:nvSpPr>
        <p:spPr bwMode="auto">
          <a:xfrm>
            <a:off x="611560" y="5067514"/>
            <a:ext cx="690562" cy="369888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54000" rIns="5400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alt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717,7</a:t>
            </a:r>
            <a:endParaRPr lang="ru-RU" altLang="ru-RU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 Box 142"/>
          <p:cNvSpPr txBox="1">
            <a:spLocks noChangeArrowheads="1"/>
          </p:cNvSpPr>
          <p:nvPr/>
        </p:nvSpPr>
        <p:spPr bwMode="auto">
          <a:xfrm>
            <a:off x="1547664" y="5067514"/>
            <a:ext cx="781050" cy="369888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54000" rIns="5400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alt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15,9%</a:t>
            </a:r>
            <a:endParaRPr lang="ru-RU" altLang="ru-RU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Text Box 143"/>
          <p:cNvSpPr txBox="1">
            <a:spLocks noChangeArrowheads="1"/>
          </p:cNvSpPr>
          <p:nvPr/>
        </p:nvSpPr>
        <p:spPr bwMode="auto">
          <a:xfrm>
            <a:off x="5866947" y="4419293"/>
            <a:ext cx="2991303" cy="830997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54000" rIns="54000"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ru-RU" altLang="ru-RU" sz="1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Национальная безопасность и правоохранительная деятельность</a:t>
            </a:r>
          </a:p>
        </p:txBody>
      </p:sp>
      <p:sp>
        <p:nvSpPr>
          <p:cNvPr id="46" name="Text Box 144"/>
          <p:cNvSpPr txBox="1">
            <a:spLocks noChangeArrowheads="1"/>
          </p:cNvSpPr>
          <p:nvPr/>
        </p:nvSpPr>
        <p:spPr bwMode="auto">
          <a:xfrm>
            <a:off x="4721721" y="4563458"/>
            <a:ext cx="714375" cy="369887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lIns="54000" rIns="5400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alt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37,1</a:t>
            </a:r>
            <a:endParaRPr lang="ru-RU" altLang="ru-RU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 Box 145"/>
          <p:cNvSpPr txBox="1">
            <a:spLocks noChangeArrowheads="1"/>
          </p:cNvSpPr>
          <p:nvPr/>
        </p:nvSpPr>
        <p:spPr bwMode="auto">
          <a:xfrm>
            <a:off x="4698471" y="4902961"/>
            <a:ext cx="665617" cy="369887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54000" rIns="5400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alt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0,8%</a:t>
            </a:r>
            <a:endParaRPr lang="ru-RU" altLang="ru-RU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Text Box 146"/>
          <p:cNvSpPr txBox="1">
            <a:spLocks noChangeArrowheads="1"/>
          </p:cNvSpPr>
          <p:nvPr/>
        </p:nvSpPr>
        <p:spPr bwMode="auto">
          <a:xfrm>
            <a:off x="5436096" y="5355546"/>
            <a:ext cx="2606675" cy="61595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lIns="54000" rIns="5400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altLang="ru-RU" sz="1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Физическая</a:t>
            </a:r>
            <a:r>
              <a:rPr lang="ru-RU" altLang="ru-R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культура</a:t>
            </a:r>
            <a:r>
              <a:rPr lang="ru-RU" altLang="ru-R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спорт</a:t>
            </a:r>
          </a:p>
        </p:txBody>
      </p:sp>
      <p:sp>
        <p:nvSpPr>
          <p:cNvPr id="49" name="Text Box 147"/>
          <p:cNvSpPr txBox="1">
            <a:spLocks noChangeArrowheads="1"/>
          </p:cNvSpPr>
          <p:nvPr/>
        </p:nvSpPr>
        <p:spPr bwMode="auto">
          <a:xfrm>
            <a:off x="3995936" y="5283538"/>
            <a:ext cx="785812" cy="369888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lIns="54000" rIns="5400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alt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157,4</a:t>
            </a:r>
            <a:endParaRPr lang="ru-RU" altLang="ru-RU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Text Box 148"/>
          <p:cNvSpPr txBox="1">
            <a:spLocks noChangeArrowheads="1"/>
          </p:cNvSpPr>
          <p:nvPr/>
        </p:nvSpPr>
        <p:spPr bwMode="auto">
          <a:xfrm>
            <a:off x="4067944" y="5643578"/>
            <a:ext cx="648072" cy="369887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54000" rIns="5400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alt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3,5%</a:t>
            </a:r>
            <a:endParaRPr lang="ru-RU" altLang="ru-RU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Прямоугольник 2"/>
          <p:cNvSpPr>
            <a:spLocks noChangeArrowheads="1"/>
          </p:cNvSpPr>
          <p:nvPr/>
        </p:nvSpPr>
        <p:spPr bwMode="auto">
          <a:xfrm>
            <a:off x="5220072" y="1395106"/>
            <a:ext cx="292893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Охрана окружающей среды</a:t>
            </a:r>
          </a:p>
        </p:txBody>
      </p:sp>
      <p:sp>
        <p:nvSpPr>
          <p:cNvPr id="52" name="Прямоугольник 3"/>
          <p:cNvSpPr>
            <a:spLocks noChangeArrowheads="1"/>
          </p:cNvSpPr>
          <p:nvPr/>
        </p:nvSpPr>
        <p:spPr bwMode="auto">
          <a:xfrm rot="10800000" flipV="1">
            <a:off x="5796136" y="1683138"/>
            <a:ext cx="1800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alt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17,3   0,4%</a:t>
            </a:r>
            <a:endParaRPr lang="ru-RU" altLang="ru-RU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Прямоугольник 1"/>
          <p:cNvSpPr>
            <a:spLocks noChangeArrowheads="1"/>
          </p:cNvSpPr>
          <p:nvPr/>
        </p:nvSpPr>
        <p:spPr bwMode="auto">
          <a:xfrm flipH="1">
            <a:off x="6444208" y="2259202"/>
            <a:ext cx="2016224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altLang="ru-RU" sz="1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 массовой информации</a:t>
            </a:r>
          </a:p>
        </p:txBody>
      </p:sp>
      <p:sp>
        <p:nvSpPr>
          <p:cNvPr id="54" name="Прямоугольник 2"/>
          <p:cNvSpPr>
            <a:spLocks noChangeArrowheads="1"/>
          </p:cNvSpPr>
          <p:nvPr/>
        </p:nvSpPr>
        <p:spPr bwMode="auto">
          <a:xfrm>
            <a:off x="5508104" y="2259202"/>
            <a:ext cx="7858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alt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5,4</a:t>
            </a:r>
            <a:endParaRPr lang="ru-RU" altLang="ru-RU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Прямоугольник 3"/>
          <p:cNvSpPr>
            <a:spLocks noChangeArrowheads="1"/>
          </p:cNvSpPr>
          <p:nvPr/>
        </p:nvSpPr>
        <p:spPr bwMode="auto">
          <a:xfrm>
            <a:off x="5508104" y="2619242"/>
            <a:ext cx="8572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altLang="ru-R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0,1%</a:t>
            </a:r>
          </a:p>
        </p:txBody>
      </p:sp>
      <p:cxnSp>
        <p:nvCxnSpPr>
          <p:cNvPr id="57" name="Прямая соединительная линия 56"/>
          <p:cNvCxnSpPr/>
          <p:nvPr/>
        </p:nvCxnSpPr>
        <p:spPr bwMode="auto">
          <a:xfrm>
            <a:off x="3203848" y="2187194"/>
            <a:ext cx="576064" cy="792088"/>
          </a:xfrm>
          <a:prstGeom prst="line">
            <a:avLst/>
          </a:prstGeom>
          <a:gradFill rotWithShape="1">
            <a:gsLst>
              <a:gs pos="0">
                <a:srgbClr val="FFFFFF"/>
              </a:gs>
              <a:gs pos="100000">
                <a:srgbClr val="EBF4FD"/>
              </a:gs>
            </a:gsLst>
            <a:lin ang="0" scaled="1"/>
          </a:gradFill>
          <a:ln w="1905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8" name="Прямая соединительная линия 57"/>
          <p:cNvCxnSpPr/>
          <p:nvPr/>
        </p:nvCxnSpPr>
        <p:spPr bwMode="auto">
          <a:xfrm flipH="1">
            <a:off x="4788024" y="1755146"/>
            <a:ext cx="864096" cy="1152128"/>
          </a:xfrm>
          <a:prstGeom prst="line">
            <a:avLst/>
          </a:prstGeom>
          <a:gradFill rotWithShape="1">
            <a:gsLst>
              <a:gs pos="0">
                <a:srgbClr val="FFFFFF"/>
              </a:gs>
              <a:gs pos="100000">
                <a:srgbClr val="EBF4FD"/>
              </a:gs>
            </a:gsLst>
            <a:lin ang="0" scaled="1"/>
          </a:gradFill>
          <a:ln w="1905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9" name="Прямая соединительная линия 58"/>
          <p:cNvCxnSpPr>
            <a:stCxn id="63" idx="1"/>
          </p:cNvCxnSpPr>
          <p:nvPr/>
        </p:nvCxnSpPr>
        <p:spPr bwMode="auto">
          <a:xfrm flipH="1">
            <a:off x="4788024" y="2645758"/>
            <a:ext cx="720080" cy="333524"/>
          </a:xfrm>
          <a:prstGeom prst="line">
            <a:avLst/>
          </a:prstGeom>
          <a:gradFill rotWithShape="1">
            <a:gsLst>
              <a:gs pos="0">
                <a:srgbClr val="FFFFFF"/>
              </a:gs>
              <a:gs pos="100000">
                <a:srgbClr val="EBF4FD"/>
              </a:gs>
            </a:gsLst>
            <a:lin ang="0" scaled="1"/>
          </a:gradFill>
          <a:ln w="1905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1" name="Text Box 129"/>
          <p:cNvSpPr txBox="1">
            <a:spLocks noChangeArrowheads="1"/>
          </p:cNvSpPr>
          <p:nvPr/>
        </p:nvSpPr>
        <p:spPr bwMode="auto">
          <a:xfrm>
            <a:off x="1979712" y="1097227"/>
            <a:ext cx="829241" cy="369887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54000" rIns="5400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alt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244,5</a:t>
            </a:r>
            <a:endParaRPr lang="ru-RU" altLang="ru-RU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Text Box 128"/>
          <p:cNvSpPr txBox="1">
            <a:spLocks noChangeArrowheads="1"/>
          </p:cNvSpPr>
          <p:nvPr/>
        </p:nvSpPr>
        <p:spPr bwMode="auto">
          <a:xfrm>
            <a:off x="468311" y="935615"/>
            <a:ext cx="1519786" cy="830997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54000" rIns="54000"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ru-RU" altLang="ru-RU" sz="1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Жилищно-коммунальное хозяйство</a:t>
            </a:r>
            <a:endParaRPr lang="ru-RU" altLang="ru-RU" sz="16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Line 109"/>
          <p:cNvSpPr>
            <a:spLocks noChangeShapeType="1"/>
          </p:cNvSpPr>
          <p:nvPr/>
        </p:nvSpPr>
        <p:spPr bwMode="auto">
          <a:xfrm flipH="1">
            <a:off x="5508104" y="2619242"/>
            <a:ext cx="776741" cy="26516"/>
          </a:xfrm>
          <a:prstGeom prst="line">
            <a:avLst/>
          </a:prstGeom>
          <a:noFill/>
          <a:ln w="19050">
            <a:solidFill>
              <a:srgbClr val="800000"/>
            </a:solidFill>
            <a:round/>
            <a:headEnd/>
            <a:tailEnd/>
          </a:ln>
        </p:spPr>
        <p:txBody>
          <a:bodyPr lIns="54000" rIns="54000"/>
          <a:lstStyle/>
          <a:p>
            <a:endParaRPr lang="ru-RU" b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Line 109"/>
          <p:cNvSpPr>
            <a:spLocks noChangeShapeType="1"/>
          </p:cNvSpPr>
          <p:nvPr/>
        </p:nvSpPr>
        <p:spPr bwMode="auto">
          <a:xfrm flipH="1">
            <a:off x="1259631" y="3339322"/>
            <a:ext cx="1512168" cy="576064"/>
          </a:xfrm>
          <a:prstGeom prst="line">
            <a:avLst/>
          </a:prstGeom>
          <a:noFill/>
          <a:ln w="19050">
            <a:solidFill>
              <a:srgbClr val="800000"/>
            </a:solidFill>
            <a:round/>
            <a:headEnd/>
            <a:tailEnd/>
          </a:ln>
        </p:spPr>
        <p:txBody>
          <a:bodyPr lIns="54000" rIns="54000"/>
          <a:lstStyle/>
          <a:p>
            <a:endParaRPr lang="ru-RU" b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748464" y="6448251"/>
            <a:ext cx="395536" cy="365125"/>
          </a:xfrm>
        </p:spPr>
        <p:txBody>
          <a:bodyPr/>
          <a:lstStyle/>
          <a:p>
            <a:fld id="{068DDF2C-5F6A-4DBD-BBB1-729CF02EACCB}" type="slidenum">
              <a:rPr lang="ru-RU" sz="140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10</a:t>
            </a:fld>
            <a:endParaRPr lang="ru-RU" sz="1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Скругленный прямоугольник 55"/>
          <p:cNvSpPr/>
          <p:nvPr/>
        </p:nvSpPr>
        <p:spPr>
          <a:xfrm>
            <a:off x="356149" y="6196918"/>
            <a:ext cx="8143932" cy="483535"/>
          </a:xfrm>
          <a:prstGeom prst="roundRect">
            <a:avLst/>
          </a:prstGeom>
          <a:solidFill>
            <a:schemeClr val="tx2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Расходы составили </a:t>
            </a:r>
            <a:r>
              <a:rPr lang="ru-RU" sz="15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4 515,5</a:t>
            </a:r>
            <a:r>
              <a:rPr lang="ru-RU" sz="1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млн</a:t>
            </a:r>
            <a:r>
              <a:rPr lang="ru-RU" sz="1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₽</a:t>
            </a:r>
            <a:r>
              <a:rPr lang="ru-RU" sz="1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 освоением плановых показателей на 97,7% </a:t>
            </a:r>
            <a:endParaRPr lang="ru-RU" sz="15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12556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572528" y="6357958"/>
            <a:ext cx="400024" cy="365125"/>
          </a:xfrm>
        </p:spPr>
        <p:txBody>
          <a:bodyPr/>
          <a:lstStyle/>
          <a:p>
            <a:fld id="{068DDF2C-5F6A-4DBD-BBB1-729CF02EACCB}" type="slidenum">
              <a:rPr lang="ru-RU" sz="140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pPr/>
              <a:t>11</a:t>
            </a:fld>
            <a:endParaRPr lang="ru-RU" sz="14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285728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Основные причины</a:t>
            </a:r>
          </a:p>
          <a:p>
            <a:pPr algn="ctr"/>
            <a:r>
              <a:rPr lang="ru-RU" alt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неисполнения плановых показателей расходов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23528" y="1290938"/>
            <a:ext cx="8568952" cy="1129950"/>
          </a:xfrm>
          <a:prstGeom prst="roundRect">
            <a:avLst/>
          </a:prstGeom>
          <a:noFill/>
          <a:ln w="28575">
            <a:solidFill>
              <a:schemeClr val="tx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 smtClean="0">
                <a:solidFill>
                  <a:schemeClr val="tx2"/>
                </a:solidFill>
              </a:rPr>
              <a:t>- 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наличие  экономии  по результатам проведения конкурентных процедур при реализации инициативных проектов, основной финансовый источник обеспечения которых - субсидия из регионального бюджета. Остатки неиспользованной субсидии в отчетном году не были отозваны Главным распорядителем средств областного бюджета</a:t>
            </a:r>
            <a:endParaRPr lang="ru-RU" sz="16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16555" y="4099982"/>
            <a:ext cx="8575925" cy="1387053"/>
          </a:xfrm>
          <a:prstGeom prst="roundRect">
            <a:avLst/>
          </a:prstGeom>
          <a:noFill/>
          <a:ln w="28575">
            <a:solidFill>
              <a:schemeClr val="tx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24839" y="4179060"/>
            <a:ext cx="8568952" cy="1323439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 в связи с вводом в эксплуатацию комплекса «Ледовая академия «Высота» в мае 2023, концессионеру была предоставлена субсидия в объеме произведенных эксплуатационных и иных расходов, связанных с владением концессионером имущественным комплексом и осуществлением деятельности в соответствии с целями использования объекта концессионного соглашения. Фактические затраты возмещены 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объеме меньшем утвержденной субсидии.</a:t>
            </a:r>
            <a:endParaRPr lang="ru-RU" sz="16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23528" y="5661248"/>
            <a:ext cx="8568952" cy="800068"/>
          </a:xfrm>
          <a:prstGeom prst="roundRect">
            <a:avLst/>
          </a:prstGeom>
          <a:noFill/>
          <a:ln>
            <a:solidFill>
              <a:schemeClr val="tx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20258" y="5661248"/>
            <a:ext cx="8500214" cy="830997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 поэтапная оплата фактически выполненных работ в соответствии с условиями заключенных контрактов по асфальтированию и обустройству тротуаров аллеи по пр. Ленина (срок выполнения работ до 01.07.2024)</a:t>
            </a:r>
            <a:endParaRPr lang="ru-RU" sz="16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20258" y="2564904"/>
            <a:ext cx="8572222" cy="1368152"/>
          </a:xfrm>
          <a:prstGeom prst="roundRect">
            <a:avLst/>
          </a:prstGeom>
          <a:noFill/>
          <a:ln w="28575">
            <a:solidFill>
              <a:schemeClr val="tx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 не заключены контракты на разработку проектно-сметной документации на мероприятия, реализуемые в рамках регионального проекта «Формирование комфортной городской среды»: благоустройство сквера </a:t>
            </a:r>
            <a:r>
              <a:rPr lang="ru-RU" sz="16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Первостроителей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; благоустройство мемориального комплекса «Вечный огонь» в связи с ограничением по соблюдению сроков размещения аукционной документации для проведения конкурентных процедур</a:t>
            </a:r>
            <a:endParaRPr lang="ru-RU" sz="16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  <a:alpha val="2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AutoShape 37"/>
          <p:cNvSpPr>
            <a:spLocks noChangeArrowheads="1"/>
          </p:cNvSpPr>
          <p:nvPr/>
        </p:nvSpPr>
        <p:spPr bwMode="auto">
          <a:xfrm rot="16200000">
            <a:off x="8155881" y="5965799"/>
            <a:ext cx="603397" cy="714375"/>
          </a:xfrm>
          <a:prstGeom prst="rightArrow">
            <a:avLst>
              <a:gd name="adj1" fmla="val 50000"/>
              <a:gd name="adj2" fmla="val 59158"/>
            </a:avLst>
          </a:prstGeom>
          <a:solidFill>
            <a:srgbClr val="00FF00"/>
          </a:solidFill>
          <a:ln w="19050" algn="ctr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lIns="54000" rIns="54000" anchor="ctr"/>
          <a:lstStyle/>
          <a:p>
            <a:pPr eaLnBrk="1" hangingPunct="1">
              <a:spcBef>
                <a:spcPct val="50000"/>
              </a:spcBef>
            </a:pPr>
            <a:endParaRPr lang="ru-RU" altLang="ru-RU" sz="20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AutoShape 37"/>
          <p:cNvSpPr>
            <a:spLocks noChangeArrowheads="1"/>
          </p:cNvSpPr>
          <p:nvPr/>
        </p:nvSpPr>
        <p:spPr bwMode="auto">
          <a:xfrm rot="16200000">
            <a:off x="8060798" y="4620722"/>
            <a:ext cx="649548" cy="714375"/>
          </a:xfrm>
          <a:prstGeom prst="rightArrow">
            <a:avLst>
              <a:gd name="adj1" fmla="val 50000"/>
              <a:gd name="adj2" fmla="val 59158"/>
            </a:avLst>
          </a:prstGeom>
          <a:solidFill>
            <a:srgbClr val="00FF00"/>
          </a:solidFill>
          <a:ln w="19050" algn="ctr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lIns="54000" rIns="54000" anchor="ctr"/>
          <a:lstStyle/>
          <a:p>
            <a:pPr eaLnBrk="1" hangingPunct="1">
              <a:spcBef>
                <a:spcPct val="50000"/>
              </a:spcBef>
            </a:pPr>
            <a:endParaRPr lang="ru-RU" altLang="ru-RU" sz="20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36512" y="260648"/>
            <a:ext cx="9107488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Расходы бюджета социального характера</a:t>
            </a:r>
            <a:r>
              <a:rPr lang="ru-RU" alt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altLang="ru-RU" sz="2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2" name="Диаграмма 31"/>
          <p:cNvGraphicFramePr/>
          <p:nvPr>
            <p:extLst>
              <p:ext uri="{D42A27DB-BD31-4B8C-83A1-F6EECF244321}">
                <p14:modId xmlns:p14="http://schemas.microsoft.com/office/powerpoint/2010/main" xmlns="" val="4166720406"/>
              </p:ext>
            </p:extLst>
          </p:nvPr>
        </p:nvGraphicFramePr>
        <p:xfrm>
          <a:off x="1043608" y="463434"/>
          <a:ext cx="7600358" cy="52088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4023544" y="2391268"/>
            <a:ext cx="2213992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3 770,6 </a:t>
            </a:r>
            <a:r>
              <a:rPr lang="ru-RU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</a:t>
            </a:r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₽</a:t>
            </a:r>
            <a:endParaRPr lang="ru-RU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AutoShape 37"/>
          <p:cNvSpPr>
            <a:spLocks noChangeArrowheads="1"/>
          </p:cNvSpPr>
          <p:nvPr/>
        </p:nvSpPr>
        <p:spPr bwMode="auto">
          <a:xfrm rot="16200000">
            <a:off x="8060798" y="3971174"/>
            <a:ext cx="649548" cy="714375"/>
          </a:xfrm>
          <a:prstGeom prst="rightArrow">
            <a:avLst>
              <a:gd name="adj1" fmla="val 50000"/>
              <a:gd name="adj2" fmla="val 59158"/>
            </a:avLst>
          </a:prstGeom>
          <a:solidFill>
            <a:srgbClr val="00FF00"/>
          </a:solidFill>
          <a:ln w="19050" algn="ctr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lIns="54000" rIns="54000" anchor="ctr"/>
          <a:lstStyle/>
          <a:p>
            <a:pPr eaLnBrk="1" hangingPunct="1">
              <a:spcBef>
                <a:spcPct val="50000"/>
              </a:spcBef>
            </a:pPr>
            <a:endParaRPr lang="ru-RU" altLang="ru-RU" sz="20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8075277" y="4149080"/>
            <a:ext cx="706339" cy="2228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9,0%</a:t>
            </a:r>
            <a:endParaRPr lang="ru-RU" sz="1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AutoShape 37"/>
          <p:cNvSpPr>
            <a:spLocks noChangeArrowheads="1"/>
          </p:cNvSpPr>
          <p:nvPr/>
        </p:nvSpPr>
        <p:spPr bwMode="auto">
          <a:xfrm rot="16200000">
            <a:off x="8130767" y="5290394"/>
            <a:ext cx="603397" cy="714375"/>
          </a:xfrm>
          <a:prstGeom prst="rightArrow">
            <a:avLst>
              <a:gd name="adj1" fmla="val 50000"/>
              <a:gd name="adj2" fmla="val 59158"/>
            </a:avLst>
          </a:prstGeom>
          <a:solidFill>
            <a:srgbClr val="00FF00"/>
          </a:solidFill>
          <a:ln w="19050" algn="ctr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lIns="54000" rIns="54000" anchor="ctr"/>
          <a:lstStyle/>
          <a:p>
            <a:pPr eaLnBrk="1" hangingPunct="1">
              <a:spcBef>
                <a:spcPct val="50000"/>
              </a:spcBef>
            </a:pPr>
            <a:endParaRPr lang="ru-RU" altLang="ru-RU" sz="20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8083313" y="5432927"/>
            <a:ext cx="706339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10,2%</a:t>
            </a:r>
            <a:endParaRPr lang="ru-RU" sz="1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AutoShape 37"/>
          <p:cNvSpPr>
            <a:spLocks noChangeArrowheads="1"/>
          </p:cNvSpPr>
          <p:nvPr/>
        </p:nvSpPr>
        <p:spPr bwMode="auto">
          <a:xfrm rot="16200000">
            <a:off x="2835622" y="2077616"/>
            <a:ext cx="1401058" cy="785821"/>
          </a:xfrm>
          <a:prstGeom prst="rightArrow">
            <a:avLst>
              <a:gd name="adj1" fmla="val 50000"/>
              <a:gd name="adj2" fmla="val 78386"/>
            </a:avLst>
          </a:prstGeom>
          <a:solidFill>
            <a:srgbClr val="00FF00"/>
          </a:solidFill>
          <a:ln w="19050" algn="ctr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lIns="54000" rIns="54000" anchor="ctr"/>
          <a:lstStyle/>
          <a:p>
            <a:pPr eaLnBrk="1" hangingPunct="1">
              <a:spcBef>
                <a:spcPct val="50000"/>
              </a:spcBef>
            </a:pPr>
            <a:endParaRPr lang="ru-RU" altLang="ru-RU" sz="20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3214679" y="2018926"/>
            <a:ext cx="642941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9,1%</a:t>
            </a:r>
            <a:endParaRPr lang="ru-RU" sz="16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8029046" y="4732622"/>
            <a:ext cx="801131" cy="4752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41,5%</a:t>
            </a:r>
            <a:endParaRPr lang="ru-RU" sz="1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Прямоугольник 2"/>
          <p:cNvSpPr>
            <a:spLocks noChangeArrowheads="1"/>
          </p:cNvSpPr>
          <p:nvPr/>
        </p:nvSpPr>
        <p:spPr bwMode="auto">
          <a:xfrm>
            <a:off x="7453089" y="908720"/>
            <a:ext cx="1295375" cy="319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altLang="ru-RU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</a:t>
            </a:r>
            <a:r>
              <a:rPr lang="ru-RU" alt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₽</a:t>
            </a:r>
            <a:endParaRPr lang="ru-RU" altLang="ru-RU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762406" y="6448251"/>
            <a:ext cx="381593" cy="365125"/>
          </a:xfrm>
        </p:spPr>
        <p:txBody>
          <a:bodyPr/>
          <a:lstStyle/>
          <a:p>
            <a:fld id="{068DDF2C-5F6A-4DBD-BBB1-729CF02EACCB}" type="slidenum">
              <a:rPr lang="ru-RU" sz="140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12</a:t>
            </a:fld>
            <a:endParaRPr lang="ru-RU" sz="1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8069272" y="6086573"/>
            <a:ext cx="792088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3,8%</a:t>
            </a:r>
            <a:endParaRPr lang="ru-RU" sz="1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236197" y="3986981"/>
            <a:ext cx="1987154" cy="2631406"/>
          </a:xfrm>
          <a:prstGeom prst="roundRect">
            <a:avLst/>
          </a:prstGeom>
          <a:solidFill>
            <a:schemeClr val="tx2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Ключевые</a:t>
            </a:r>
          </a:p>
          <a:p>
            <a:pPr algn="ctr"/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</a:t>
            </a:r>
            <a:endParaRPr lang="ru-RU" alt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9" name="Группа 28"/>
          <p:cNvGrpSpPr/>
          <p:nvPr/>
        </p:nvGrpSpPr>
        <p:grpSpPr>
          <a:xfrm>
            <a:off x="2680456" y="4149080"/>
            <a:ext cx="3691743" cy="430014"/>
            <a:chOff x="1617514" y="1858413"/>
            <a:chExt cx="6658224" cy="430014"/>
          </a:xfrm>
        </p:grpSpPr>
        <p:sp>
          <p:nvSpPr>
            <p:cNvPr id="30" name="Скругленный прямоугольник 29"/>
            <p:cNvSpPr/>
            <p:nvPr/>
          </p:nvSpPr>
          <p:spPr>
            <a:xfrm>
              <a:off x="1617514" y="1858413"/>
              <a:ext cx="6658224" cy="430014"/>
            </a:xfrm>
            <a:prstGeom prst="roundRect">
              <a:avLst>
                <a:gd name="adj" fmla="val 10000"/>
              </a:avLst>
            </a:prstGeom>
            <a:ln>
              <a:solidFill>
                <a:schemeClr val="tx2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1" name="Скругленный прямоугольник 4"/>
            <p:cNvSpPr/>
            <p:nvPr/>
          </p:nvSpPr>
          <p:spPr>
            <a:xfrm>
              <a:off x="1630109" y="1871008"/>
              <a:ext cx="6633034" cy="40482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0480" tIns="20320" rIns="30480" bIns="20320" numCol="1" spcCol="1270" anchor="ctr" anchorCtr="0">
              <a:noAutofit/>
            </a:bodyPr>
            <a:lstStyle/>
            <a:p>
              <a:pPr algn="ctr">
                <a:defRPr/>
              </a:pPr>
              <a:r>
                <a:rPr lang="ru-RU" sz="1600" b="1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itchFamily="18" charset="0"/>
                </a:rPr>
                <a:t>Образование</a:t>
              </a:r>
              <a:endParaRPr lang="ru-RU" altLang="ru-RU" sz="1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3" name="Группа 32"/>
          <p:cNvGrpSpPr/>
          <p:nvPr/>
        </p:nvGrpSpPr>
        <p:grpSpPr>
          <a:xfrm>
            <a:off x="2687439" y="4811279"/>
            <a:ext cx="3691743" cy="430014"/>
            <a:chOff x="1617514" y="1858413"/>
            <a:chExt cx="6658224" cy="430014"/>
          </a:xfrm>
        </p:grpSpPr>
        <p:sp>
          <p:nvSpPr>
            <p:cNvPr id="44" name="Скругленный прямоугольник 43"/>
            <p:cNvSpPr/>
            <p:nvPr/>
          </p:nvSpPr>
          <p:spPr>
            <a:xfrm>
              <a:off x="1617514" y="1858413"/>
              <a:ext cx="6658224" cy="430014"/>
            </a:xfrm>
            <a:prstGeom prst="roundRect">
              <a:avLst>
                <a:gd name="adj" fmla="val 10000"/>
              </a:avLst>
            </a:prstGeom>
            <a:ln>
              <a:solidFill>
                <a:schemeClr val="tx2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7" name="Скругленный прямоугольник 4"/>
            <p:cNvSpPr/>
            <p:nvPr/>
          </p:nvSpPr>
          <p:spPr>
            <a:xfrm>
              <a:off x="1630109" y="1871008"/>
              <a:ext cx="6633034" cy="40482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0480" tIns="20320" rIns="30480" bIns="20320" numCol="1" spcCol="1270" anchor="ctr" anchorCtr="0">
              <a:noAutofit/>
            </a:bodyPr>
            <a:lstStyle/>
            <a:p>
              <a:pPr algn="ctr">
                <a:defRPr/>
              </a:pPr>
              <a:r>
                <a:rPr lang="ru-RU" sz="1600" b="1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itchFamily="18" charset="0"/>
                </a:rPr>
                <a:t>Физкультура и спорт</a:t>
              </a:r>
              <a:endParaRPr lang="ru-RU" altLang="ru-RU" sz="1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3" name="Группа 52"/>
          <p:cNvGrpSpPr/>
          <p:nvPr/>
        </p:nvGrpSpPr>
        <p:grpSpPr>
          <a:xfrm>
            <a:off x="2673472" y="5444079"/>
            <a:ext cx="3691743" cy="430014"/>
            <a:chOff x="1617514" y="1858413"/>
            <a:chExt cx="6658224" cy="430014"/>
          </a:xfrm>
        </p:grpSpPr>
        <p:sp>
          <p:nvSpPr>
            <p:cNvPr id="55" name="Скругленный прямоугольник 54"/>
            <p:cNvSpPr/>
            <p:nvPr/>
          </p:nvSpPr>
          <p:spPr>
            <a:xfrm>
              <a:off x="1617514" y="1858413"/>
              <a:ext cx="6658224" cy="430014"/>
            </a:xfrm>
            <a:prstGeom prst="roundRect">
              <a:avLst>
                <a:gd name="adj" fmla="val 10000"/>
              </a:avLst>
            </a:prstGeom>
            <a:ln>
              <a:solidFill>
                <a:schemeClr val="tx2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6" name="Скругленный прямоугольник 4"/>
            <p:cNvSpPr/>
            <p:nvPr/>
          </p:nvSpPr>
          <p:spPr>
            <a:xfrm>
              <a:off x="1630109" y="1871008"/>
              <a:ext cx="6633034" cy="40482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0480" tIns="20320" rIns="30480" bIns="20320" numCol="1" spcCol="1270" anchor="ctr" anchorCtr="0">
              <a:noAutofit/>
            </a:bodyPr>
            <a:lstStyle/>
            <a:p>
              <a:pPr algn="ctr">
                <a:defRPr/>
              </a:pPr>
              <a:r>
                <a:rPr lang="ru-RU" sz="1600" b="1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itchFamily="18" charset="0"/>
                </a:rPr>
                <a:t>Культура, кинематография</a:t>
              </a:r>
              <a:endParaRPr lang="ru-RU" altLang="ru-RU" sz="1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7" name="Группа 56"/>
          <p:cNvGrpSpPr/>
          <p:nvPr/>
        </p:nvGrpSpPr>
        <p:grpSpPr>
          <a:xfrm>
            <a:off x="2666488" y="6107559"/>
            <a:ext cx="3691743" cy="430014"/>
            <a:chOff x="1617514" y="1858413"/>
            <a:chExt cx="6658224" cy="430014"/>
          </a:xfrm>
        </p:grpSpPr>
        <p:sp>
          <p:nvSpPr>
            <p:cNvPr id="58" name="Скругленный прямоугольник 57"/>
            <p:cNvSpPr/>
            <p:nvPr/>
          </p:nvSpPr>
          <p:spPr>
            <a:xfrm>
              <a:off x="1617514" y="1858413"/>
              <a:ext cx="6658224" cy="430014"/>
            </a:xfrm>
            <a:prstGeom prst="roundRect">
              <a:avLst>
                <a:gd name="adj" fmla="val 10000"/>
              </a:avLst>
            </a:prstGeom>
            <a:ln>
              <a:solidFill>
                <a:schemeClr val="tx2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9" name="Скругленный прямоугольник 4"/>
            <p:cNvSpPr/>
            <p:nvPr/>
          </p:nvSpPr>
          <p:spPr>
            <a:xfrm>
              <a:off x="1630109" y="1871008"/>
              <a:ext cx="6633034" cy="40482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0480" tIns="20320" rIns="30480" bIns="20320" numCol="1" spcCol="1270" anchor="ctr" anchorCtr="0">
              <a:noAutofit/>
            </a:bodyPr>
            <a:lstStyle/>
            <a:p>
              <a:pPr algn="ctr">
                <a:defRPr/>
              </a:pPr>
              <a:r>
                <a:rPr lang="ru-RU" sz="1600" b="1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itchFamily="18" charset="0"/>
                </a:rPr>
                <a:t>Социальная политика</a:t>
              </a:r>
              <a:endParaRPr lang="ru-RU" altLang="ru-RU" sz="1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0" name="Группа 59"/>
          <p:cNvGrpSpPr/>
          <p:nvPr/>
        </p:nvGrpSpPr>
        <p:grpSpPr>
          <a:xfrm>
            <a:off x="6722572" y="4149080"/>
            <a:ext cx="802264" cy="430014"/>
            <a:chOff x="1617514" y="1858413"/>
            <a:chExt cx="6658224" cy="430014"/>
          </a:xfrm>
        </p:grpSpPr>
        <p:sp>
          <p:nvSpPr>
            <p:cNvPr id="61" name="Скругленный прямоугольник 60"/>
            <p:cNvSpPr/>
            <p:nvPr/>
          </p:nvSpPr>
          <p:spPr>
            <a:xfrm>
              <a:off x="1617514" y="1858413"/>
              <a:ext cx="6658224" cy="430014"/>
            </a:xfrm>
            <a:prstGeom prst="roundRect">
              <a:avLst>
                <a:gd name="adj" fmla="val 10000"/>
              </a:avLst>
            </a:prstGeom>
            <a:ln>
              <a:solidFill>
                <a:schemeClr val="tx2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2" name="Скругленный прямоугольник 4"/>
            <p:cNvSpPr/>
            <p:nvPr/>
          </p:nvSpPr>
          <p:spPr>
            <a:xfrm>
              <a:off x="1630109" y="1871008"/>
              <a:ext cx="6633034" cy="40482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0480" tIns="20320" rIns="30480" bIns="20320" numCol="1" spcCol="1270" anchor="ctr" anchorCtr="0">
              <a:noAutofit/>
            </a:bodyPr>
            <a:lstStyle/>
            <a:p>
              <a:pPr algn="ctr">
                <a:defRPr/>
              </a:pPr>
              <a:r>
                <a:rPr lang="ru-RU" altLang="ru-RU" sz="1600" b="1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2 516,2</a:t>
              </a:r>
            </a:p>
          </p:txBody>
        </p:sp>
      </p:grpSp>
      <p:grpSp>
        <p:nvGrpSpPr>
          <p:cNvPr id="63" name="Группа 62"/>
          <p:cNvGrpSpPr/>
          <p:nvPr/>
        </p:nvGrpSpPr>
        <p:grpSpPr>
          <a:xfrm>
            <a:off x="6722572" y="4780997"/>
            <a:ext cx="802264" cy="430014"/>
            <a:chOff x="1617514" y="1858413"/>
            <a:chExt cx="6658224" cy="430014"/>
          </a:xfrm>
        </p:grpSpPr>
        <p:sp>
          <p:nvSpPr>
            <p:cNvPr id="64" name="Скругленный прямоугольник 63"/>
            <p:cNvSpPr/>
            <p:nvPr/>
          </p:nvSpPr>
          <p:spPr>
            <a:xfrm>
              <a:off x="1617514" y="1858413"/>
              <a:ext cx="6658224" cy="430014"/>
            </a:xfrm>
            <a:prstGeom prst="roundRect">
              <a:avLst>
                <a:gd name="adj" fmla="val 10000"/>
              </a:avLst>
            </a:prstGeom>
            <a:ln>
              <a:solidFill>
                <a:schemeClr val="tx2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5" name="Скругленный прямоугольник 4"/>
            <p:cNvSpPr/>
            <p:nvPr/>
          </p:nvSpPr>
          <p:spPr>
            <a:xfrm>
              <a:off x="1630109" y="1871008"/>
              <a:ext cx="6633034" cy="40482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0480" tIns="20320" rIns="30480" bIns="20320" numCol="1" spcCol="1270" anchor="ctr" anchorCtr="0">
              <a:noAutofit/>
            </a:bodyPr>
            <a:lstStyle/>
            <a:p>
              <a:pPr algn="ctr">
                <a:defRPr/>
              </a:pPr>
              <a:r>
                <a:rPr lang="ru-RU" altLang="ru-RU" sz="1600" b="1" dirty="0" smtClean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157,4</a:t>
              </a:r>
              <a:endParaRPr lang="ru-RU" altLang="ru-RU" sz="1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6" name="Группа 65"/>
          <p:cNvGrpSpPr/>
          <p:nvPr/>
        </p:nvGrpSpPr>
        <p:grpSpPr>
          <a:xfrm>
            <a:off x="6722572" y="5413797"/>
            <a:ext cx="802264" cy="430014"/>
            <a:chOff x="1617514" y="1858413"/>
            <a:chExt cx="6658224" cy="430014"/>
          </a:xfrm>
        </p:grpSpPr>
        <p:sp>
          <p:nvSpPr>
            <p:cNvPr id="67" name="Скругленный прямоугольник 66"/>
            <p:cNvSpPr/>
            <p:nvPr/>
          </p:nvSpPr>
          <p:spPr>
            <a:xfrm>
              <a:off x="1617514" y="1858413"/>
              <a:ext cx="6658224" cy="430014"/>
            </a:xfrm>
            <a:prstGeom prst="roundRect">
              <a:avLst>
                <a:gd name="adj" fmla="val 10000"/>
              </a:avLst>
            </a:prstGeom>
            <a:ln>
              <a:solidFill>
                <a:schemeClr val="tx2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8" name="Скругленный прямоугольник 4"/>
            <p:cNvSpPr/>
            <p:nvPr/>
          </p:nvSpPr>
          <p:spPr>
            <a:xfrm>
              <a:off x="1630109" y="1871008"/>
              <a:ext cx="6633034" cy="40482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0480" tIns="20320" rIns="30480" bIns="20320" numCol="1" spcCol="1270" anchor="ctr" anchorCtr="0">
              <a:noAutofit/>
            </a:bodyPr>
            <a:lstStyle/>
            <a:p>
              <a:pPr algn="ctr">
                <a:defRPr/>
              </a:pPr>
              <a:r>
                <a:rPr lang="ru-RU" altLang="ru-RU" sz="1600" b="1" dirty="0" smtClean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379,3</a:t>
              </a:r>
              <a:endParaRPr lang="ru-RU" altLang="ru-RU" sz="1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9" name="Группа 68"/>
          <p:cNvGrpSpPr/>
          <p:nvPr/>
        </p:nvGrpSpPr>
        <p:grpSpPr>
          <a:xfrm>
            <a:off x="6721055" y="6095330"/>
            <a:ext cx="802264" cy="430014"/>
            <a:chOff x="1617514" y="1858413"/>
            <a:chExt cx="6658224" cy="430014"/>
          </a:xfrm>
        </p:grpSpPr>
        <p:sp>
          <p:nvSpPr>
            <p:cNvPr id="70" name="Скругленный прямоугольник 69"/>
            <p:cNvSpPr/>
            <p:nvPr/>
          </p:nvSpPr>
          <p:spPr>
            <a:xfrm>
              <a:off x="1617514" y="1858413"/>
              <a:ext cx="6658224" cy="430014"/>
            </a:xfrm>
            <a:prstGeom prst="roundRect">
              <a:avLst>
                <a:gd name="adj" fmla="val 10000"/>
              </a:avLst>
            </a:prstGeom>
            <a:ln>
              <a:solidFill>
                <a:schemeClr val="tx2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1" name="Скругленный прямоугольник 4"/>
            <p:cNvSpPr/>
            <p:nvPr/>
          </p:nvSpPr>
          <p:spPr>
            <a:xfrm>
              <a:off x="1630109" y="1871008"/>
              <a:ext cx="6633034" cy="40482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0480" tIns="20320" rIns="30480" bIns="20320" numCol="1" spcCol="1270" anchor="ctr" anchorCtr="0">
              <a:noAutofit/>
            </a:bodyPr>
            <a:lstStyle/>
            <a:p>
              <a:pPr algn="ctr">
                <a:defRPr/>
              </a:pPr>
              <a:r>
                <a:rPr lang="ru-RU" altLang="ru-RU" sz="1600" b="1" dirty="0" smtClean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717,7</a:t>
              </a:r>
              <a:endParaRPr lang="ru-RU" altLang="ru-RU" sz="1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256347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  <a:alpha val="2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36512" y="260648"/>
            <a:ext cx="9107488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Расходы </a:t>
            </a: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бюджета</a:t>
            </a:r>
          </a:p>
          <a:p>
            <a:pPr algn="ctr"/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оплату труда с учетом обязательных взносов</a:t>
            </a:r>
            <a:endParaRPr lang="ru-RU" altLang="ru-RU" sz="2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Скругленный прямоугольник 65"/>
          <p:cNvSpPr/>
          <p:nvPr/>
        </p:nvSpPr>
        <p:spPr bwMode="auto">
          <a:xfrm>
            <a:off x="539552" y="5070069"/>
            <a:ext cx="5328592" cy="504056"/>
          </a:xfrm>
          <a:prstGeom prst="roundRect">
            <a:avLst/>
          </a:prstGeom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54000" tIns="45720" rIns="5400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Скругленный прямоугольник 66"/>
          <p:cNvSpPr/>
          <p:nvPr/>
        </p:nvSpPr>
        <p:spPr bwMode="auto">
          <a:xfrm>
            <a:off x="6754490" y="5070069"/>
            <a:ext cx="1270992" cy="504056"/>
          </a:xfrm>
          <a:prstGeom prst="roundRect">
            <a:avLst/>
          </a:prstGeom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54000" tIns="45720" rIns="5400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Скругленный прямоугольник 67"/>
          <p:cNvSpPr/>
          <p:nvPr/>
        </p:nvSpPr>
        <p:spPr bwMode="auto">
          <a:xfrm>
            <a:off x="6754490" y="4277981"/>
            <a:ext cx="1224136" cy="504056"/>
          </a:xfrm>
          <a:prstGeom prst="roundRect">
            <a:avLst/>
          </a:prstGeom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54000" tIns="45720" rIns="5400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Скругленный прямоугольник 68"/>
          <p:cNvSpPr/>
          <p:nvPr/>
        </p:nvSpPr>
        <p:spPr bwMode="auto">
          <a:xfrm>
            <a:off x="6754490" y="3147062"/>
            <a:ext cx="1224136" cy="504056"/>
          </a:xfrm>
          <a:prstGeom prst="roundRect">
            <a:avLst/>
          </a:prstGeom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54000" tIns="45720" rIns="5400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" name="Скругленный прямоугольник 81"/>
          <p:cNvSpPr/>
          <p:nvPr/>
        </p:nvSpPr>
        <p:spPr bwMode="auto">
          <a:xfrm>
            <a:off x="539552" y="5790149"/>
            <a:ext cx="5328592" cy="504056"/>
          </a:xfrm>
          <a:prstGeom prst="roundRect">
            <a:avLst/>
          </a:prstGeom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54000" tIns="45720" rIns="5400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3" name="Скругленный прямоугольник 82"/>
          <p:cNvSpPr/>
          <p:nvPr/>
        </p:nvSpPr>
        <p:spPr bwMode="auto">
          <a:xfrm>
            <a:off x="6826498" y="5790149"/>
            <a:ext cx="1270992" cy="504056"/>
          </a:xfrm>
          <a:prstGeom prst="roundRect">
            <a:avLst/>
          </a:prstGeom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54000" tIns="45720" rIns="5400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6496836" y="1844823"/>
            <a:ext cx="2520000" cy="936000"/>
          </a:xfrm>
          <a:prstGeom prst="roundRect">
            <a:avLst/>
          </a:prstGeom>
          <a:solidFill>
            <a:schemeClr val="tx2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 год</a:t>
            </a: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2 784,2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млн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₽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068DDF2C-5F6A-4DBD-BBB1-729CF02EACCB}" type="slidenum">
              <a:rPr lang="ru-RU" sz="140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13</a:t>
            </a:fld>
            <a:endParaRPr lang="ru-RU" sz="140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 rot="19267318">
            <a:off x="5300117" y="4881960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4,2%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66" name="AutoShape 2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352058" y="2490318"/>
            <a:ext cx="2520000" cy="936000"/>
          </a:xfrm>
          <a:prstGeom prst="roundRect">
            <a:avLst/>
          </a:prstGeom>
          <a:solidFill>
            <a:schemeClr val="tx2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 год</a:t>
            </a: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2 589,0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млн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₽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 rot="-240000">
            <a:off x="3517231" y="2203932"/>
            <a:ext cx="2278988" cy="864097"/>
            <a:chOff x="3517231" y="2203932"/>
            <a:chExt cx="2278988" cy="864097"/>
          </a:xfrm>
          <a:solidFill>
            <a:srgbClr val="00FF00"/>
          </a:solidFill>
        </p:grpSpPr>
        <p:sp>
          <p:nvSpPr>
            <p:cNvPr id="22" name="AutoShape 37"/>
            <p:cNvSpPr>
              <a:spLocks noChangeArrowheads="1"/>
            </p:cNvSpPr>
            <p:nvPr/>
          </p:nvSpPr>
          <p:spPr bwMode="auto">
            <a:xfrm rot="20623887">
              <a:off x="3517231" y="2203932"/>
              <a:ext cx="2278988" cy="864097"/>
            </a:xfrm>
            <a:prstGeom prst="rightArrow">
              <a:avLst>
                <a:gd name="adj1" fmla="val 50000"/>
                <a:gd name="adj2" fmla="val 76291"/>
              </a:avLst>
            </a:prstGeom>
            <a:grpFill/>
            <a:ln w="19050" algn="ctr">
              <a:noFill/>
              <a:miter lim="800000"/>
              <a:headEnd/>
              <a:tailEnd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wrap="none" lIns="54000" rIns="54000" anchor="ctr"/>
            <a:lstStyle/>
            <a:p>
              <a:pPr eaLnBrk="1" hangingPunct="1">
                <a:spcBef>
                  <a:spcPct val="50000"/>
                </a:spcBef>
              </a:pPr>
              <a:endParaRPr lang="ru-RU" alt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 rot="20620549">
              <a:off x="4145140" y="2427292"/>
              <a:ext cx="8719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dirty="0" smtClean="0">
                  <a:solidFill>
                    <a:schemeClr val="tx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7,5%</a:t>
              </a:r>
              <a:endParaRPr lang="ru-RU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9218" name="Picture 2" descr="https://avatars.mds.yandex.net/i?id=5bafe5dcd1b3a4e9fc72de6b526e1c9b43291c77-10611957-images-thumbs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3933056"/>
            <a:ext cx="7020780" cy="2808312"/>
          </a:xfrm>
          <a:prstGeom prst="rect">
            <a:avLst/>
          </a:prstGeom>
          <a:noFill/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xmlns="" val="3132072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  <a:alpha val="2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36512" y="260648"/>
            <a:ext cx="9107488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Использование бюджетных средств на социальную сферу</a:t>
            </a:r>
            <a:endParaRPr lang="ru-RU" altLang="ru-RU" sz="2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51520" y="1296807"/>
            <a:ext cx="8640960" cy="623445"/>
          </a:xfrm>
          <a:prstGeom prst="roundRect">
            <a:avLst/>
          </a:prstGeom>
          <a:solidFill>
            <a:schemeClr val="tx2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средней заработной платы </a:t>
            </a: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 исполнение Указов Президента </a:t>
            </a:r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РФ</a:t>
            </a:r>
            <a:endParaRPr lang="en-US" alt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07.05.2012 № 597, от 01.06.2012 № 761 </a:t>
            </a:r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 и достигнут в полном объеме</a:t>
            </a:r>
            <a:endParaRPr lang="ru-RU" alt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748464" y="6448251"/>
            <a:ext cx="395536" cy="365125"/>
          </a:xfrm>
        </p:spPr>
        <p:txBody>
          <a:bodyPr/>
          <a:lstStyle/>
          <a:p>
            <a:fld id="{068DDF2C-5F6A-4DBD-BBB1-729CF02EACCB}" type="slidenum">
              <a:rPr lang="ru-RU" sz="140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14</a:t>
            </a:fld>
            <a:endParaRPr lang="ru-RU" sz="1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405916" y="2598403"/>
            <a:ext cx="2270540" cy="3571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altLang="ru-RU" sz="15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Работники культуры</a:t>
            </a:r>
            <a:endParaRPr lang="ru-RU" altLang="ru-RU" sz="15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827584" y="2562684"/>
            <a:ext cx="4786346" cy="4286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altLang="ru-RU" sz="14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altLang="ru-RU" sz="15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Педагогические работники в сфере</a:t>
            </a:r>
            <a:r>
              <a:rPr lang="ru-RU" altLang="ru-RU" sz="1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5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</a:t>
            </a:r>
          </a:p>
          <a:p>
            <a:pPr algn="ctr"/>
            <a:endParaRPr lang="ru-RU" altLang="ru-RU" sz="1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175366" y="3093470"/>
            <a:ext cx="5728552" cy="3071834"/>
            <a:chOff x="-157892" y="2200880"/>
            <a:chExt cx="5737102" cy="3188216"/>
          </a:xfrm>
        </p:grpSpPr>
        <p:grpSp>
          <p:nvGrpSpPr>
            <p:cNvPr id="28" name="Группа 27"/>
            <p:cNvGrpSpPr/>
            <p:nvPr/>
          </p:nvGrpSpPr>
          <p:grpSpPr>
            <a:xfrm>
              <a:off x="-157892" y="2200880"/>
              <a:ext cx="5737102" cy="3188216"/>
              <a:chOff x="1547662" y="732701"/>
              <a:chExt cx="5737102" cy="3188216"/>
            </a:xfrm>
          </p:grpSpPr>
          <p:pic>
            <p:nvPicPr>
              <p:cNvPr id="29" name="Рисунок 28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1690718" y="901093"/>
                <a:ext cx="5594046" cy="3019824"/>
              </a:xfrm>
              <a:prstGeom prst="rect">
                <a:avLst/>
              </a:prstGeom>
            </p:spPr>
          </p:pic>
          <p:pic>
            <p:nvPicPr>
              <p:cNvPr id="30" name="Рисунок 29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b="91185"/>
              <a:stretch/>
            </p:blipFill>
            <p:spPr>
              <a:xfrm flipH="1">
                <a:off x="1547663" y="930544"/>
                <a:ext cx="5737101" cy="266208"/>
              </a:xfrm>
              <a:prstGeom prst="rect">
                <a:avLst/>
              </a:prstGeom>
            </p:spPr>
          </p:pic>
          <p:pic>
            <p:nvPicPr>
              <p:cNvPr id="31" name="Рисунок 30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b="91185"/>
              <a:stretch/>
            </p:blipFill>
            <p:spPr>
              <a:xfrm flipH="1">
                <a:off x="1547663" y="831623"/>
                <a:ext cx="5737101" cy="266208"/>
              </a:xfrm>
              <a:prstGeom prst="rect">
                <a:avLst/>
              </a:prstGeom>
            </p:spPr>
          </p:pic>
          <p:pic>
            <p:nvPicPr>
              <p:cNvPr id="32" name="Рисунок 31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b="91185"/>
              <a:stretch/>
            </p:blipFill>
            <p:spPr>
              <a:xfrm flipH="1">
                <a:off x="1547662" y="732701"/>
                <a:ext cx="5737101" cy="266208"/>
              </a:xfrm>
              <a:prstGeom prst="rect">
                <a:avLst/>
              </a:prstGeom>
            </p:spPr>
          </p:pic>
        </p:grpSp>
        <p:grpSp>
          <p:nvGrpSpPr>
            <p:cNvPr id="21" name="Группа 20"/>
            <p:cNvGrpSpPr/>
            <p:nvPr/>
          </p:nvGrpSpPr>
          <p:grpSpPr>
            <a:xfrm>
              <a:off x="1260392" y="2423314"/>
              <a:ext cx="3959680" cy="2001902"/>
              <a:chOff x="539552" y="3477057"/>
              <a:chExt cx="3959680" cy="2001902"/>
            </a:xfrm>
          </p:grpSpPr>
          <p:sp>
            <p:nvSpPr>
              <p:cNvPr id="22" name="Прямоугольник 21"/>
              <p:cNvSpPr/>
              <p:nvPr/>
            </p:nvSpPr>
            <p:spPr>
              <a:xfrm>
                <a:off x="571472" y="3477057"/>
                <a:ext cx="3643306" cy="37072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indent="-285750" algn="just">
                  <a:buFont typeface="Wingdings" panose="05000000000000000000" pitchFamily="2" charset="2"/>
                  <a:buChar char="Ø"/>
                </a:pPr>
                <a:r>
                  <a:rPr lang="ru-RU" altLang="ru-RU" sz="16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до </a:t>
                </a:r>
                <a:r>
                  <a:rPr lang="ru-RU" altLang="ru-RU" sz="16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48 296,00 рублей</a:t>
                </a:r>
              </a:p>
            </p:txBody>
          </p:sp>
          <p:sp>
            <p:nvSpPr>
              <p:cNvPr id="23" name="Прямоугольник 22"/>
              <p:cNvSpPr/>
              <p:nvPr/>
            </p:nvSpPr>
            <p:spPr>
              <a:xfrm>
                <a:off x="855926" y="5034093"/>
                <a:ext cx="3643306" cy="44486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r>
                  <a:rPr lang="ru-RU" altLang="ru-RU" sz="16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в </a:t>
                </a:r>
                <a:r>
                  <a:rPr lang="ru-RU" altLang="ru-RU" sz="16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учреждениях дополнительного образования </a:t>
                </a:r>
                <a:r>
                  <a:rPr lang="ru-RU" altLang="ru-RU" sz="16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детей</a:t>
                </a:r>
                <a:endParaRPr lang="ru-RU" altLang="ru-RU" sz="1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4" name="Прямоугольник 23"/>
              <p:cNvSpPr/>
              <p:nvPr/>
            </p:nvSpPr>
            <p:spPr>
              <a:xfrm>
                <a:off x="855926" y="3773635"/>
                <a:ext cx="3643306" cy="2965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r>
                  <a:rPr lang="ru-RU" altLang="ru-RU" sz="16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в </a:t>
                </a:r>
                <a:r>
                  <a:rPr lang="ru-RU" altLang="ru-RU" sz="16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общеобразовательных </a:t>
                </a:r>
                <a:r>
                  <a:rPr lang="ru-RU" altLang="ru-RU" sz="16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учреждениях</a:t>
                </a:r>
                <a:r>
                  <a:rPr lang="en-US" altLang="ru-RU" sz="16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ru-RU" altLang="ru-RU" sz="1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5" name="Прямоугольник 24"/>
              <p:cNvSpPr/>
              <p:nvPr/>
            </p:nvSpPr>
            <p:spPr>
              <a:xfrm>
                <a:off x="539552" y="3938922"/>
                <a:ext cx="3643306" cy="45810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285750" indent="-285750" algn="just">
                  <a:buFont typeface="Wingdings" panose="05000000000000000000" pitchFamily="2" charset="2"/>
                  <a:buChar char="Ø"/>
                </a:pPr>
                <a:endParaRPr lang="ru-RU" altLang="ru-RU" sz="16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7" name="Прямоугольник 26"/>
              <p:cNvSpPr/>
              <p:nvPr/>
            </p:nvSpPr>
            <p:spPr>
              <a:xfrm>
                <a:off x="838307" y="4811659"/>
                <a:ext cx="3389331" cy="22243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285750" indent="-285750" algn="just">
                  <a:buFont typeface="Wingdings" panose="05000000000000000000" pitchFamily="2" charset="2"/>
                  <a:buChar char="Ø"/>
                </a:pPr>
                <a:r>
                  <a:rPr lang="ru-RU" altLang="ru-RU" sz="16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до 50 518,60 рублей</a:t>
                </a:r>
              </a:p>
            </p:txBody>
          </p:sp>
        </p:grpSp>
      </p:grp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9296" y="3093469"/>
            <a:ext cx="2577160" cy="2928959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6252606" y="4566663"/>
            <a:ext cx="2270540" cy="5000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altLang="ru-RU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 47 616,47рублей</a:t>
            </a:r>
            <a:endParaRPr lang="ru-RU" altLang="ru-RU" sz="16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788650" y="3879288"/>
            <a:ext cx="3601658" cy="2857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altLang="ru-RU" sz="16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42 700,10 рублей</a:t>
            </a:r>
            <a:endParaRPr lang="ru-RU" altLang="ru-RU" sz="16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2059839" y="4307916"/>
            <a:ext cx="3401907" cy="2857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alt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в дошкольных образовательных учреждениях;</a:t>
            </a:r>
          </a:p>
          <a:p>
            <a:pPr algn="just"/>
            <a:endParaRPr lang="ru-RU" altLang="ru-RU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37213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  <a:alpha val="2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36512" y="188640"/>
            <a:ext cx="9107488" cy="12003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Использование бюджетных </a:t>
            </a:r>
            <a:r>
              <a:rPr lang="ru-RU" alt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средств</a:t>
            </a:r>
            <a:endParaRPr lang="en-US" altLang="ru-RU" sz="24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alt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на исполнение Плана мероприятий по реализации</a:t>
            </a:r>
            <a:endParaRPr lang="en-US" altLang="ru-RU" sz="24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alt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Стратегии Озерского городского округа до 2035 года</a:t>
            </a:r>
            <a:endParaRPr lang="ru-RU" altLang="ru-RU" sz="24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748464" y="6448251"/>
            <a:ext cx="395536" cy="365125"/>
          </a:xfrm>
        </p:spPr>
        <p:txBody>
          <a:bodyPr/>
          <a:lstStyle/>
          <a:p>
            <a:fld id="{068DDF2C-5F6A-4DBD-BBB1-729CF02EACCB}" type="slidenum">
              <a:rPr lang="ru-RU" sz="140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15</a:t>
            </a:fld>
            <a:endParaRPr lang="ru-RU" sz="1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645863" y="2734432"/>
            <a:ext cx="2060514" cy="2581458"/>
            <a:chOff x="197260" y="2276872"/>
            <a:chExt cx="3042592" cy="3602740"/>
          </a:xfrm>
        </p:grpSpPr>
        <p:grpSp>
          <p:nvGrpSpPr>
            <p:cNvPr id="14" name="Группа 13"/>
            <p:cNvGrpSpPr/>
            <p:nvPr/>
          </p:nvGrpSpPr>
          <p:grpSpPr>
            <a:xfrm>
              <a:off x="197260" y="2276872"/>
              <a:ext cx="3042592" cy="1779226"/>
              <a:chOff x="1741614" y="1464187"/>
              <a:chExt cx="7367709" cy="5338762"/>
            </a:xfrm>
          </p:grpSpPr>
          <p:pic>
            <p:nvPicPr>
              <p:cNvPr id="15" name="Рисунок 14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10677" t="71697" r="68145" b="2266"/>
              <a:stretch/>
            </p:blipFill>
            <p:spPr>
              <a:xfrm>
                <a:off x="1741614" y="3192730"/>
                <a:ext cx="5056703" cy="338437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  <a:alpha val="26000"/>
                </a:schemeClr>
              </a:solidFill>
            </p:spPr>
          </p:pic>
          <p:pic>
            <p:nvPicPr>
              <p:cNvPr id="16" name="Рисунок 4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r="54471" b="5814"/>
              <a:stretch>
                <a:fillRect/>
              </a:stretch>
            </p:blipFill>
            <p:spPr bwMode="auto">
              <a:xfrm>
                <a:off x="6528048" y="1464187"/>
                <a:ext cx="2581275" cy="533876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  <a:alpha val="26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3" name="Прямоугольник 12"/>
            <p:cNvSpPr/>
            <p:nvPr/>
          </p:nvSpPr>
          <p:spPr>
            <a:xfrm>
              <a:off x="277554" y="4001008"/>
              <a:ext cx="2884170" cy="1878604"/>
            </a:xfrm>
            <a:prstGeom prst="rect">
              <a:avLst/>
            </a:prstGeom>
            <a:solidFill>
              <a:schemeClr val="tx2"/>
            </a:solidFill>
            <a:ln w="285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86,2 </a:t>
              </a:r>
              <a:r>
                <a:rPr lang="ru-RU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млн</a:t>
              </a:r>
              <a:r>
                <a:rPr lang="ru-RU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altLang="ru-RU" sz="28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₽</a:t>
              </a:r>
              <a:endPara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3394556" y="1743924"/>
            <a:ext cx="5472608" cy="1793339"/>
            <a:chOff x="1617514" y="1858413"/>
            <a:chExt cx="6658224" cy="430014"/>
          </a:xfrm>
          <a:noFill/>
        </p:grpSpPr>
        <p:sp>
          <p:nvSpPr>
            <p:cNvPr id="18" name="Скругленный прямоугольник 17"/>
            <p:cNvSpPr/>
            <p:nvPr/>
          </p:nvSpPr>
          <p:spPr>
            <a:xfrm>
              <a:off x="1617514" y="1858413"/>
              <a:ext cx="6658224" cy="430014"/>
            </a:xfrm>
            <a:prstGeom prst="roundRect">
              <a:avLst>
                <a:gd name="adj" fmla="val 10000"/>
              </a:avLst>
            </a:prstGeom>
            <a:grpFill/>
            <a:ln>
              <a:solidFill>
                <a:schemeClr val="tx2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Скругленный прямоугольник 4"/>
            <p:cNvSpPr/>
            <p:nvPr/>
          </p:nvSpPr>
          <p:spPr>
            <a:xfrm>
              <a:off x="1630109" y="1871008"/>
              <a:ext cx="6633034" cy="40482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0480" tIns="20320" rIns="30480" bIns="20320" numCol="1" spcCol="1270" anchor="ctr" anchorCtr="0">
              <a:noAutofit/>
            </a:bodyPr>
            <a:lstStyle/>
            <a:p>
              <a:pPr algn="just"/>
              <a:r>
                <a:rPr lang="ru-RU" altLang="ru-RU" sz="1600" b="1" dirty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Строительство, реконструкция и капитальный ремонт объектов коммунального хозяйства, инженерных сетей и инфраструктуры городского округа – 17,0 </a:t>
              </a:r>
              <a:r>
                <a:rPr lang="ru-RU" altLang="ru-RU" sz="1600" b="1" dirty="0" err="1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млн</a:t>
              </a:r>
              <a:r>
                <a:rPr lang="ru-RU" altLang="ru-RU" sz="1600" b="1" dirty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altLang="ru-RU" sz="1600" dirty="0" smtClean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₽</a:t>
              </a:r>
              <a:r>
                <a:rPr lang="ru-RU" sz="1600" dirty="0" smtClean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,</a:t>
              </a:r>
            </a:p>
            <a:p>
              <a:pPr algn="ctr"/>
              <a:r>
                <a:rPr lang="ru-RU" altLang="ru-RU" sz="1600" dirty="0" smtClean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в </a:t>
              </a:r>
              <a:r>
                <a:rPr lang="ru-RU" altLang="ru-RU" sz="1600" dirty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т</a:t>
              </a:r>
              <a:r>
                <a:rPr lang="ru-RU" altLang="ru-RU" sz="1600" dirty="0" smtClean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. ч</a:t>
              </a:r>
              <a:r>
                <a:rPr lang="ru-RU" altLang="ru-RU" sz="1600" dirty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.:</a:t>
              </a:r>
            </a:p>
            <a:p>
              <a:pPr algn="just">
                <a:buFontTx/>
                <a:buChar char="-"/>
              </a:pPr>
              <a:r>
                <a:rPr lang="ru-RU" altLang="ru-RU" sz="1600" dirty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 капитальный ремонт водопроводов – 15,5 </a:t>
              </a:r>
              <a:r>
                <a:rPr lang="ru-RU" altLang="ru-RU" sz="1600" dirty="0" err="1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млн</a:t>
              </a:r>
              <a:r>
                <a:rPr lang="ru-RU" altLang="ru-RU" sz="1600" dirty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altLang="ru-RU" sz="1600" dirty="0" smtClean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₽;</a:t>
              </a:r>
              <a:endParaRPr lang="ru-RU" alt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just"/>
              <a:r>
                <a:rPr lang="ru-RU" altLang="ru-RU" sz="1600" dirty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- капитальный ремонт и строительство ливневой канализации – 1,5 </a:t>
              </a:r>
              <a:r>
                <a:rPr lang="ru-RU" altLang="ru-RU" sz="1600" dirty="0" err="1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млн</a:t>
              </a:r>
              <a:r>
                <a:rPr lang="ru-RU" altLang="ru-RU" sz="1600" dirty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altLang="ru-RU" sz="1600" dirty="0" smtClean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₽</a:t>
              </a:r>
              <a:endParaRPr lang="ru-RU" altLang="ru-RU" sz="1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3384204" y="3976172"/>
            <a:ext cx="5472608" cy="2477164"/>
            <a:chOff x="1617514" y="1858413"/>
            <a:chExt cx="6658224" cy="430014"/>
          </a:xfrm>
          <a:noFill/>
        </p:grpSpPr>
        <p:sp>
          <p:nvSpPr>
            <p:cNvPr id="21" name="Скругленный прямоугольник 20"/>
            <p:cNvSpPr/>
            <p:nvPr/>
          </p:nvSpPr>
          <p:spPr>
            <a:xfrm>
              <a:off x="1617514" y="1858413"/>
              <a:ext cx="6658224" cy="430014"/>
            </a:xfrm>
            <a:prstGeom prst="roundRect">
              <a:avLst>
                <a:gd name="adj" fmla="val 10000"/>
              </a:avLst>
            </a:prstGeom>
            <a:grpFill/>
            <a:ln>
              <a:solidFill>
                <a:schemeClr val="tx2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2" name="Скругленный прямоугольник 4"/>
            <p:cNvSpPr/>
            <p:nvPr/>
          </p:nvSpPr>
          <p:spPr>
            <a:xfrm>
              <a:off x="1630109" y="1871008"/>
              <a:ext cx="6633034" cy="40482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0480" tIns="20320" rIns="30480" bIns="20320" numCol="1" spcCol="1270" anchor="ctr" anchorCtr="0">
              <a:noAutofit/>
            </a:bodyPr>
            <a:lstStyle/>
            <a:p>
              <a:pPr algn="just"/>
              <a:r>
                <a:rPr lang="ru-RU" altLang="ru-RU" sz="1600" b="1" dirty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Реконструкция и капитальный ремонт учреждений бюджетной сферы – 69,2 </a:t>
              </a:r>
              <a:r>
                <a:rPr lang="ru-RU" altLang="ru-RU" sz="1600" b="1" dirty="0" err="1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млн</a:t>
              </a:r>
              <a:r>
                <a:rPr lang="ru-RU" altLang="ru-RU" sz="1600" b="1" dirty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altLang="ru-RU" sz="1600" dirty="0" smtClean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₽</a:t>
              </a:r>
              <a:r>
                <a:rPr lang="ru-RU" sz="1600" dirty="0" smtClean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,</a:t>
              </a:r>
            </a:p>
            <a:p>
              <a:pPr algn="ctr"/>
              <a:r>
                <a:rPr lang="ru-RU" altLang="ru-RU" sz="1600" dirty="0" smtClean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из </a:t>
              </a:r>
              <a:r>
                <a:rPr lang="ru-RU" altLang="ru-RU" sz="1600" dirty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них:</a:t>
              </a:r>
            </a:p>
            <a:p>
              <a:pPr algn="just">
                <a:buFontTx/>
                <a:buChar char="-"/>
              </a:pPr>
              <a:r>
                <a:rPr lang="ru-RU" altLang="ru-RU" sz="1600" dirty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 капитальный ремонт здания «МБОУ «СОШ № 41</a:t>
              </a:r>
              <a:r>
                <a:rPr lang="ru-RU" altLang="ru-RU" sz="1600" dirty="0" smtClean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» – </a:t>
              </a:r>
              <a:r>
                <a:rPr lang="ru-RU" altLang="ru-RU" sz="1600" dirty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51,8 </a:t>
              </a:r>
              <a:r>
                <a:rPr lang="ru-RU" altLang="ru-RU" sz="1600" dirty="0" err="1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млн</a:t>
              </a:r>
              <a:r>
                <a:rPr lang="ru-RU" altLang="ru-RU" sz="1600" dirty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altLang="ru-RU" sz="1600" dirty="0" smtClean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₽ </a:t>
              </a:r>
              <a:r>
                <a:rPr lang="ru-RU" altLang="ru-RU" sz="1600" dirty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;</a:t>
              </a:r>
            </a:p>
            <a:p>
              <a:pPr marL="285750" indent="-285750" algn="just">
                <a:buFontTx/>
                <a:buChar char="-"/>
              </a:pPr>
              <a:r>
                <a:rPr lang="ru-RU" altLang="ru-RU" sz="1600" dirty="0" smtClean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капитальный </a:t>
              </a:r>
              <a:r>
                <a:rPr lang="ru-RU" altLang="ru-RU" sz="1600" dirty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ремонт кровли зданий МБДОУ ДС № </a:t>
              </a:r>
              <a:r>
                <a:rPr lang="ru-RU" altLang="ru-RU" sz="1600" dirty="0" smtClean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43 – </a:t>
              </a:r>
              <a:r>
                <a:rPr lang="ru-RU" altLang="ru-RU" sz="1600" dirty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6,1 </a:t>
              </a:r>
              <a:r>
                <a:rPr lang="ru-RU" altLang="ru-RU" sz="1600" dirty="0" err="1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млн</a:t>
              </a:r>
              <a:r>
                <a:rPr lang="ru-RU" altLang="ru-RU" sz="1600" dirty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altLang="ru-RU" sz="1600" dirty="0" smtClean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₽ </a:t>
              </a:r>
              <a:r>
                <a:rPr lang="ru-RU" altLang="ru-RU" sz="1600" dirty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;</a:t>
              </a:r>
            </a:p>
            <a:p>
              <a:pPr algn="just"/>
              <a:r>
                <a:rPr lang="ru-RU" altLang="ru-RU" sz="1600" dirty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- разработка проектно-сметной документации «Капитальный ремонт театра кукол МБУ ТК «Золотой петушок» – 5,1 </a:t>
              </a:r>
              <a:r>
                <a:rPr lang="ru-RU" altLang="ru-RU" sz="1600" dirty="0" err="1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млн</a:t>
              </a:r>
              <a:r>
                <a:rPr lang="ru-RU" altLang="ru-RU" sz="1600" dirty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altLang="ru-RU" sz="1600" dirty="0" smtClean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₽ </a:t>
              </a:r>
              <a:endParaRPr lang="ru-RU" alt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5290" y="5423863"/>
            <a:ext cx="2394520" cy="120238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268" t="21368" r="268" b="1657"/>
          <a:stretch/>
        </p:blipFill>
        <p:spPr>
          <a:xfrm>
            <a:off x="539552" y="1591925"/>
            <a:ext cx="2369840" cy="136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78945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  <a:alpha val="2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36512" y="260648"/>
            <a:ext cx="9107488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Дорожная деятельность и благоустройство</a:t>
            </a:r>
            <a:endParaRPr lang="ru-RU" altLang="ru-RU" sz="24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748464" y="6448251"/>
            <a:ext cx="395536" cy="365125"/>
          </a:xfrm>
        </p:spPr>
        <p:txBody>
          <a:bodyPr/>
          <a:lstStyle/>
          <a:p>
            <a:fld id="{068DDF2C-5F6A-4DBD-BBB1-729CF02EACCB}" type="slidenum">
              <a:rPr lang="ru-RU" sz="140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16</a:t>
            </a:fld>
            <a:endParaRPr lang="ru-RU" sz="1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1484784"/>
            <a:ext cx="4904982" cy="129614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defRPr/>
            </a:pPr>
            <a:r>
              <a:rPr lang="ru-RU" alt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Капитальный ремонт и содержание </a:t>
            </a:r>
            <a:r>
              <a:rPr lang="ru-RU" alt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дорог (в т.ч.расходы 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 асфальтированию и обустройству тротуаров аллеи по пр. Ленина </a:t>
            </a:r>
            <a:r>
              <a:rPr lang="ru-RU" alt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проекта «Наш дом - наш двор - наш город»)</a:t>
            </a:r>
          </a:p>
          <a:p>
            <a:pPr algn="just">
              <a:defRPr/>
            </a:pPr>
            <a:r>
              <a:rPr lang="ru-RU" alt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alt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180,4 </a:t>
            </a:r>
            <a:r>
              <a:rPr lang="ru-RU" altLang="ru-RU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</a:t>
            </a:r>
            <a:r>
              <a:rPr lang="ru-RU" alt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₽</a:t>
            </a:r>
            <a:endParaRPr lang="ru-RU" altLang="ru-RU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31114" y="2996952"/>
            <a:ext cx="4904982" cy="57606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defRPr/>
            </a:pPr>
            <a:r>
              <a:rPr lang="ru-RU" alt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Транспортное обслуживание </a:t>
            </a:r>
            <a:r>
              <a:rPr lang="ru-RU" alt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населения</a:t>
            </a:r>
          </a:p>
          <a:p>
            <a:pPr algn="just">
              <a:defRPr/>
            </a:pPr>
            <a:r>
              <a:rPr lang="ru-RU" alt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22,5 </a:t>
            </a:r>
            <a:r>
              <a:rPr lang="ru-RU" altLang="ru-RU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</a:t>
            </a:r>
            <a:r>
              <a:rPr lang="ru-RU" alt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₽</a:t>
            </a:r>
            <a:endParaRPr lang="ru-RU" altLang="ru-RU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50722" y="3717032"/>
            <a:ext cx="4885373" cy="86409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defRPr/>
            </a:pPr>
            <a:r>
              <a:rPr lang="ru-RU" alt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объектов наружного освещения </a:t>
            </a:r>
            <a:endParaRPr lang="ru-RU" altLang="ru-RU" sz="16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ru-RU" alt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alt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т.ч. расходы на электроэнергию</a:t>
            </a:r>
            <a:r>
              <a:rPr lang="ru-RU" alt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>
              <a:defRPr/>
            </a:pPr>
            <a:r>
              <a:rPr lang="ru-RU" alt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36,9 </a:t>
            </a:r>
            <a:r>
              <a:rPr lang="ru-RU" altLang="ru-RU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</a:t>
            </a:r>
            <a:r>
              <a:rPr lang="ru-RU" alt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₽</a:t>
            </a:r>
            <a:endParaRPr lang="ru-RU" altLang="ru-RU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31114" y="4749169"/>
            <a:ext cx="4904982" cy="105609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defRPr/>
            </a:pPr>
            <a:r>
              <a:rPr lang="ru-RU" alt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Благоустройство городских территорий, мест массового отдыха, содержание скверов, мемориала «Вечный огонь», отлов безнадзорных </a:t>
            </a:r>
            <a:r>
              <a:rPr lang="ru-RU" alt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животных</a:t>
            </a:r>
          </a:p>
          <a:p>
            <a:pPr algn="just">
              <a:defRPr/>
            </a:pPr>
            <a:r>
              <a:rPr lang="ru-RU" alt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17,0 </a:t>
            </a:r>
            <a:r>
              <a:rPr lang="ru-RU" altLang="ru-RU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</a:t>
            </a:r>
            <a:r>
              <a:rPr lang="ru-RU" alt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₽</a:t>
            </a:r>
            <a:endParaRPr lang="ru-RU" altLang="ru-RU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50722" y="5954365"/>
            <a:ext cx="4885373" cy="64298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defRPr/>
            </a:pPr>
            <a:r>
              <a:rPr lang="ru-RU" alt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Прочие мероприятия в области </a:t>
            </a:r>
            <a:r>
              <a:rPr lang="ru-RU" alt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благоустройства</a:t>
            </a:r>
          </a:p>
          <a:p>
            <a:pPr algn="just">
              <a:defRPr/>
            </a:pPr>
            <a:r>
              <a:rPr lang="ru-RU" alt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8,4 </a:t>
            </a:r>
            <a:r>
              <a:rPr lang="ru-RU" altLang="ru-RU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</a:t>
            </a:r>
            <a:r>
              <a:rPr lang="ru-RU" alt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₽</a:t>
            </a:r>
            <a:endParaRPr lang="ru-RU" altLang="ru-RU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6228184" y="2420888"/>
            <a:ext cx="2232193" cy="3024335"/>
            <a:chOff x="6221815" y="1628800"/>
            <a:chExt cx="2232193" cy="3024335"/>
          </a:xfrm>
        </p:grpSpPr>
        <p:sp>
          <p:nvSpPr>
            <p:cNvPr id="2" name="Прямоугольник 1"/>
            <p:cNvSpPr/>
            <p:nvPr/>
          </p:nvSpPr>
          <p:spPr>
            <a:xfrm>
              <a:off x="6221815" y="3111754"/>
              <a:ext cx="2232193" cy="1541381"/>
            </a:xfrm>
            <a:prstGeom prst="rect">
              <a:avLst/>
            </a:prstGeom>
            <a:solidFill>
              <a:schemeClr val="tx2"/>
            </a:solidFill>
            <a:ln w="285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265,2 </a:t>
              </a:r>
              <a:r>
                <a:rPr lang="ru-RU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млн</a:t>
              </a:r>
              <a:r>
                <a:rPr lang="ru-RU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altLang="ru-RU" sz="28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₽</a:t>
              </a:r>
              <a:endParaRPr lang="ru-RU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228184" y="1628800"/>
              <a:ext cx="2225824" cy="148295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370032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  <a:alpha val="2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0" y="260648"/>
            <a:ext cx="9107488" cy="12003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Расходы бюджета</a:t>
            </a:r>
          </a:p>
          <a:p>
            <a:pPr algn="ctr"/>
            <a:r>
              <a:rPr lang="ru-RU" alt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на мероприятия, имеющие приоритетное значение для жителей</a:t>
            </a:r>
          </a:p>
          <a:p>
            <a:pPr algn="ctr"/>
            <a:r>
              <a:rPr lang="ru-RU" alt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 определяемые с учетом их мнения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748464" y="6448251"/>
            <a:ext cx="395536" cy="365125"/>
          </a:xfrm>
        </p:spPr>
        <p:txBody>
          <a:bodyPr/>
          <a:lstStyle/>
          <a:p>
            <a:fld id="{068DDF2C-5F6A-4DBD-BBB1-729CF02EACCB}" type="slidenum">
              <a:rPr lang="ru-RU" sz="140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17</a:t>
            </a:fld>
            <a:endParaRPr lang="ru-RU" sz="1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23528" y="3789040"/>
            <a:ext cx="4248472" cy="1143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defRPr/>
            </a:pP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Благоустройство 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дворовых территорий – 3 объекта (ремонт дворовых проездов; ремонт тротуаров; установка детских и спортивных площадок)</a:t>
            </a:r>
            <a:endParaRPr lang="ru-RU" altLang="ru-RU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57158" y="5013176"/>
            <a:ext cx="4214842" cy="172819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0"/>
              </a:spcAft>
              <a:tabLst>
                <a:tab pos="457200" algn="l"/>
              </a:tabLst>
              <a:defRPr/>
            </a:pP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благоустройство общественных территорий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– 3 объекта: </a:t>
            </a:r>
          </a:p>
          <a:p>
            <a:pPr>
              <a:spcAft>
                <a:spcPts val="0"/>
              </a:spcAft>
              <a:tabLst>
                <a:tab pos="457200" algn="l"/>
              </a:tabLst>
              <a:defRPr/>
            </a:pP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- 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благоустройство сквера Театральный в районе нежилого дома – театр «Наш Дом»;</a:t>
            </a:r>
          </a:p>
          <a:p>
            <a:pPr>
              <a:spcAft>
                <a:spcPts val="0"/>
              </a:spcAft>
              <a:buFontTx/>
              <a:buChar char="-"/>
              <a:tabLst>
                <a:tab pos="457200" algn="l"/>
              </a:tabLst>
              <a:defRPr/>
            </a:pP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обустройство памятника «Комплекс «Победа» по ул.Набережная»;</a:t>
            </a:r>
          </a:p>
          <a:p>
            <a:pPr>
              <a:spcAft>
                <a:spcPts val="0"/>
              </a:spcAft>
              <a:buFontTx/>
              <a:buChar char="-"/>
              <a:tabLst>
                <a:tab pos="457200" algn="l"/>
              </a:tabLst>
              <a:defRPr/>
            </a:pP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благоустройство сквера 40-летия Победы</a:t>
            </a:r>
            <a:endParaRPr lang="ru-RU" sz="1600" dirty="0">
              <a:solidFill>
                <a:schemeClr val="bg1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/>
          <a:srcRect l="16138" t="13601" r="66537" b="5200"/>
          <a:stretch/>
        </p:blipFill>
        <p:spPr>
          <a:xfrm>
            <a:off x="543402" y="1626215"/>
            <a:ext cx="1584176" cy="2088233"/>
          </a:xfrm>
          <a:prstGeom prst="rect">
            <a:avLst/>
          </a:prstGeom>
        </p:spPr>
      </p:pic>
      <p:sp>
        <p:nvSpPr>
          <p:cNvPr id="17" name="Text Box 3"/>
          <p:cNvSpPr txBox="1">
            <a:spLocks noChangeArrowheads="1"/>
          </p:cNvSpPr>
          <p:nvPr/>
        </p:nvSpPr>
        <p:spPr bwMode="auto">
          <a:xfrm>
            <a:off x="2125631" y="2147549"/>
            <a:ext cx="2664296" cy="12003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Формирование </a:t>
            </a:r>
            <a:r>
              <a:rPr lang="ru-RU" altLang="ru-RU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комфортной городской </a:t>
            </a:r>
            <a:r>
              <a:rPr lang="ru-RU" alt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среды</a:t>
            </a:r>
          </a:p>
          <a:p>
            <a:pPr algn="ctr"/>
            <a:r>
              <a:rPr lang="ru-RU" alt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- 38,1 </a:t>
            </a:r>
            <a:r>
              <a:rPr lang="ru-RU" altLang="ru-RU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млн</a:t>
            </a:r>
            <a:r>
              <a:rPr lang="ru-RU" altLang="ru-RU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₽</a:t>
            </a:r>
            <a:endParaRPr lang="ru-RU" altLang="ru-RU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714113" y="4077072"/>
            <a:ext cx="4248472" cy="244827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 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проектов по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направлениям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реализации: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сфере образования – 6 проектов,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благоустройство дворовых территорий – 3 проекта,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благоустройство общественных территорий и улиц – 4 проекта,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обустройство объектов социальной сферы – 5 проектов,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массового спорта - 2 проекта.</a:t>
            </a:r>
            <a:endParaRPr lang="ru-RU" sz="1600" dirty="0">
              <a:solidFill>
                <a:schemeClr val="bg1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21" name="Text Box 3"/>
          <p:cNvSpPr txBox="1">
            <a:spLocks noChangeArrowheads="1"/>
          </p:cNvSpPr>
          <p:nvPr/>
        </p:nvSpPr>
        <p:spPr bwMode="auto">
          <a:xfrm>
            <a:off x="6516216" y="2147549"/>
            <a:ext cx="2664296" cy="9233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Инициативное бюджетирование</a:t>
            </a:r>
          </a:p>
          <a:p>
            <a:pPr algn="ctr"/>
            <a:r>
              <a:rPr lang="ru-RU" alt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- 27,7 </a:t>
            </a:r>
            <a:r>
              <a:rPr lang="ru-RU" altLang="ru-RU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млн</a:t>
            </a:r>
            <a:r>
              <a:rPr lang="ru-RU" altLang="ru-RU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₽</a:t>
            </a:r>
            <a:endParaRPr lang="ru-RU" altLang="ru-RU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93038" y="1683259"/>
            <a:ext cx="1865784" cy="1243079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20072" y="2615975"/>
            <a:ext cx="1697849" cy="1272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50791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36512" y="260648"/>
            <a:ext cx="9107488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Национальные проекты</a:t>
            </a:r>
            <a:endParaRPr lang="ru-RU" sz="24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51520" y="714356"/>
            <a:ext cx="8640960" cy="785818"/>
          </a:xfrm>
          <a:prstGeom prst="roundRect">
            <a:avLst/>
          </a:prstGeom>
          <a:solidFill>
            <a:schemeClr val="tx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10 региональных проектов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рамках 5 национальных проектов – 51,2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млн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₽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748464" y="6448251"/>
            <a:ext cx="395536" cy="365125"/>
          </a:xfrm>
        </p:spPr>
        <p:txBody>
          <a:bodyPr/>
          <a:lstStyle/>
          <a:p>
            <a:fld id="{068DDF2C-5F6A-4DBD-BBB1-729CF02EACCB}" type="slidenum">
              <a:rPr lang="ru-RU" sz="140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18</a:t>
            </a:fld>
            <a:endParaRPr lang="ru-RU" sz="1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866" y="659235"/>
            <a:ext cx="877299" cy="857256"/>
          </a:xfrm>
          <a:prstGeom prst="rect">
            <a:avLst/>
          </a:prstGeom>
        </p:spPr>
      </p:pic>
      <p:grpSp>
        <p:nvGrpSpPr>
          <p:cNvPr id="22" name="Группа 21"/>
          <p:cNvGrpSpPr/>
          <p:nvPr/>
        </p:nvGrpSpPr>
        <p:grpSpPr>
          <a:xfrm>
            <a:off x="149402" y="1628800"/>
            <a:ext cx="4350590" cy="784140"/>
            <a:chOff x="1617514" y="1858413"/>
            <a:chExt cx="6658224" cy="430014"/>
          </a:xfrm>
        </p:grpSpPr>
        <p:sp>
          <p:nvSpPr>
            <p:cNvPr id="23" name="Скругленный прямоугольник 22"/>
            <p:cNvSpPr/>
            <p:nvPr/>
          </p:nvSpPr>
          <p:spPr>
            <a:xfrm>
              <a:off x="1617514" y="1858413"/>
              <a:ext cx="6658224" cy="430014"/>
            </a:xfrm>
            <a:prstGeom prst="roundRect">
              <a:avLst>
                <a:gd name="adj" fmla="val 10000"/>
              </a:avLst>
            </a:prstGeom>
            <a:ln>
              <a:solidFill>
                <a:schemeClr val="tx2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4" name="Скругленный прямоугольник 4"/>
            <p:cNvSpPr/>
            <p:nvPr/>
          </p:nvSpPr>
          <p:spPr>
            <a:xfrm>
              <a:off x="1630108" y="1871008"/>
              <a:ext cx="6633034" cy="40482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0480" tIns="20320" rIns="30480" bIns="20320" numCol="1" spcCol="1270" anchor="ctr" anchorCtr="0">
              <a:noAutofit/>
            </a:bodyPr>
            <a:lstStyle/>
            <a:p>
              <a:pPr lvl="0" algn="ctr"/>
              <a:r>
                <a:rPr lang="ru-RU" sz="1500" b="1" dirty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«Формирование комфортной городской среды»</a:t>
              </a:r>
            </a:p>
            <a:p>
              <a:pPr lvl="0" algn="ctr"/>
              <a:r>
                <a:rPr lang="ru-RU" sz="1500" b="1" dirty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- </a:t>
              </a:r>
              <a:r>
                <a:rPr lang="ru-RU" sz="1500" dirty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благоустройство дворовых и общественных территорий – 33,1 </a:t>
              </a:r>
              <a:r>
                <a:rPr lang="ru-RU" sz="1500" dirty="0" err="1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млн</a:t>
              </a:r>
              <a:r>
                <a:rPr lang="ru-RU" sz="1500" dirty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500" dirty="0" smtClean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₽</a:t>
              </a:r>
              <a:endParaRPr lang="ru-RU" sz="1500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135470" y="5295431"/>
            <a:ext cx="4362378" cy="1008112"/>
            <a:chOff x="1617514" y="1858413"/>
            <a:chExt cx="6658224" cy="430014"/>
          </a:xfrm>
        </p:grpSpPr>
        <p:sp>
          <p:nvSpPr>
            <p:cNvPr id="26" name="Скругленный прямоугольник 25"/>
            <p:cNvSpPr/>
            <p:nvPr/>
          </p:nvSpPr>
          <p:spPr>
            <a:xfrm>
              <a:off x="1617514" y="1858413"/>
              <a:ext cx="6658224" cy="430014"/>
            </a:xfrm>
            <a:prstGeom prst="roundRect">
              <a:avLst>
                <a:gd name="adj" fmla="val 10000"/>
              </a:avLst>
            </a:prstGeom>
            <a:ln>
              <a:solidFill>
                <a:schemeClr val="tx2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7" name="Скругленный прямоугольник 4"/>
            <p:cNvSpPr/>
            <p:nvPr/>
          </p:nvSpPr>
          <p:spPr>
            <a:xfrm>
              <a:off x="1630108" y="1871008"/>
              <a:ext cx="6633034" cy="40482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0480" tIns="20320" rIns="30480" bIns="20320" numCol="1" spcCol="1270" anchor="ctr" anchorCtr="0">
              <a:noAutofit/>
            </a:bodyPr>
            <a:lstStyle/>
            <a:p>
              <a:pPr lvl="0" algn="ctr"/>
              <a:r>
                <a:rPr lang="ru-RU" sz="1500" b="1" dirty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«Финансовая поддержка семей</a:t>
              </a:r>
            </a:p>
            <a:p>
              <a:pPr lvl="0" algn="ctr"/>
              <a:r>
                <a:rPr lang="ru-RU" sz="1500" b="1" dirty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при рождении детей»</a:t>
              </a:r>
            </a:p>
            <a:p>
              <a:pPr lvl="0" algn="ctr"/>
              <a:r>
                <a:rPr lang="ru-RU" sz="1500" b="1" dirty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- </a:t>
              </a:r>
              <a:r>
                <a:rPr lang="ru-RU" sz="1500" dirty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выплата единовременного пособия при рождении ребенка – 2,1 </a:t>
              </a:r>
              <a:r>
                <a:rPr lang="ru-RU" sz="1500" dirty="0" err="1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млн</a:t>
              </a:r>
              <a:r>
                <a:rPr lang="ru-RU" sz="1500" dirty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500" dirty="0" smtClean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₽</a:t>
              </a:r>
              <a:endParaRPr lang="ru-RU" sz="15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8" name="Группа 27"/>
          <p:cNvGrpSpPr/>
          <p:nvPr/>
        </p:nvGrpSpPr>
        <p:grpSpPr>
          <a:xfrm>
            <a:off x="141365" y="2492897"/>
            <a:ext cx="4350590" cy="576064"/>
            <a:chOff x="1617514" y="1858413"/>
            <a:chExt cx="6658224" cy="430014"/>
          </a:xfrm>
        </p:grpSpPr>
        <p:sp>
          <p:nvSpPr>
            <p:cNvPr id="29" name="Скругленный прямоугольник 28"/>
            <p:cNvSpPr/>
            <p:nvPr/>
          </p:nvSpPr>
          <p:spPr>
            <a:xfrm>
              <a:off x="1617514" y="1858413"/>
              <a:ext cx="6658224" cy="430014"/>
            </a:xfrm>
            <a:prstGeom prst="roundRect">
              <a:avLst>
                <a:gd name="adj" fmla="val 10000"/>
              </a:avLst>
            </a:prstGeom>
            <a:ln>
              <a:solidFill>
                <a:schemeClr val="tx2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0" name="Скругленный прямоугольник 4"/>
            <p:cNvSpPr/>
            <p:nvPr/>
          </p:nvSpPr>
          <p:spPr>
            <a:xfrm>
              <a:off x="1630108" y="1871008"/>
              <a:ext cx="6633033" cy="40482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0480" tIns="20320" rIns="30480" bIns="20320" numCol="1" spcCol="1270" anchor="ctr" anchorCtr="0">
              <a:noAutofit/>
            </a:bodyPr>
            <a:lstStyle/>
            <a:p>
              <a:pPr lvl="0" algn="ctr"/>
              <a:r>
                <a:rPr lang="ru-RU" sz="1500" b="1" dirty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«Комплексная система обращения с твердыми коммунальными отходами</a:t>
              </a:r>
              <a:r>
                <a:rPr lang="ru-RU" sz="1500" b="1" dirty="0" smtClean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» </a:t>
              </a:r>
              <a:r>
                <a:rPr lang="ru-RU" sz="1500" dirty="0" smtClean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– </a:t>
              </a:r>
              <a:r>
                <a:rPr lang="ru-RU" sz="1500" dirty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4,0 </a:t>
              </a:r>
              <a:r>
                <a:rPr lang="ru-RU" sz="1500" dirty="0" err="1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млн</a:t>
              </a:r>
              <a:r>
                <a:rPr lang="ru-RU" sz="1500" dirty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500" dirty="0" smtClean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₽</a:t>
              </a:r>
              <a:endParaRPr lang="ru-RU" sz="1500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4663080" y="1628800"/>
            <a:ext cx="4362378" cy="1008112"/>
            <a:chOff x="1617514" y="1858413"/>
            <a:chExt cx="6658224" cy="430014"/>
          </a:xfrm>
        </p:grpSpPr>
        <p:sp>
          <p:nvSpPr>
            <p:cNvPr id="32" name="Скругленный прямоугольник 31"/>
            <p:cNvSpPr/>
            <p:nvPr/>
          </p:nvSpPr>
          <p:spPr>
            <a:xfrm>
              <a:off x="1617514" y="1858413"/>
              <a:ext cx="6658224" cy="430014"/>
            </a:xfrm>
            <a:prstGeom prst="roundRect">
              <a:avLst>
                <a:gd name="adj" fmla="val 10000"/>
              </a:avLst>
            </a:prstGeom>
            <a:ln>
              <a:solidFill>
                <a:schemeClr val="tx2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3" name="Скругленный прямоугольник 4"/>
            <p:cNvSpPr/>
            <p:nvPr/>
          </p:nvSpPr>
          <p:spPr>
            <a:xfrm>
              <a:off x="1630108" y="1871008"/>
              <a:ext cx="6633034" cy="40482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0480" tIns="20320" rIns="30480" bIns="20320" numCol="1" spcCol="1270" anchor="ctr" anchorCtr="0">
              <a:noAutofit/>
            </a:bodyPr>
            <a:lstStyle/>
            <a:p>
              <a:pPr algn="ctr"/>
              <a:r>
                <a:rPr lang="ru-RU" sz="1500" b="1" dirty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«Старшее поколение»</a:t>
              </a:r>
            </a:p>
            <a:p>
              <a:pPr algn="ctr"/>
              <a:r>
                <a:rPr lang="ru-RU" sz="1500" b="1" dirty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- </a:t>
              </a:r>
              <a:r>
                <a:rPr lang="ru-RU" sz="1500" dirty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создание системы долговременного ухода за гражданами пожилого возраста и инвалидами – 5,0 </a:t>
              </a:r>
              <a:r>
                <a:rPr lang="ru-RU" sz="1500" dirty="0" err="1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млн</a:t>
              </a:r>
              <a:r>
                <a:rPr lang="ru-RU" sz="1500" dirty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500" dirty="0" smtClean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₽</a:t>
              </a:r>
              <a:endParaRPr lang="ru-RU" sz="15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4" name="Группа 33"/>
          <p:cNvGrpSpPr/>
          <p:nvPr/>
        </p:nvGrpSpPr>
        <p:grpSpPr>
          <a:xfrm>
            <a:off x="179512" y="3140968"/>
            <a:ext cx="4350590" cy="1046659"/>
            <a:chOff x="1617514" y="1858413"/>
            <a:chExt cx="6658224" cy="430014"/>
          </a:xfrm>
        </p:grpSpPr>
        <p:sp>
          <p:nvSpPr>
            <p:cNvPr id="35" name="Скругленный прямоугольник 34"/>
            <p:cNvSpPr/>
            <p:nvPr/>
          </p:nvSpPr>
          <p:spPr>
            <a:xfrm>
              <a:off x="1617514" y="1858413"/>
              <a:ext cx="6658224" cy="430014"/>
            </a:xfrm>
            <a:prstGeom prst="roundRect">
              <a:avLst>
                <a:gd name="adj" fmla="val 10000"/>
              </a:avLst>
            </a:prstGeom>
            <a:ln>
              <a:solidFill>
                <a:schemeClr val="tx2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6" name="Скругленный прямоугольник 4"/>
            <p:cNvSpPr/>
            <p:nvPr/>
          </p:nvSpPr>
          <p:spPr>
            <a:xfrm>
              <a:off x="1630108" y="1871007"/>
              <a:ext cx="6633034" cy="40482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0480" tIns="20320" rIns="30480" bIns="20320" numCol="1" spcCol="1270" anchor="ctr" anchorCtr="0">
              <a:noAutofit/>
            </a:bodyPr>
            <a:lstStyle/>
            <a:p>
              <a:pPr algn="ctr"/>
              <a:r>
                <a:rPr lang="ru-RU" sz="1500" b="1" dirty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«Современная школа»</a:t>
              </a:r>
            </a:p>
            <a:p>
              <a:pPr algn="ctr"/>
              <a:r>
                <a:rPr lang="ru-RU" sz="1500" b="1" dirty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-  </a:t>
              </a:r>
              <a:r>
                <a:rPr lang="ru-RU" sz="1500" dirty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обновление материально-технической базы, оборудование пунктов проведения экзаменов государственной итоговой аттестации – 0,7 </a:t>
              </a:r>
              <a:r>
                <a:rPr lang="ru-RU" sz="1500" dirty="0" err="1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млн</a:t>
              </a:r>
              <a:r>
                <a:rPr lang="ru-RU" sz="1500" dirty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500" dirty="0" smtClean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₽</a:t>
              </a:r>
              <a:endParaRPr lang="ru-RU" sz="15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7" name="Группа 36"/>
          <p:cNvGrpSpPr/>
          <p:nvPr/>
        </p:nvGrpSpPr>
        <p:grpSpPr>
          <a:xfrm>
            <a:off x="4644008" y="2708920"/>
            <a:ext cx="4362378" cy="1265976"/>
            <a:chOff x="1617514" y="1858413"/>
            <a:chExt cx="6658224" cy="430014"/>
          </a:xfrm>
        </p:grpSpPr>
        <p:sp>
          <p:nvSpPr>
            <p:cNvPr id="38" name="Скругленный прямоугольник 37"/>
            <p:cNvSpPr/>
            <p:nvPr/>
          </p:nvSpPr>
          <p:spPr>
            <a:xfrm>
              <a:off x="1617514" y="1858413"/>
              <a:ext cx="6658224" cy="430014"/>
            </a:xfrm>
            <a:prstGeom prst="roundRect">
              <a:avLst>
                <a:gd name="adj" fmla="val 10000"/>
              </a:avLst>
            </a:prstGeom>
            <a:ln>
              <a:solidFill>
                <a:schemeClr val="tx2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9" name="Скругленный прямоугольник 4"/>
            <p:cNvSpPr/>
            <p:nvPr/>
          </p:nvSpPr>
          <p:spPr>
            <a:xfrm>
              <a:off x="1630108" y="1871008"/>
              <a:ext cx="6633034" cy="40482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0480" tIns="20320" rIns="30480" bIns="20320" numCol="1" spcCol="1270" anchor="ctr" anchorCtr="0">
              <a:noAutofit/>
            </a:bodyPr>
            <a:lstStyle/>
            <a:p>
              <a:pPr algn="ctr"/>
              <a:r>
                <a:rPr lang="ru-RU" sz="1500" b="1" dirty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«Патриотическое воспитание граждан Российской Федерации»</a:t>
              </a:r>
            </a:p>
            <a:p>
              <a:pPr algn="ctr"/>
              <a:r>
                <a:rPr lang="ru-RU" sz="1500" dirty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- обеспечение деятельности советников директоров по воспитанию и взаимодействию с детскими общественными объединениями – 3,1 </a:t>
              </a:r>
              <a:r>
                <a:rPr lang="ru-RU" sz="1500" dirty="0" err="1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млн</a:t>
              </a:r>
              <a:r>
                <a:rPr lang="ru-RU" sz="1500" dirty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500" dirty="0" smtClean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₽</a:t>
              </a:r>
              <a:endParaRPr lang="ru-RU" sz="15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0" name="Группа 39"/>
          <p:cNvGrpSpPr/>
          <p:nvPr/>
        </p:nvGrpSpPr>
        <p:grpSpPr>
          <a:xfrm>
            <a:off x="171475" y="4293096"/>
            <a:ext cx="4350590" cy="864096"/>
            <a:chOff x="1617514" y="1858413"/>
            <a:chExt cx="6658224" cy="430014"/>
          </a:xfrm>
        </p:grpSpPr>
        <p:sp>
          <p:nvSpPr>
            <p:cNvPr id="41" name="Скругленный прямоугольник 40"/>
            <p:cNvSpPr/>
            <p:nvPr/>
          </p:nvSpPr>
          <p:spPr>
            <a:xfrm>
              <a:off x="1617514" y="1858413"/>
              <a:ext cx="6658224" cy="430014"/>
            </a:xfrm>
            <a:prstGeom prst="roundRect">
              <a:avLst>
                <a:gd name="adj" fmla="val 10000"/>
              </a:avLst>
            </a:prstGeom>
            <a:ln>
              <a:solidFill>
                <a:schemeClr val="tx2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2" name="Скругленный прямоугольник 4"/>
            <p:cNvSpPr/>
            <p:nvPr/>
          </p:nvSpPr>
          <p:spPr>
            <a:xfrm>
              <a:off x="1630108" y="1871008"/>
              <a:ext cx="6633033" cy="40482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0480" tIns="20320" rIns="30480" bIns="20320" numCol="1" spcCol="1270" anchor="ctr" anchorCtr="0">
              <a:noAutofit/>
            </a:bodyPr>
            <a:lstStyle/>
            <a:p>
              <a:pPr algn="ctr"/>
              <a:r>
                <a:rPr lang="ru-RU" sz="1500" b="1" dirty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«Информационная безопасность»</a:t>
              </a:r>
            </a:p>
            <a:p>
              <a:pPr algn="ctr"/>
              <a:r>
                <a:rPr lang="ru-RU" sz="1500" b="1" dirty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- </a:t>
              </a:r>
              <a:r>
                <a:rPr lang="ru-RU" sz="1500" dirty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приобретение программного обеспечения по защите персональных данных </a:t>
              </a:r>
              <a:r>
                <a:rPr lang="ru-RU" sz="1500" dirty="0" smtClean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– </a:t>
              </a:r>
              <a:r>
                <a:rPr lang="ru-RU" sz="1500" dirty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0,6 </a:t>
              </a:r>
              <a:r>
                <a:rPr lang="ru-RU" sz="1500" dirty="0" err="1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млн</a:t>
              </a:r>
              <a:r>
                <a:rPr lang="ru-RU" sz="1500" dirty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500" dirty="0" smtClean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₽</a:t>
              </a:r>
              <a:endParaRPr lang="ru-RU" sz="15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3" name="Группа 42"/>
          <p:cNvGrpSpPr/>
          <p:nvPr/>
        </p:nvGrpSpPr>
        <p:grpSpPr>
          <a:xfrm>
            <a:off x="4666081" y="4077072"/>
            <a:ext cx="4362378" cy="792088"/>
            <a:chOff x="1617514" y="1858413"/>
            <a:chExt cx="6658224" cy="430014"/>
          </a:xfrm>
        </p:grpSpPr>
        <p:sp>
          <p:nvSpPr>
            <p:cNvPr id="44" name="Скругленный прямоугольник 43"/>
            <p:cNvSpPr/>
            <p:nvPr/>
          </p:nvSpPr>
          <p:spPr>
            <a:xfrm>
              <a:off x="1617514" y="1858413"/>
              <a:ext cx="6658224" cy="430014"/>
            </a:xfrm>
            <a:prstGeom prst="roundRect">
              <a:avLst>
                <a:gd name="adj" fmla="val 10000"/>
              </a:avLst>
            </a:prstGeom>
            <a:ln>
              <a:solidFill>
                <a:schemeClr val="tx2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5" name="Скругленный прямоугольник 4"/>
            <p:cNvSpPr/>
            <p:nvPr/>
          </p:nvSpPr>
          <p:spPr>
            <a:xfrm>
              <a:off x="1630108" y="1871008"/>
              <a:ext cx="6633034" cy="40482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0480" tIns="20320" rIns="30480" bIns="20320" numCol="1" spcCol="1270" anchor="ctr" anchorCtr="0">
              <a:noAutofit/>
            </a:bodyPr>
            <a:lstStyle/>
            <a:p>
              <a:pPr algn="ctr"/>
              <a:r>
                <a:rPr lang="ru-RU" sz="1500" b="1" dirty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«Цифровое государственное управление»</a:t>
              </a:r>
            </a:p>
            <a:p>
              <a:pPr algn="ctr">
                <a:buFontTx/>
                <a:buChar char="-"/>
              </a:pPr>
              <a:r>
                <a:rPr lang="ru-RU" sz="1500" dirty="0" smtClean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 расходы </a:t>
              </a:r>
              <a:r>
                <a:rPr lang="ru-RU" sz="1500" dirty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на цифровую деятельность органов социальной защиты населения </a:t>
              </a:r>
              <a:r>
                <a:rPr lang="ru-RU" sz="1500" dirty="0" smtClean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- </a:t>
              </a:r>
              <a:r>
                <a:rPr lang="ru-RU" sz="1500" dirty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0,5 </a:t>
              </a:r>
              <a:r>
                <a:rPr lang="ru-RU" sz="1500" dirty="0" err="1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млн</a:t>
              </a:r>
              <a:r>
                <a:rPr lang="ru-RU" sz="1500" dirty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500" dirty="0" smtClean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₽</a:t>
              </a:r>
              <a:endParaRPr lang="ru-RU" sz="15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6" name="Группа 45"/>
          <p:cNvGrpSpPr/>
          <p:nvPr/>
        </p:nvGrpSpPr>
        <p:grpSpPr>
          <a:xfrm>
            <a:off x="4665889" y="4971336"/>
            <a:ext cx="4350590" cy="740935"/>
            <a:chOff x="1617514" y="1858413"/>
            <a:chExt cx="6658224" cy="430014"/>
          </a:xfrm>
        </p:grpSpPr>
        <p:sp>
          <p:nvSpPr>
            <p:cNvPr id="47" name="Скругленный прямоугольник 46"/>
            <p:cNvSpPr/>
            <p:nvPr/>
          </p:nvSpPr>
          <p:spPr>
            <a:xfrm>
              <a:off x="1617514" y="1858413"/>
              <a:ext cx="6658224" cy="430014"/>
            </a:xfrm>
            <a:prstGeom prst="roundRect">
              <a:avLst>
                <a:gd name="adj" fmla="val 10000"/>
              </a:avLst>
            </a:prstGeom>
            <a:ln>
              <a:solidFill>
                <a:schemeClr val="tx2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8" name="Скругленный прямоугольник 4"/>
            <p:cNvSpPr/>
            <p:nvPr/>
          </p:nvSpPr>
          <p:spPr>
            <a:xfrm>
              <a:off x="1630108" y="1871008"/>
              <a:ext cx="6633034" cy="40482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0480" tIns="20320" rIns="30480" bIns="20320" numCol="1" spcCol="1270" anchor="ctr" anchorCtr="0">
              <a:noAutofit/>
            </a:bodyPr>
            <a:lstStyle/>
            <a:p>
              <a:pPr algn="ctr"/>
              <a:r>
                <a:rPr lang="ru-RU" sz="1500" b="1" dirty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«Социальная активность»</a:t>
              </a:r>
            </a:p>
            <a:p>
              <a:pPr algn="ctr"/>
              <a:r>
                <a:rPr lang="ru-RU" sz="1500" b="1" dirty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- </a:t>
              </a:r>
              <a:r>
                <a:rPr lang="ru-RU" sz="1500" dirty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организация и проведение мероприятий с детьми и молодежью – 0,3 </a:t>
              </a:r>
              <a:r>
                <a:rPr lang="ru-RU" sz="1500" dirty="0" err="1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млн</a:t>
              </a:r>
              <a:r>
                <a:rPr lang="ru-RU" sz="1500" dirty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500" dirty="0" smtClean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₽</a:t>
              </a:r>
              <a:endParaRPr lang="ru-RU" sz="15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9" name="Группа 48"/>
          <p:cNvGrpSpPr/>
          <p:nvPr/>
        </p:nvGrpSpPr>
        <p:grpSpPr>
          <a:xfrm>
            <a:off x="4674118" y="5794343"/>
            <a:ext cx="4362378" cy="792088"/>
            <a:chOff x="1617514" y="1858413"/>
            <a:chExt cx="6658224" cy="430014"/>
          </a:xfrm>
        </p:grpSpPr>
        <p:sp>
          <p:nvSpPr>
            <p:cNvPr id="50" name="Скругленный прямоугольник 49"/>
            <p:cNvSpPr/>
            <p:nvPr/>
          </p:nvSpPr>
          <p:spPr>
            <a:xfrm>
              <a:off x="1617514" y="1858413"/>
              <a:ext cx="6658224" cy="430014"/>
            </a:xfrm>
            <a:prstGeom prst="roundRect">
              <a:avLst>
                <a:gd name="adj" fmla="val 10000"/>
              </a:avLst>
            </a:prstGeom>
            <a:ln>
              <a:solidFill>
                <a:schemeClr val="tx2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1" name="Скругленный прямоугольник 4"/>
            <p:cNvSpPr/>
            <p:nvPr/>
          </p:nvSpPr>
          <p:spPr>
            <a:xfrm>
              <a:off x="1630108" y="1871008"/>
              <a:ext cx="6633034" cy="40482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0480" tIns="20320" rIns="30480" bIns="20320" numCol="1" spcCol="1270" anchor="ctr" anchorCtr="0">
              <a:noAutofit/>
            </a:bodyPr>
            <a:lstStyle/>
            <a:p>
              <a:pPr algn="ctr"/>
              <a:r>
                <a:rPr lang="ru-RU" sz="1500" b="1" dirty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«Успех каждого ребенка»</a:t>
              </a:r>
            </a:p>
            <a:p>
              <a:pPr algn="ctr"/>
              <a:r>
                <a:rPr lang="ru-RU" sz="1500" dirty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- приобретение туристического и спортивного оборудования -1,8 </a:t>
              </a:r>
              <a:r>
                <a:rPr lang="ru-RU" sz="1500" dirty="0" err="1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млн</a:t>
              </a:r>
              <a:r>
                <a:rPr lang="ru-RU" sz="1500" dirty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600" dirty="0" smtClean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₽</a:t>
              </a:r>
              <a:endParaRPr lang="ru-RU" sz="15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891867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  <a:alpha val="2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Picture background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285" y="4631743"/>
            <a:ext cx="3258245" cy="2247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36512" y="260648"/>
            <a:ext cx="9107488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Объем муниципального долга</a:t>
            </a:r>
            <a:endParaRPr lang="ru-RU" altLang="ru-RU" sz="2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2"/>
          <p:cNvSpPr>
            <a:spLocks noChangeArrowheads="1"/>
          </p:cNvSpPr>
          <p:nvPr/>
        </p:nvSpPr>
        <p:spPr bwMode="auto">
          <a:xfrm>
            <a:off x="7380312" y="836712"/>
            <a:ext cx="1295375" cy="319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altLang="ru-RU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</a:t>
            </a:r>
            <a:r>
              <a:rPr lang="ru-RU" alt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₽</a:t>
            </a:r>
            <a:endParaRPr lang="ru-RU" altLang="ru-RU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8" name="Диаграмма 17"/>
          <p:cNvGraphicFramePr/>
          <p:nvPr>
            <p:extLst>
              <p:ext uri="{D42A27DB-BD31-4B8C-83A1-F6EECF244321}">
                <p14:modId xmlns:p14="http://schemas.microsoft.com/office/powerpoint/2010/main" xmlns="" val="1601954624"/>
              </p:ext>
            </p:extLst>
          </p:nvPr>
        </p:nvGraphicFramePr>
        <p:xfrm>
          <a:off x="-396552" y="980728"/>
          <a:ext cx="10656584" cy="43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748464" y="6448251"/>
            <a:ext cx="395536" cy="365125"/>
          </a:xfrm>
        </p:spPr>
        <p:txBody>
          <a:bodyPr/>
          <a:lstStyle/>
          <a:p>
            <a:fld id="{068DDF2C-5F6A-4DBD-BBB1-729CF02EACCB}" type="slidenum">
              <a:rPr lang="ru-RU" sz="140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19</a:t>
            </a:fld>
            <a:endParaRPr lang="ru-RU" sz="1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 rot="11376823" flipV="1">
            <a:off x="4011224" y="4503604"/>
            <a:ext cx="37880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ru-RU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бюджетный кредит из бюджета</a:t>
            </a:r>
          </a:p>
          <a:p>
            <a:pPr algn="ctr">
              <a:defRPr/>
            </a:pPr>
            <a:r>
              <a:rPr lang="ru-RU" altLang="ru-RU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Челябинской области</a:t>
            </a:r>
            <a:endParaRPr lang="ru-RU" altLang="ru-RU" b="1" i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11392303" flipV="1">
            <a:off x="691523" y="4070665"/>
            <a:ext cx="32018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ru-RU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коммерческие кредиты</a:t>
            </a:r>
          </a:p>
        </p:txBody>
      </p:sp>
    </p:spTree>
    <p:extLst>
      <p:ext uri="{BB962C8B-B14F-4D97-AF65-F5344CB8AC3E}">
        <p14:creationId xmlns:p14="http://schemas.microsoft.com/office/powerpoint/2010/main" xmlns="" val="3314069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  <a:alpha val="2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0" name="Picture 6" descr="Picture background"/>
          <p:cNvPicPr>
            <a:picLocks noChangeAspect="1" noChangeArrowheads="1"/>
          </p:cNvPicPr>
          <p:nvPr/>
        </p:nvPicPr>
        <p:blipFill>
          <a:blip r:embed="rId2" cstate="print"/>
          <a:srcRect t="5947" b="15547"/>
          <a:stretch>
            <a:fillRect/>
          </a:stretch>
        </p:blipFill>
        <p:spPr bwMode="auto">
          <a:xfrm>
            <a:off x="6143636" y="3284984"/>
            <a:ext cx="2781915" cy="19655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4374867" y="4151204"/>
            <a:ext cx="1883093" cy="1952095"/>
          </a:xfrm>
          <a:prstGeom prst="rect">
            <a:avLst/>
          </a:prstGeom>
          <a:solidFill>
            <a:schemeClr val="accent1">
              <a:lumMod val="20000"/>
              <a:lumOff val="80000"/>
              <a:alpha val="1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36512" y="260648"/>
            <a:ext cx="9107488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Основные параметры исполнения бюджета </a:t>
            </a:r>
          </a:p>
        </p:txBody>
      </p:sp>
      <p:sp>
        <p:nvSpPr>
          <p:cNvPr id="18" name="Прямоугольник 2"/>
          <p:cNvSpPr>
            <a:spLocks noChangeArrowheads="1"/>
          </p:cNvSpPr>
          <p:nvPr/>
        </p:nvSpPr>
        <p:spPr bwMode="auto">
          <a:xfrm>
            <a:off x="7308304" y="1268760"/>
            <a:ext cx="1295375" cy="31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80000"/>
              </a:lnSpc>
            </a:pPr>
            <a:r>
              <a:rPr lang="ru-RU" altLang="ru-RU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</a:t>
            </a:r>
            <a:r>
              <a:rPr lang="ru-RU" alt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₽</a:t>
            </a:r>
            <a:endParaRPr lang="ru-RU" altLang="ru-RU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068DDF2C-5F6A-4DBD-BBB1-729CF02EACCB}" type="slidenum">
              <a:rPr lang="ru-RU" sz="140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2</a:t>
            </a:fld>
            <a:endParaRPr lang="ru-RU" sz="1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72066" y="3500438"/>
            <a:ext cx="7858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70,8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xmlns="" val="1747064192"/>
              </p:ext>
            </p:extLst>
          </p:nvPr>
        </p:nvGraphicFramePr>
        <p:xfrm>
          <a:off x="285720" y="1142984"/>
          <a:ext cx="6588000" cy="46679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1121616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748464" y="6492875"/>
            <a:ext cx="395536" cy="365125"/>
          </a:xfrm>
        </p:spPr>
        <p:txBody>
          <a:bodyPr/>
          <a:lstStyle/>
          <a:p>
            <a:fld id="{068DDF2C-5F6A-4DBD-BBB1-729CF02EACCB}" type="slidenum">
              <a:rPr lang="ru-RU" sz="140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20</a:t>
            </a:fld>
            <a:endParaRPr lang="ru-RU" sz="1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214290"/>
            <a:ext cx="90364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выполнения показателей результативности предоставления дотаций </a:t>
            </a:r>
            <a:endParaRPr lang="ru-RU" altLang="ru-RU" sz="2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56562" y="1338918"/>
            <a:ext cx="1262942" cy="162498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72199" y="3069395"/>
            <a:ext cx="2431669" cy="3311933"/>
          </a:xfrm>
          <a:prstGeom prst="rect">
            <a:avLst/>
          </a:prstGeom>
        </p:spPr>
      </p:pic>
      <p:grpSp>
        <p:nvGrpSpPr>
          <p:cNvPr id="13" name="Группа 12"/>
          <p:cNvGrpSpPr/>
          <p:nvPr/>
        </p:nvGrpSpPr>
        <p:grpSpPr>
          <a:xfrm>
            <a:off x="411586" y="1501681"/>
            <a:ext cx="5790750" cy="784140"/>
            <a:chOff x="1617514" y="1858413"/>
            <a:chExt cx="6658224" cy="430014"/>
          </a:xfrm>
        </p:grpSpPr>
        <p:sp>
          <p:nvSpPr>
            <p:cNvPr id="15" name="Скругленный прямоугольник 14"/>
            <p:cNvSpPr/>
            <p:nvPr/>
          </p:nvSpPr>
          <p:spPr>
            <a:xfrm>
              <a:off x="1617514" y="1858413"/>
              <a:ext cx="6658224" cy="430014"/>
            </a:xfrm>
            <a:prstGeom prst="roundRect">
              <a:avLst>
                <a:gd name="adj" fmla="val 10000"/>
              </a:avLst>
            </a:prstGeom>
            <a:ln>
              <a:solidFill>
                <a:schemeClr val="tx2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Скругленный прямоугольник 4"/>
            <p:cNvSpPr/>
            <p:nvPr/>
          </p:nvSpPr>
          <p:spPr>
            <a:xfrm>
              <a:off x="1630108" y="1871008"/>
              <a:ext cx="6633034" cy="40482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0480" tIns="20320" rIns="30480" bIns="20320" numCol="1" spcCol="1270" anchor="ctr" anchorCtr="0">
              <a:noAutofit/>
            </a:bodyPr>
            <a:lstStyle/>
            <a:p>
              <a:pPr lvl="0" algn="ctr"/>
              <a:r>
                <a:rPr lang="ru-RU" altLang="ru-RU" sz="1600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Отсутствие просроченной кредиторской задолженности по расходным обязательствам округа и отсутствие задолженности по долговым обязательствам</a:t>
              </a:r>
              <a:endParaRPr lang="ru-RU" sz="1600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397157" y="2786058"/>
            <a:ext cx="5746479" cy="761682"/>
            <a:chOff x="1617514" y="1858413"/>
            <a:chExt cx="6658224" cy="430014"/>
          </a:xfrm>
        </p:grpSpPr>
        <p:sp>
          <p:nvSpPr>
            <p:cNvPr id="18" name="Скругленный прямоугольник 17"/>
            <p:cNvSpPr/>
            <p:nvPr/>
          </p:nvSpPr>
          <p:spPr>
            <a:xfrm>
              <a:off x="1617514" y="1858413"/>
              <a:ext cx="6658224" cy="430014"/>
            </a:xfrm>
            <a:prstGeom prst="roundRect">
              <a:avLst>
                <a:gd name="adj" fmla="val 10000"/>
              </a:avLst>
            </a:prstGeom>
            <a:ln>
              <a:solidFill>
                <a:schemeClr val="tx2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Скругленный прямоугольник 4"/>
            <p:cNvSpPr/>
            <p:nvPr/>
          </p:nvSpPr>
          <p:spPr>
            <a:xfrm>
              <a:off x="1630107" y="1939075"/>
              <a:ext cx="6633034" cy="33675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0480" tIns="20320" rIns="30480" bIns="20320" numCol="1" spcCol="1270" anchor="ctr" anchorCtr="0">
              <a:noAutofit/>
            </a:bodyPr>
            <a:lstStyle/>
            <a:p>
              <a:pPr algn="ctr"/>
              <a:r>
                <a:rPr lang="ru-RU" altLang="ru-RU" sz="1600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Размер дефицита бюджета не превышает предельного значения, установленного Бюджетным кодексом Российской Федерации</a:t>
              </a:r>
            </a:p>
            <a:p>
              <a:pPr lvl="0" algn="ctr"/>
              <a:endParaRPr lang="ru-RU" sz="1600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419089" y="4025519"/>
            <a:ext cx="5790750" cy="924234"/>
            <a:chOff x="1617514" y="1858413"/>
            <a:chExt cx="6658224" cy="430014"/>
          </a:xfrm>
        </p:grpSpPr>
        <p:sp>
          <p:nvSpPr>
            <p:cNvPr id="21" name="Скругленный прямоугольник 20"/>
            <p:cNvSpPr/>
            <p:nvPr/>
          </p:nvSpPr>
          <p:spPr>
            <a:xfrm>
              <a:off x="1617514" y="1858413"/>
              <a:ext cx="6658224" cy="430014"/>
            </a:xfrm>
            <a:prstGeom prst="roundRect">
              <a:avLst>
                <a:gd name="adj" fmla="val 10000"/>
              </a:avLst>
            </a:prstGeom>
            <a:ln>
              <a:solidFill>
                <a:schemeClr val="tx2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2" name="Скругленный прямоугольник 4"/>
            <p:cNvSpPr/>
            <p:nvPr/>
          </p:nvSpPr>
          <p:spPr>
            <a:xfrm>
              <a:off x="1630108" y="1871008"/>
              <a:ext cx="6633034" cy="40482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0480" tIns="20320" rIns="30480" bIns="20320" numCol="1" spcCol="1270" anchor="ctr" anchorCtr="0">
              <a:noAutofit/>
            </a:bodyPr>
            <a:lstStyle/>
            <a:p>
              <a:pPr algn="just">
                <a:defRPr/>
              </a:pPr>
              <a:r>
                <a:rPr lang="ru-RU" altLang="ru-RU" sz="1600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Размер муниципального долга Озерского городского округа не превышает предельного значения, установленного Бюджетным кодексом Российской </a:t>
              </a:r>
              <a:r>
                <a:rPr lang="ru-RU" altLang="ru-RU" sz="1600" dirty="0" smtClean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Федерации</a:t>
              </a:r>
              <a:endParaRPr lang="ru-RU" altLang="ru-RU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376846" y="5593799"/>
            <a:ext cx="5790750" cy="784140"/>
            <a:chOff x="1617514" y="1858413"/>
            <a:chExt cx="6658224" cy="430014"/>
          </a:xfrm>
        </p:grpSpPr>
        <p:sp>
          <p:nvSpPr>
            <p:cNvPr id="24" name="Скругленный прямоугольник 23"/>
            <p:cNvSpPr/>
            <p:nvPr/>
          </p:nvSpPr>
          <p:spPr>
            <a:xfrm>
              <a:off x="1617514" y="1858413"/>
              <a:ext cx="6658224" cy="430014"/>
            </a:xfrm>
            <a:prstGeom prst="roundRect">
              <a:avLst>
                <a:gd name="adj" fmla="val 10000"/>
              </a:avLst>
            </a:prstGeom>
            <a:ln>
              <a:solidFill>
                <a:schemeClr val="tx2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5" name="Скругленный прямоугольник 4"/>
            <p:cNvSpPr/>
            <p:nvPr/>
          </p:nvSpPr>
          <p:spPr>
            <a:xfrm>
              <a:off x="1630108" y="1871008"/>
              <a:ext cx="6633034" cy="40482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0480" tIns="20320" rIns="30480" bIns="20320" numCol="1" spcCol="1270" anchor="ctr" anchorCtr="0">
              <a:noAutofit/>
            </a:bodyPr>
            <a:lstStyle/>
            <a:p>
              <a:pPr algn="just">
                <a:defRPr/>
              </a:pPr>
              <a:r>
                <a:rPr lang="ru-RU" altLang="ru-RU" sz="1600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Размер расходов на обслуживание муниципального долга не превышает предельного значения, установленного Бюджетным кодексом Российской Федерации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9085900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  <a:alpha val="2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068DDF2C-5F6A-4DBD-BBB1-729CF02EACCB}" type="slidenum">
              <a:rPr lang="ru-RU" sz="140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21</a:t>
            </a:fld>
            <a:endParaRPr lang="ru-RU" sz="1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36512" y="495077"/>
            <a:ext cx="9144000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ru-RU" altLang="ru-RU" sz="40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Благодарю </a:t>
            </a:r>
            <a:r>
              <a:rPr lang="ru-RU" altLang="ru-RU" sz="4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внимание</a:t>
            </a:r>
          </a:p>
        </p:txBody>
      </p:sp>
      <p:pic>
        <p:nvPicPr>
          <p:cNvPr id="11" name="Рисунок 10" descr="Picture background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69369"/>
            <a:ext cx="9144000" cy="5688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xmlns="" val="4071070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  <a:alpha val="2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36512" y="260648"/>
            <a:ext cx="9107488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Доходы </a:t>
            </a:r>
            <a:r>
              <a:rPr lang="ru-RU" altLang="ru-RU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бюджета </a:t>
            </a:r>
          </a:p>
        </p:txBody>
      </p:sp>
      <p:sp>
        <p:nvSpPr>
          <p:cNvPr id="4" name="Прямоугольник 2"/>
          <p:cNvSpPr>
            <a:spLocks noChangeArrowheads="1"/>
          </p:cNvSpPr>
          <p:nvPr/>
        </p:nvSpPr>
        <p:spPr bwMode="auto">
          <a:xfrm>
            <a:off x="6948264" y="980728"/>
            <a:ext cx="1295375" cy="31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80000"/>
              </a:lnSpc>
            </a:pPr>
            <a:r>
              <a:rPr lang="ru-RU" altLang="ru-RU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</a:t>
            </a:r>
            <a:r>
              <a:rPr lang="ru-RU" alt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₽</a:t>
            </a:r>
            <a:endParaRPr lang="ru-RU" altLang="ru-RU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xmlns="" val="270160826"/>
              </p:ext>
            </p:extLst>
          </p:nvPr>
        </p:nvGraphicFramePr>
        <p:xfrm>
          <a:off x="0" y="1052736"/>
          <a:ext cx="7380312" cy="43577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068DDF2C-5F6A-4DBD-BBB1-729CF02EACCB}" type="slidenum">
              <a:rPr lang="ru-RU" sz="140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3</a:t>
            </a:fld>
            <a:endParaRPr lang="ru-RU" sz="1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 descr="C:\Users\User\Desktop\кртинки бюджет\images1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4365104"/>
            <a:ext cx="3163663" cy="2105274"/>
          </a:xfrm>
          <a:prstGeom prst="rect">
            <a:avLst/>
          </a:prstGeom>
          <a:noFill/>
        </p:spPr>
      </p:pic>
      <p:sp>
        <p:nvSpPr>
          <p:cNvPr id="10" name="Стрелка вправо 9"/>
          <p:cNvSpPr/>
          <p:nvPr/>
        </p:nvSpPr>
        <p:spPr>
          <a:xfrm rot="-1320000">
            <a:off x="3000547" y="2913522"/>
            <a:ext cx="1651617" cy="1071570"/>
          </a:xfrm>
          <a:prstGeom prst="rightArrow">
            <a:avLst/>
          </a:prstGeom>
          <a:solidFill>
            <a:srgbClr val="00FF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+ 5,5 %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41000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  <a:alpha val="2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36512" y="260648"/>
            <a:ext cx="9107488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Динамика налоговых и неналоговых доходов </a:t>
            </a:r>
            <a:r>
              <a:rPr lang="ru-RU" altLang="ru-RU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бюджета </a:t>
            </a:r>
          </a:p>
        </p:txBody>
      </p:sp>
      <p:sp>
        <p:nvSpPr>
          <p:cNvPr id="4" name="Прямоугольник 2"/>
          <p:cNvSpPr>
            <a:spLocks noChangeArrowheads="1"/>
          </p:cNvSpPr>
          <p:nvPr/>
        </p:nvSpPr>
        <p:spPr bwMode="auto">
          <a:xfrm>
            <a:off x="7429512" y="1237346"/>
            <a:ext cx="1295375" cy="31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altLang="ru-RU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</a:t>
            </a:r>
            <a:r>
              <a:rPr lang="ru-RU" alt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₽ </a:t>
            </a:r>
            <a:endParaRPr lang="ru-RU" altLang="ru-RU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 Box 26"/>
          <p:cNvSpPr txBox="1">
            <a:spLocks noChangeArrowheads="1"/>
          </p:cNvSpPr>
          <p:nvPr/>
        </p:nvSpPr>
        <p:spPr bwMode="auto">
          <a:xfrm>
            <a:off x="4427538" y="5318968"/>
            <a:ext cx="1368425" cy="40005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lIns="54000" rIns="5400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altLang="ru-RU" sz="2000"/>
              <a:t>  </a:t>
            </a:r>
            <a:endParaRPr lang="ru-RU" alt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724886" y="6454773"/>
            <a:ext cx="406105" cy="365125"/>
          </a:xfrm>
        </p:spPr>
        <p:txBody>
          <a:bodyPr/>
          <a:lstStyle/>
          <a:p>
            <a:fld id="{068DDF2C-5F6A-4DBD-BBB1-729CF02EACCB}" type="slidenum">
              <a:rPr lang="ru-RU" sz="140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4</a:t>
            </a:fld>
            <a:endParaRPr lang="ru-RU" sz="1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xmlns="" val="1067887109"/>
              </p:ext>
            </p:extLst>
          </p:nvPr>
        </p:nvGraphicFramePr>
        <p:xfrm>
          <a:off x="0" y="908720"/>
          <a:ext cx="9144000" cy="56298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AutoShape 37"/>
          <p:cNvSpPr>
            <a:spLocks noChangeArrowheads="1"/>
          </p:cNvSpPr>
          <p:nvPr/>
        </p:nvSpPr>
        <p:spPr bwMode="auto">
          <a:xfrm rot="20353540">
            <a:off x="1754202" y="4486199"/>
            <a:ext cx="5727882" cy="824406"/>
          </a:xfrm>
          <a:prstGeom prst="rightArrow">
            <a:avLst>
              <a:gd name="adj1" fmla="val 50000"/>
              <a:gd name="adj2" fmla="val 109114"/>
            </a:avLst>
          </a:prstGeom>
          <a:solidFill>
            <a:srgbClr val="00FF00"/>
          </a:solidFill>
          <a:ln w="19050" algn="ctr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lIns="54000" rIns="54000" anchor="ctr"/>
          <a:lstStyle/>
          <a:p>
            <a:pPr eaLnBrk="1" hangingPunct="1">
              <a:spcBef>
                <a:spcPct val="50000"/>
              </a:spcBef>
            </a:pPr>
            <a:r>
              <a:rPr lang="ru-RU" altLang="ru-RU" sz="2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</a:t>
            </a:r>
            <a:r>
              <a:rPr lang="ru-RU" alt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43,6%</a:t>
            </a:r>
            <a:endParaRPr lang="ru-RU" altLang="ru-RU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AutoShape 37"/>
          <p:cNvSpPr>
            <a:spLocks noChangeArrowheads="1"/>
          </p:cNvSpPr>
          <p:nvPr/>
        </p:nvSpPr>
        <p:spPr bwMode="auto">
          <a:xfrm rot="20353540">
            <a:off x="2013097" y="3882768"/>
            <a:ext cx="1904161" cy="824406"/>
          </a:xfrm>
          <a:prstGeom prst="rightArrow">
            <a:avLst>
              <a:gd name="adj1" fmla="val 50000"/>
              <a:gd name="adj2" fmla="val 109114"/>
            </a:avLst>
          </a:prstGeom>
          <a:solidFill>
            <a:srgbClr val="00FF00"/>
          </a:solidFill>
          <a:ln w="19050" algn="ctr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lIns="54000" rIns="54000" anchor="ctr"/>
          <a:lstStyle/>
          <a:p>
            <a:pPr eaLnBrk="1" hangingPunct="1">
              <a:spcBef>
                <a:spcPct val="50000"/>
              </a:spcBef>
            </a:pPr>
            <a:r>
              <a:rPr lang="ru-RU" altLang="ru-RU" sz="2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ru-RU" alt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1,6 </a:t>
            </a:r>
            <a:r>
              <a:rPr lang="ru-RU" alt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endParaRPr lang="ru-RU" altLang="ru-RU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AutoShape 37"/>
          <p:cNvSpPr>
            <a:spLocks noChangeArrowheads="1"/>
          </p:cNvSpPr>
          <p:nvPr/>
        </p:nvSpPr>
        <p:spPr bwMode="auto">
          <a:xfrm rot="20353540">
            <a:off x="3727610" y="3739892"/>
            <a:ext cx="1904161" cy="824406"/>
          </a:xfrm>
          <a:prstGeom prst="rightArrow">
            <a:avLst>
              <a:gd name="adj1" fmla="val 50000"/>
              <a:gd name="adj2" fmla="val 109114"/>
            </a:avLst>
          </a:prstGeom>
          <a:solidFill>
            <a:srgbClr val="00FF00"/>
          </a:solidFill>
          <a:ln w="19050" algn="ctr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lIns="54000" rIns="54000" anchor="ctr"/>
          <a:lstStyle/>
          <a:p>
            <a:pPr eaLnBrk="1" hangingPunct="1">
              <a:spcBef>
                <a:spcPct val="50000"/>
              </a:spcBef>
            </a:pPr>
            <a:r>
              <a:rPr lang="ru-RU" altLang="ru-RU" sz="2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en-US" alt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alt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alt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alt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1%</a:t>
            </a:r>
            <a:endParaRPr lang="ru-RU" altLang="ru-RU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AutoShape 37"/>
          <p:cNvSpPr>
            <a:spLocks noChangeArrowheads="1"/>
          </p:cNvSpPr>
          <p:nvPr/>
        </p:nvSpPr>
        <p:spPr bwMode="auto">
          <a:xfrm rot="20353540">
            <a:off x="5299246" y="2811198"/>
            <a:ext cx="1904161" cy="824406"/>
          </a:xfrm>
          <a:prstGeom prst="rightArrow">
            <a:avLst>
              <a:gd name="adj1" fmla="val 50000"/>
              <a:gd name="adj2" fmla="val 109114"/>
            </a:avLst>
          </a:prstGeom>
          <a:solidFill>
            <a:srgbClr val="00FF00"/>
          </a:solidFill>
          <a:ln w="19050" algn="ctr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lIns="54000" rIns="54000" anchor="ctr"/>
          <a:lstStyle/>
          <a:p>
            <a:pPr eaLnBrk="1" hangingPunct="1">
              <a:spcBef>
                <a:spcPct val="50000"/>
              </a:spcBef>
            </a:pPr>
            <a:r>
              <a:rPr lang="ru-RU" altLang="ru-RU" sz="2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en-US" alt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alt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8,6%</a:t>
            </a:r>
            <a:endParaRPr lang="ru-RU" altLang="ru-RU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21868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36512" y="260648"/>
            <a:ext cx="9107488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Структура налоговых и неналоговых доходов </a:t>
            </a:r>
            <a:r>
              <a:rPr lang="ru-RU" alt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бюджета</a:t>
            </a:r>
            <a:endParaRPr lang="ru-RU" altLang="ru-RU" sz="2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 Box 26"/>
          <p:cNvSpPr txBox="1">
            <a:spLocks noChangeArrowheads="1"/>
          </p:cNvSpPr>
          <p:nvPr/>
        </p:nvSpPr>
        <p:spPr bwMode="auto">
          <a:xfrm>
            <a:off x="4427538" y="5318968"/>
            <a:ext cx="1368425" cy="40005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lIns="54000" rIns="5400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altLang="ru-RU" sz="2000"/>
              <a:t>  </a:t>
            </a:r>
            <a:endParaRPr lang="ru-RU" altLang="ru-RU"/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xmlns="" val="498854366"/>
              </p:ext>
            </p:extLst>
          </p:nvPr>
        </p:nvGraphicFramePr>
        <p:xfrm>
          <a:off x="287016" y="1124744"/>
          <a:ext cx="8856984" cy="5733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729736" y="6492875"/>
            <a:ext cx="395536" cy="365125"/>
          </a:xfrm>
        </p:spPr>
        <p:txBody>
          <a:bodyPr/>
          <a:lstStyle/>
          <a:p>
            <a:fld id="{068DDF2C-5F6A-4DBD-BBB1-729CF02EACCB}" type="slidenum">
              <a:rPr lang="ru-RU" sz="140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5</a:t>
            </a:fld>
            <a:endParaRPr lang="ru-RU" sz="1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01166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786842" y="6492875"/>
            <a:ext cx="357158" cy="365125"/>
          </a:xfrm>
        </p:spPr>
        <p:txBody>
          <a:bodyPr/>
          <a:lstStyle/>
          <a:p>
            <a:fld id="{068DDF2C-5F6A-4DBD-BBB1-729CF02EACCB}" type="slidenum">
              <a:rPr lang="ru-RU" sz="140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pPr/>
              <a:t>6</a:t>
            </a:fld>
            <a:endParaRPr lang="ru-RU" sz="14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71472" y="428604"/>
            <a:ext cx="80010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Природоохранные мероприятия</a:t>
            </a:r>
            <a:endParaRPr lang="ru-RU" altLang="ru-RU" sz="2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xmlns="" val="2357845106"/>
              </p:ext>
            </p:extLst>
          </p:nvPr>
        </p:nvGraphicFramePr>
        <p:xfrm>
          <a:off x="467544" y="1113103"/>
          <a:ext cx="8352928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3" name="Группа 12"/>
          <p:cNvGrpSpPr/>
          <p:nvPr/>
        </p:nvGrpSpPr>
        <p:grpSpPr>
          <a:xfrm>
            <a:off x="571472" y="5419334"/>
            <a:ext cx="8136545" cy="1073542"/>
            <a:chOff x="108191" y="1771"/>
            <a:chExt cx="8136545" cy="1178019"/>
          </a:xfrm>
          <a:solidFill>
            <a:srgbClr val="00B050"/>
          </a:solidFill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108191" y="1771"/>
              <a:ext cx="8136545" cy="1178019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Скругленный прямоугольник 4"/>
            <p:cNvSpPr/>
            <p:nvPr/>
          </p:nvSpPr>
          <p:spPr>
            <a:xfrm>
              <a:off x="142694" y="109196"/>
              <a:ext cx="8067539" cy="957075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4290" tIns="22860" rIns="34290" bIns="22860" numCol="1" spcCol="1270" anchor="ctr" anchorCtr="0">
              <a:noAutofit/>
            </a:bodyPr>
            <a:lstStyle/>
            <a:p>
              <a:pPr lvl="0" algn="just">
                <a:defRPr/>
              </a:pPr>
              <a:r>
                <a:rPr lang="ru-RU" b="1" dirty="0" smtClean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Остатки целевых неиспользованных доходов от поступления экологических платежей на 01.01.2024 - 14,3 </a:t>
              </a:r>
              <a:r>
                <a:rPr lang="ru-RU" b="1" dirty="0" err="1" smtClean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млн</a:t>
              </a:r>
              <a:r>
                <a:rPr lang="ru-RU" b="1" dirty="0" smtClean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altLang="ru-RU" b="1" dirty="0" smtClean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₽</a:t>
              </a:r>
              <a:r>
                <a:rPr lang="ru-RU" b="1" dirty="0" smtClean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, направлены на реализацию Плана природоохранных мероприятий в 2024 году </a:t>
              </a:r>
              <a:endParaRPr lang="ru-RU" b="1" dirty="0">
                <a:solidFill>
                  <a:schemeClr val="tx2"/>
                </a:solidFill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AutoShape 37"/>
          <p:cNvSpPr>
            <a:spLocks noChangeArrowheads="1"/>
          </p:cNvSpPr>
          <p:nvPr/>
        </p:nvSpPr>
        <p:spPr bwMode="auto">
          <a:xfrm rot="5400000">
            <a:off x="5356443" y="4287631"/>
            <a:ext cx="1463180" cy="1031803"/>
          </a:xfrm>
          <a:prstGeom prst="rightArrow">
            <a:avLst>
              <a:gd name="adj1" fmla="val 50000"/>
              <a:gd name="adj2" fmla="val 76291"/>
            </a:avLst>
          </a:prstGeom>
          <a:solidFill>
            <a:srgbClr val="FF5050"/>
          </a:solidFill>
          <a:ln w="19050" algn="ctr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lIns="54000" rIns="54000" anchor="ctr"/>
          <a:lstStyle/>
          <a:p>
            <a:pPr eaLnBrk="1" hangingPunct="1">
              <a:spcBef>
                <a:spcPct val="50000"/>
              </a:spcBef>
            </a:pPr>
            <a:endParaRPr lang="ru-RU" altLang="ru-RU" sz="20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0" y="285728"/>
            <a:ext cx="9107488" cy="12003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Динамика </a:t>
            </a:r>
            <a:r>
              <a:rPr lang="ru-RU" alt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поступлений</a:t>
            </a:r>
          </a:p>
          <a:p>
            <a:pPr algn="ctr"/>
            <a:r>
              <a:rPr lang="ru-RU" alt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altLang="ru-RU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основным налоговым доходным </a:t>
            </a:r>
            <a:r>
              <a:rPr lang="ru-RU" alt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источникам</a:t>
            </a:r>
            <a:endParaRPr lang="en-US" altLang="ru-RU" sz="24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alt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местного </a:t>
            </a:r>
            <a:r>
              <a:rPr lang="ru-RU" altLang="ru-RU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бюджета</a:t>
            </a:r>
            <a:r>
              <a:rPr lang="ru-RU" alt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altLang="ru-RU" sz="2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2"/>
          <p:cNvSpPr>
            <a:spLocks noChangeArrowheads="1"/>
          </p:cNvSpPr>
          <p:nvPr/>
        </p:nvSpPr>
        <p:spPr bwMode="auto">
          <a:xfrm>
            <a:off x="7453089" y="1449388"/>
            <a:ext cx="1295375" cy="319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altLang="ru-RU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</a:t>
            </a:r>
            <a:r>
              <a:rPr lang="ru-RU" alt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₽</a:t>
            </a:r>
            <a:endParaRPr lang="ru-RU" altLang="ru-RU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xmlns="" val="1940920909"/>
              </p:ext>
            </p:extLst>
          </p:nvPr>
        </p:nvGraphicFramePr>
        <p:xfrm>
          <a:off x="-180528" y="1628800"/>
          <a:ext cx="9324528" cy="5056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721027" y="6464520"/>
            <a:ext cx="395536" cy="365125"/>
          </a:xfrm>
        </p:spPr>
        <p:txBody>
          <a:bodyPr/>
          <a:lstStyle/>
          <a:p>
            <a:fld id="{068DDF2C-5F6A-4DBD-BBB1-729CF02EACCB}" type="slidenum">
              <a:rPr lang="ru-RU" sz="140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7</a:t>
            </a:fld>
            <a:endParaRPr lang="ru-RU" sz="1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AutoShape 37"/>
          <p:cNvSpPr>
            <a:spLocks noChangeArrowheads="1"/>
          </p:cNvSpPr>
          <p:nvPr/>
        </p:nvSpPr>
        <p:spPr bwMode="auto">
          <a:xfrm rot="16200000">
            <a:off x="6896372" y="4272985"/>
            <a:ext cx="1423630" cy="1031803"/>
          </a:xfrm>
          <a:prstGeom prst="rightArrow">
            <a:avLst>
              <a:gd name="adj1" fmla="val 50000"/>
              <a:gd name="adj2" fmla="val 76291"/>
            </a:avLst>
          </a:prstGeom>
          <a:solidFill>
            <a:srgbClr val="00FF00"/>
          </a:solidFill>
          <a:ln w="19050" algn="ctr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lIns="54000" rIns="54000" anchor="ctr"/>
          <a:lstStyle/>
          <a:p>
            <a:pPr eaLnBrk="1" hangingPunct="1">
              <a:spcBef>
                <a:spcPct val="50000"/>
              </a:spcBef>
            </a:pPr>
            <a:endParaRPr lang="ru-RU" altLang="ru-RU" sz="20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164288" y="4365104"/>
            <a:ext cx="792088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5,6%</a:t>
            </a:r>
            <a:endParaRPr lang="ru-RU" sz="16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AutoShape 37"/>
          <p:cNvSpPr>
            <a:spLocks noChangeArrowheads="1"/>
          </p:cNvSpPr>
          <p:nvPr/>
        </p:nvSpPr>
        <p:spPr bwMode="auto">
          <a:xfrm rot="16200000">
            <a:off x="2213173" y="3430375"/>
            <a:ext cx="1463180" cy="1031803"/>
          </a:xfrm>
          <a:prstGeom prst="rightArrow">
            <a:avLst>
              <a:gd name="adj1" fmla="val 50000"/>
              <a:gd name="adj2" fmla="val 76291"/>
            </a:avLst>
          </a:prstGeom>
          <a:solidFill>
            <a:srgbClr val="00FF00"/>
          </a:solidFill>
          <a:ln w="19050" algn="ctr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lIns="54000" rIns="54000" anchor="ctr"/>
          <a:lstStyle/>
          <a:p>
            <a:pPr eaLnBrk="1" hangingPunct="1">
              <a:spcBef>
                <a:spcPct val="50000"/>
              </a:spcBef>
            </a:pPr>
            <a:endParaRPr lang="ru-RU" altLang="ru-RU" sz="20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483768" y="3573016"/>
            <a:ext cx="792088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3,4%</a:t>
            </a:r>
            <a:endParaRPr lang="ru-RU" sz="16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AutoShape 37"/>
          <p:cNvSpPr>
            <a:spLocks noChangeArrowheads="1"/>
          </p:cNvSpPr>
          <p:nvPr/>
        </p:nvSpPr>
        <p:spPr bwMode="auto">
          <a:xfrm rot="16200000">
            <a:off x="765903" y="1091429"/>
            <a:ext cx="1214445" cy="1031803"/>
          </a:xfrm>
          <a:prstGeom prst="rightArrow">
            <a:avLst>
              <a:gd name="adj1" fmla="val 50000"/>
              <a:gd name="adj2" fmla="val 76291"/>
            </a:avLst>
          </a:prstGeom>
          <a:solidFill>
            <a:srgbClr val="00FF00"/>
          </a:solidFill>
          <a:ln w="19050" algn="ctr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lIns="54000" rIns="54000" anchor="ctr"/>
          <a:lstStyle/>
          <a:p>
            <a:pPr eaLnBrk="1" hangingPunct="1">
              <a:spcBef>
                <a:spcPct val="50000"/>
              </a:spcBef>
            </a:pPr>
            <a:endParaRPr lang="ru-RU" altLang="ru-RU" sz="20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971600" y="1412776"/>
            <a:ext cx="792088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26,3%</a:t>
            </a:r>
            <a:endParaRPr lang="ru-RU" sz="16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4214810" y="4429132"/>
            <a:ext cx="928694" cy="2857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0,50,5%</a:t>
            </a:r>
            <a:endParaRPr lang="ru-RU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AutoShape 37"/>
          <p:cNvSpPr>
            <a:spLocks noChangeArrowheads="1"/>
          </p:cNvSpPr>
          <p:nvPr/>
        </p:nvSpPr>
        <p:spPr bwMode="auto">
          <a:xfrm rot="16200000">
            <a:off x="3784809" y="4073316"/>
            <a:ext cx="1463180" cy="1031803"/>
          </a:xfrm>
          <a:prstGeom prst="rightArrow">
            <a:avLst>
              <a:gd name="adj1" fmla="val 50000"/>
              <a:gd name="adj2" fmla="val 76291"/>
            </a:avLst>
          </a:prstGeom>
          <a:solidFill>
            <a:srgbClr val="00FF00"/>
          </a:solidFill>
          <a:ln w="19050" algn="ctr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lIns="54000" rIns="54000" anchor="ctr"/>
          <a:lstStyle/>
          <a:p>
            <a:pPr eaLnBrk="1" hangingPunct="1">
              <a:spcBef>
                <a:spcPct val="50000"/>
              </a:spcBef>
            </a:pPr>
            <a:endParaRPr lang="ru-RU" altLang="ru-RU" sz="20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143372" y="4214818"/>
            <a:ext cx="8601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25,4%</a:t>
            </a:r>
            <a:endParaRPr lang="ru-RU" sz="16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715008" y="4725144"/>
            <a:ext cx="7943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23,3%</a:t>
            </a:r>
            <a:endParaRPr lang="ru-RU" sz="1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96168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  <a:alpha val="2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36512" y="260648"/>
            <a:ext cx="9107488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Неналоговые доходы </a:t>
            </a:r>
            <a:r>
              <a:rPr lang="ru-RU" alt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бюджета</a:t>
            </a:r>
            <a:endParaRPr lang="ru-RU" altLang="ru-RU" sz="2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 2"/>
          <p:cNvSpPr>
            <a:spLocks noChangeArrowheads="1"/>
          </p:cNvSpPr>
          <p:nvPr/>
        </p:nvSpPr>
        <p:spPr bwMode="auto">
          <a:xfrm>
            <a:off x="7525097" y="836712"/>
            <a:ext cx="1295375" cy="31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altLang="ru-RU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</a:t>
            </a:r>
            <a:r>
              <a:rPr lang="ru-RU" alt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₽ </a:t>
            </a:r>
            <a:endParaRPr lang="ru-RU" altLang="ru-RU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068DDF2C-5F6A-4DBD-BBB1-729CF02EACCB}" type="slidenum">
              <a:rPr lang="ru-RU" sz="140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8</a:t>
            </a:fld>
            <a:endParaRPr lang="ru-RU" sz="1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Стрелка вниз 17"/>
          <p:cNvSpPr/>
          <p:nvPr/>
        </p:nvSpPr>
        <p:spPr>
          <a:xfrm>
            <a:off x="7429520" y="2143116"/>
            <a:ext cx="1270450" cy="1571636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7347430" y="2965354"/>
            <a:ext cx="1459540" cy="5455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8,0%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323528" y="908720"/>
            <a:ext cx="6938418" cy="5904656"/>
            <a:chOff x="3311352" y="978588"/>
            <a:chExt cx="5904656" cy="5904656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backgroundRemoval t="6812" b="89646" l="8174" r="92371">
                          <a14:foregroundMark x1="44414" y1="7357" x2="48229" y2="7084"/>
                          <a14:foregroundMark x1="92371" y1="47684" x2="91281" y2="49046"/>
                          <a14:foregroundMark x1="8174" y1="62398" x2="8174" y2="640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311352" y="978588"/>
              <a:ext cx="5904656" cy="5904656"/>
            </a:xfrm>
            <a:prstGeom prst="rect">
              <a:avLst/>
            </a:prstGeom>
          </p:spPr>
        </p:pic>
        <p:grpSp>
          <p:nvGrpSpPr>
            <p:cNvPr id="9" name="Группа 8"/>
            <p:cNvGrpSpPr/>
            <p:nvPr/>
          </p:nvGrpSpPr>
          <p:grpSpPr>
            <a:xfrm>
              <a:off x="3995936" y="1689345"/>
              <a:ext cx="4824214" cy="4029673"/>
              <a:chOff x="3995936" y="1689345"/>
              <a:chExt cx="4824214" cy="4029673"/>
            </a:xfrm>
          </p:grpSpPr>
          <p:sp>
            <p:nvSpPr>
              <p:cNvPr id="17" name="Text Box 26"/>
              <p:cNvSpPr txBox="1">
                <a:spLocks noChangeArrowheads="1"/>
              </p:cNvSpPr>
              <p:nvPr/>
            </p:nvSpPr>
            <p:spPr bwMode="auto">
              <a:xfrm>
                <a:off x="4427538" y="5318968"/>
                <a:ext cx="1368425" cy="400050"/>
              </a:xfrm>
              <a:prstGeom prst="rect">
                <a:avLst/>
              </a:prstGeom>
              <a:noFill/>
              <a:ln w="19050" algn="ctr">
                <a:noFill/>
                <a:miter lim="800000"/>
                <a:headEnd/>
                <a:tailEnd/>
              </a:ln>
            </p:spPr>
            <p:txBody>
              <a:bodyPr lIns="54000" rIns="5400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ru-RU" altLang="ru-RU" sz="2000"/>
                  <a:t>  </a:t>
                </a:r>
                <a:endParaRPr lang="ru-RU" altLang="ru-RU"/>
              </a:p>
            </p:txBody>
          </p:sp>
          <p:sp>
            <p:nvSpPr>
              <p:cNvPr id="11" name="Text Box 19"/>
              <p:cNvSpPr txBox="1">
                <a:spLocks noChangeArrowheads="1"/>
              </p:cNvSpPr>
              <p:nvPr/>
            </p:nvSpPr>
            <p:spPr bwMode="auto">
              <a:xfrm>
                <a:off x="5076825" y="3213100"/>
                <a:ext cx="3743325" cy="366713"/>
              </a:xfrm>
              <a:prstGeom prst="rect">
                <a:avLst/>
              </a:prstGeom>
              <a:noFill/>
              <a:ln w="19050" algn="ctr">
                <a:noFill/>
                <a:miter lim="800000"/>
                <a:headEnd/>
                <a:tailEnd/>
              </a:ln>
            </p:spPr>
            <p:txBody>
              <a:bodyPr lIns="54000" rIns="5400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endParaRPr lang="ru-RU" altLang="ru-RU"/>
              </a:p>
            </p:txBody>
          </p:sp>
          <p:sp>
            <p:nvSpPr>
              <p:cNvPr id="3" name="Прямоугольник 2"/>
              <p:cNvSpPr/>
              <p:nvPr/>
            </p:nvSpPr>
            <p:spPr>
              <a:xfrm rot="20644450">
                <a:off x="6314319" y="1689345"/>
                <a:ext cx="1512168" cy="45137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2023 год</a:t>
                </a:r>
                <a:endParaRPr lang="ru-RU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" name="Прямоугольник 15"/>
              <p:cNvSpPr/>
              <p:nvPr/>
            </p:nvSpPr>
            <p:spPr>
              <a:xfrm rot="20446903">
                <a:off x="4389471" y="2306223"/>
                <a:ext cx="1512168" cy="40782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2022 год</a:t>
                </a:r>
                <a:endParaRPr lang="ru-RU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" name="Прямоугольник 19"/>
              <p:cNvSpPr/>
              <p:nvPr/>
            </p:nvSpPr>
            <p:spPr>
              <a:xfrm>
                <a:off x="7668344" y="4221088"/>
                <a:ext cx="648072" cy="43246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000" b="1" dirty="0" smtClean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98,4</a:t>
                </a:r>
              </a:p>
            </p:txBody>
          </p:sp>
          <p:sp>
            <p:nvSpPr>
              <p:cNvPr id="4" name="Прямоугольник 3"/>
              <p:cNvSpPr/>
              <p:nvPr/>
            </p:nvSpPr>
            <p:spPr>
              <a:xfrm>
                <a:off x="4067944" y="5085184"/>
                <a:ext cx="792088" cy="43246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000" b="1" dirty="0" smtClean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106,9</a:t>
                </a:r>
              </a:p>
            </p:txBody>
          </p:sp>
          <p:pic>
            <p:nvPicPr>
              <p:cNvPr id="23" name="Рисунок 22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backgroundRemoval t="37400" b="93200" l="10800" r="90900">
                            <a14:foregroundMark x1="12700" y1="54600" x2="10800" y2="64100"/>
                            <a14:foregroundMark x1="18400" y1="45300" x2="21700" y2="43600"/>
                            <a14:foregroundMark x1="87600" y1="43100" x2="87200" y2="60800"/>
                            <a14:foregroundMark x1="88600" y1="74200" x2="89200" y2="71900"/>
                            <a14:foregroundMark x1="67700" y1="37400" x2="76600" y2="37400"/>
                            <a14:foregroundMark x1="88600" y1="40600" x2="90900" y2="41500"/>
                            <a14:foregroundMark x1="11800" y1="53700" x2="13500" y2="48900"/>
                            <a14:foregroundMark x1="39800" y1="44700" x2="43800" y2="47700"/>
                            <a14:backgroundMark x1="15200" y1="44300" x2="15600" y2="36200"/>
                            <a14:backgroundMark x1="19400" y1="39900" x2="24100" y2="40700"/>
                            <a14:backgroundMark x1="43000" y1="42700" x2="51800" y2="39100"/>
                            <a14:backgroundMark x1="46800" y1="48000" x2="52000" y2="45500"/>
                            <a14:backgroundMark x1="49100" y1="52200" x2="51600" y2="50200"/>
                            <a14:backgroundMark x1="54500" y1="38700" x2="57100" y2="37400"/>
                            <a14:backgroundMark x1="81000" y1="35400" x2="83300" y2="36000"/>
                            <a14:backgroundMark x1="47700" y1="50200" x2="52000" y2="48100"/>
                            <a14:backgroundMark x1="54100" y1="42300" x2="54100" y2="40300"/>
                            <a14:backgroundMark x1="56500" y1="35300" x2="61200" y2="3690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6435" t="32174" r="5619" b="1"/>
              <a:stretch/>
            </p:blipFill>
            <p:spPr>
              <a:xfrm>
                <a:off x="7353949" y="3145854"/>
                <a:ext cx="1121591" cy="864985"/>
              </a:xfrm>
              <a:prstGeom prst="rect">
                <a:avLst/>
              </a:prstGeom>
            </p:spPr>
          </p:pic>
          <p:pic>
            <p:nvPicPr>
              <p:cNvPr id="24" name="Рисунок 23"/>
              <p:cNvPicPr>
                <a:picLocks noChangeAspect="1"/>
              </p:cNvPicPr>
              <p:nvPr/>
            </p:nvPicPr>
            <p:blipFill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3995936" y="3794948"/>
                <a:ext cx="1152897" cy="1152897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xmlns="" val="3764482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  <a:alpha val="2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36512" y="260648"/>
            <a:ext cx="9107488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Федеральные и региональные </a:t>
            </a:r>
            <a:r>
              <a:rPr lang="ru-RU" alt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средства,</a:t>
            </a:r>
          </a:p>
          <a:p>
            <a:pPr algn="ctr"/>
            <a:r>
              <a:rPr lang="ru-RU" alt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поступившие </a:t>
            </a:r>
            <a:r>
              <a:rPr lang="ru-RU" altLang="ru-RU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alt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бюджет</a:t>
            </a:r>
            <a:endParaRPr lang="ru-RU" altLang="ru-RU" sz="24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2"/>
          <p:cNvSpPr>
            <a:spLocks noChangeArrowheads="1"/>
          </p:cNvSpPr>
          <p:nvPr/>
        </p:nvSpPr>
        <p:spPr bwMode="auto">
          <a:xfrm>
            <a:off x="7543812" y="1122357"/>
            <a:ext cx="1295375" cy="319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altLang="ru-RU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</a:t>
            </a:r>
            <a:r>
              <a:rPr lang="ru-RU" alt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₽</a:t>
            </a:r>
            <a:endParaRPr lang="ru-RU" altLang="ru-RU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7" name="Диаграмма 36"/>
          <p:cNvGraphicFramePr/>
          <p:nvPr>
            <p:extLst>
              <p:ext uri="{D42A27DB-BD31-4B8C-83A1-F6EECF244321}">
                <p14:modId xmlns:p14="http://schemas.microsoft.com/office/powerpoint/2010/main" xmlns="" val="793816922"/>
              </p:ext>
            </p:extLst>
          </p:nvPr>
        </p:nvGraphicFramePr>
        <p:xfrm>
          <a:off x="857225" y="1071546"/>
          <a:ext cx="6768000" cy="32861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0" name="Скругленный прямоугольник 39"/>
          <p:cNvSpPr/>
          <p:nvPr/>
        </p:nvSpPr>
        <p:spPr>
          <a:xfrm>
            <a:off x="2555776" y="4586258"/>
            <a:ext cx="4679925" cy="571505"/>
          </a:xfrm>
          <a:prstGeom prst="roundRect">
            <a:avLst/>
          </a:prstGeom>
          <a:solidFill>
            <a:schemeClr val="tx2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Целевые </a:t>
            </a:r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средства,</a:t>
            </a:r>
          </a:p>
          <a:p>
            <a:pPr algn="ctr"/>
            <a:r>
              <a:rPr lang="en-US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том числе:</a:t>
            </a:r>
            <a:endParaRPr lang="ru-RU" alt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7642125" y="4725144"/>
            <a:ext cx="1000132" cy="341003"/>
          </a:xfrm>
          <a:prstGeom prst="roundRect">
            <a:avLst/>
          </a:prstGeom>
          <a:solidFill>
            <a:schemeClr val="tx2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spcBef>
                <a:spcPct val="50000"/>
              </a:spcBef>
            </a:pPr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2 300,4</a:t>
            </a:r>
            <a:endParaRPr lang="ru-RU" alt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715404" y="6458139"/>
            <a:ext cx="428596" cy="365125"/>
          </a:xfrm>
        </p:spPr>
        <p:txBody>
          <a:bodyPr/>
          <a:lstStyle/>
          <a:p>
            <a:fld id="{068DDF2C-5F6A-4DBD-BBB1-729CF02EACCB}" type="slidenum">
              <a:rPr lang="ru-RU" sz="140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9</a:t>
            </a:fld>
            <a:endParaRPr lang="ru-RU" sz="1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AutoShape 37"/>
          <p:cNvSpPr>
            <a:spLocks noChangeArrowheads="1"/>
          </p:cNvSpPr>
          <p:nvPr/>
        </p:nvSpPr>
        <p:spPr bwMode="auto">
          <a:xfrm rot="16200000" flipH="1">
            <a:off x="7504962" y="2210550"/>
            <a:ext cx="1285884" cy="1008140"/>
          </a:xfrm>
          <a:prstGeom prst="rightArrow">
            <a:avLst>
              <a:gd name="adj1" fmla="val 50000"/>
              <a:gd name="adj2" fmla="val 76291"/>
            </a:avLst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54000" rIns="54000" anchor="ctr"/>
          <a:lstStyle/>
          <a:p>
            <a:pPr eaLnBrk="1" hangingPunct="1">
              <a:spcBef>
                <a:spcPct val="50000"/>
              </a:spcBef>
            </a:pPr>
            <a:endParaRPr lang="ru-RU" altLang="ru-RU" sz="20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740352" y="2492896"/>
            <a:ext cx="824083" cy="5316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0,8%</a:t>
            </a:r>
            <a:endParaRPr lang="ru-RU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555777" y="4005064"/>
            <a:ext cx="4679925" cy="444587"/>
          </a:xfrm>
          <a:prstGeom prst="roundRect">
            <a:avLst/>
          </a:prstGeom>
          <a:solidFill>
            <a:schemeClr val="tx2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</a:pPr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Дотации</a:t>
            </a:r>
            <a:endParaRPr lang="ru-RU" alt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7642125" y="4077072"/>
            <a:ext cx="1000132" cy="341003"/>
          </a:xfrm>
          <a:prstGeom prst="roundRect">
            <a:avLst/>
          </a:prstGeom>
          <a:solidFill>
            <a:schemeClr val="tx2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spcBef>
                <a:spcPct val="50000"/>
              </a:spcBef>
            </a:pPr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980,3</a:t>
            </a:r>
            <a:endParaRPr lang="ru-RU" alt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2" name="Группа 21"/>
          <p:cNvGrpSpPr/>
          <p:nvPr/>
        </p:nvGrpSpPr>
        <p:grpSpPr>
          <a:xfrm>
            <a:off x="3530400" y="5285220"/>
            <a:ext cx="3691743" cy="430014"/>
            <a:chOff x="1617514" y="1858413"/>
            <a:chExt cx="6658224" cy="430014"/>
          </a:xfrm>
        </p:grpSpPr>
        <p:sp>
          <p:nvSpPr>
            <p:cNvPr id="23" name="Скругленный прямоугольник 22"/>
            <p:cNvSpPr/>
            <p:nvPr/>
          </p:nvSpPr>
          <p:spPr>
            <a:xfrm>
              <a:off x="1617514" y="1858413"/>
              <a:ext cx="6658224" cy="430014"/>
            </a:xfrm>
            <a:prstGeom prst="roundRect">
              <a:avLst>
                <a:gd name="adj" fmla="val 10000"/>
              </a:avLst>
            </a:prstGeom>
            <a:ln>
              <a:solidFill>
                <a:schemeClr val="tx2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4" name="Скругленный прямоугольник 4"/>
            <p:cNvSpPr/>
            <p:nvPr/>
          </p:nvSpPr>
          <p:spPr>
            <a:xfrm>
              <a:off x="1630109" y="1871008"/>
              <a:ext cx="6633034" cy="40482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0480" tIns="20320" rIns="30480" bIns="20320" numCol="1" spcCol="1270" anchor="ctr" anchorCtr="0">
              <a:noAutofit/>
            </a:bodyPr>
            <a:lstStyle/>
            <a:p>
              <a:pPr algn="just">
                <a:defRPr/>
              </a:pPr>
              <a:r>
                <a:rPr lang="ru-RU" altLang="ru-RU" sz="1600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Субсидии бюджетам городских округов</a:t>
              </a:r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3543958" y="5809903"/>
            <a:ext cx="3691743" cy="430014"/>
            <a:chOff x="1617514" y="1858413"/>
            <a:chExt cx="6658224" cy="430014"/>
          </a:xfrm>
        </p:grpSpPr>
        <p:sp>
          <p:nvSpPr>
            <p:cNvPr id="26" name="Скругленный прямоугольник 25"/>
            <p:cNvSpPr/>
            <p:nvPr/>
          </p:nvSpPr>
          <p:spPr>
            <a:xfrm>
              <a:off x="1617514" y="1858413"/>
              <a:ext cx="6658224" cy="430014"/>
            </a:xfrm>
            <a:prstGeom prst="roundRect">
              <a:avLst>
                <a:gd name="adj" fmla="val 10000"/>
              </a:avLst>
            </a:prstGeom>
            <a:ln>
              <a:solidFill>
                <a:schemeClr val="tx2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7" name="Скругленный прямоугольник 4"/>
            <p:cNvSpPr/>
            <p:nvPr/>
          </p:nvSpPr>
          <p:spPr>
            <a:xfrm>
              <a:off x="1630109" y="1871008"/>
              <a:ext cx="6633034" cy="40482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0480" tIns="20320" rIns="30480" bIns="20320" numCol="1" spcCol="1270" anchor="ctr" anchorCtr="0">
              <a:noAutofit/>
            </a:bodyPr>
            <a:lstStyle/>
            <a:p>
              <a:pPr algn="just">
                <a:defRPr/>
              </a:pPr>
              <a:r>
                <a:rPr lang="ru-RU" altLang="ru-RU" sz="1600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Субвенции бюджетам городских округов</a:t>
              </a:r>
            </a:p>
          </p:txBody>
        </p:sp>
      </p:grpSp>
      <p:grpSp>
        <p:nvGrpSpPr>
          <p:cNvPr id="29" name="Группа 28"/>
          <p:cNvGrpSpPr/>
          <p:nvPr/>
        </p:nvGrpSpPr>
        <p:grpSpPr>
          <a:xfrm>
            <a:off x="3530400" y="6340165"/>
            <a:ext cx="3691743" cy="430014"/>
            <a:chOff x="1617514" y="1858413"/>
            <a:chExt cx="6658224" cy="430014"/>
          </a:xfrm>
        </p:grpSpPr>
        <p:sp>
          <p:nvSpPr>
            <p:cNvPr id="30" name="Скругленный прямоугольник 29"/>
            <p:cNvSpPr/>
            <p:nvPr/>
          </p:nvSpPr>
          <p:spPr>
            <a:xfrm>
              <a:off x="1617514" y="1858413"/>
              <a:ext cx="6658224" cy="430014"/>
            </a:xfrm>
            <a:prstGeom prst="roundRect">
              <a:avLst>
                <a:gd name="adj" fmla="val 10000"/>
              </a:avLst>
            </a:prstGeom>
            <a:ln>
              <a:solidFill>
                <a:schemeClr val="tx2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1" name="Скругленный прямоугольник 4"/>
            <p:cNvSpPr/>
            <p:nvPr/>
          </p:nvSpPr>
          <p:spPr>
            <a:xfrm>
              <a:off x="1630109" y="1871008"/>
              <a:ext cx="6633034" cy="40482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0480" tIns="20320" rIns="30480" bIns="20320" numCol="1" spcCol="1270" anchor="ctr" anchorCtr="0">
              <a:noAutofit/>
            </a:bodyPr>
            <a:lstStyle/>
            <a:p>
              <a:pPr algn="just">
                <a:defRPr/>
              </a:pPr>
              <a:r>
                <a:rPr lang="ru-RU" altLang="ru-RU" sz="1600" dirty="0" smtClean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Иные межбюджетные трансферты</a:t>
              </a:r>
              <a:endParaRPr lang="ru-RU" altLang="ru-RU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2" name="Группа 31"/>
          <p:cNvGrpSpPr/>
          <p:nvPr/>
        </p:nvGrpSpPr>
        <p:grpSpPr>
          <a:xfrm>
            <a:off x="7801971" y="5318950"/>
            <a:ext cx="802264" cy="430014"/>
            <a:chOff x="1617514" y="1858413"/>
            <a:chExt cx="6658224" cy="430014"/>
          </a:xfrm>
        </p:grpSpPr>
        <p:sp>
          <p:nvSpPr>
            <p:cNvPr id="33" name="Скругленный прямоугольник 32"/>
            <p:cNvSpPr/>
            <p:nvPr/>
          </p:nvSpPr>
          <p:spPr>
            <a:xfrm>
              <a:off x="1617514" y="1858413"/>
              <a:ext cx="6658224" cy="430014"/>
            </a:xfrm>
            <a:prstGeom prst="roundRect">
              <a:avLst>
                <a:gd name="adj" fmla="val 10000"/>
              </a:avLst>
            </a:prstGeom>
            <a:ln>
              <a:solidFill>
                <a:schemeClr val="tx2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4" name="Скругленный прямоугольник 4"/>
            <p:cNvSpPr/>
            <p:nvPr/>
          </p:nvSpPr>
          <p:spPr>
            <a:xfrm>
              <a:off x="1630109" y="1871008"/>
              <a:ext cx="6633034" cy="40482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0480" tIns="20320" rIns="30480" bIns="20320" numCol="1" spcCol="1270" anchor="ctr" anchorCtr="0">
              <a:noAutofit/>
            </a:bodyPr>
            <a:lstStyle/>
            <a:p>
              <a:pPr algn="r">
                <a:defRPr/>
              </a:pPr>
              <a:r>
                <a:rPr lang="ru-RU" altLang="ru-RU" sz="1600" b="1" dirty="0" smtClean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325,7</a:t>
              </a:r>
              <a:endParaRPr lang="ru-RU" altLang="ru-RU" sz="1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5" name="Группа 34"/>
          <p:cNvGrpSpPr/>
          <p:nvPr/>
        </p:nvGrpSpPr>
        <p:grpSpPr>
          <a:xfrm>
            <a:off x="7801971" y="5822498"/>
            <a:ext cx="802264" cy="430014"/>
            <a:chOff x="1617514" y="1858413"/>
            <a:chExt cx="6658224" cy="430014"/>
          </a:xfrm>
        </p:grpSpPr>
        <p:sp>
          <p:nvSpPr>
            <p:cNvPr id="36" name="Скругленный прямоугольник 35"/>
            <p:cNvSpPr/>
            <p:nvPr/>
          </p:nvSpPr>
          <p:spPr>
            <a:xfrm>
              <a:off x="1617514" y="1858413"/>
              <a:ext cx="6658224" cy="430014"/>
            </a:xfrm>
            <a:prstGeom prst="roundRect">
              <a:avLst>
                <a:gd name="adj" fmla="val 10000"/>
              </a:avLst>
            </a:prstGeom>
            <a:ln>
              <a:solidFill>
                <a:schemeClr val="tx2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8" name="Скругленный прямоугольник 4"/>
            <p:cNvSpPr/>
            <p:nvPr/>
          </p:nvSpPr>
          <p:spPr>
            <a:xfrm>
              <a:off x="1630109" y="1871008"/>
              <a:ext cx="6633034" cy="40482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0480" tIns="20320" rIns="30480" bIns="20320" numCol="1" spcCol="1270" anchor="ctr" anchorCtr="0">
              <a:noAutofit/>
            </a:bodyPr>
            <a:lstStyle/>
            <a:p>
              <a:pPr algn="r">
                <a:defRPr/>
              </a:pPr>
              <a:r>
                <a:rPr lang="ru-RU" altLang="ru-RU" sz="1600" b="1" dirty="0" smtClean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1 919,3</a:t>
              </a:r>
              <a:endParaRPr lang="ru-RU" altLang="ru-RU" sz="1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9" name="Скругленный прямоугольник 38"/>
          <p:cNvSpPr/>
          <p:nvPr/>
        </p:nvSpPr>
        <p:spPr>
          <a:xfrm>
            <a:off x="7802185" y="6352760"/>
            <a:ext cx="802264" cy="430014"/>
          </a:xfrm>
          <a:prstGeom prst="roundRect">
            <a:avLst>
              <a:gd name="adj" fmla="val 10000"/>
            </a:avLst>
          </a:prstGeom>
          <a:ln>
            <a:solidFill>
              <a:schemeClr val="tx2"/>
            </a:solidFill>
          </a:ln>
        </p:spPr>
        <p:style>
          <a:lnRef idx="2">
            <a:scrgbClr r="0" g="0" b="0"/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algn="r"/>
            <a:r>
              <a:rPr lang="ru-RU" sz="1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55,4</a:t>
            </a:r>
            <a:endParaRPr lang="ru-RU" sz="16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28564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19116</TotalTime>
  <Words>1368</Words>
  <Application>Microsoft Office PowerPoint</Application>
  <PresentationFormat>Экран (4:3)</PresentationFormat>
  <Paragraphs>268</Paragraphs>
  <Slides>21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Elena</dc:creator>
  <cp:lastModifiedBy>User</cp:lastModifiedBy>
  <cp:revision>1074</cp:revision>
  <cp:lastPrinted>2024-05-16T12:21:53Z</cp:lastPrinted>
  <dcterms:created xsi:type="dcterms:W3CDTF">2015-01-18T17:30:07Z</dcterms:created>
  <dcterms:modified xsi:type="dcterms:W3CDTF">2024-05-22T12:29:33Z</dcterms:modified>
</cp:coreProperties>
</file>