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72" r:id="rId3"/>
    <p:sldId id="280" r:id="rId4"/>
    <p:sldId id="257" r:id="rId5"/>
    <p:sldId id="265" r:id="rId6"/>
    <p:sldId id="266" r:id="rId7"/>
    <p:sldId id="261" r:id="rId8"/>
    <p:sldId id="276" r:id="rId9"/>
    <p:sldId id="277" r:id="rId10"/>
    <p:sldId id="275" r:id="rId11"/>
    <p:sldId id="284" r:id="rId12"/>
    <p:sldId id="282" r:id="rId13"/>
    <p:sldId id="285" r:id="rId14"/>
    <p:sldId id="286" r:id="rId15"/>
    <p:sldId id="263" r:id="rId16"/>
    <p:sldId id="278" r:id="rId17"/>
    <p:sldId id="268" r:id="rId18"/>
    <p:sldId id="260" r:id="rId19"/>
    <p:sldId id="259" r:id="rId20"/>
    <p:sldId id="279" r:id="rId21"/>
    <p:sldId id="271" r:id="rId22"/>
    <p:sldId id="267" r:id="rId23"/>
    <p:sldId id="281"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0" d="100"/>
          <a:sy n="80" d="100"/>
        </p:scale>
        <p:origin x="120" y="7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4BC642B-921D-4C3E-B23C-C9743B832458}" type="datetimeFigureOut">
              <a:rPr lang="ru-RU" smtClean="0"/>
              <a:t>20.04.2023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65D2A0-0B60-4547-95DB-36DCD4D673AA}" type="slidenum">
              <a:rPr lang="ru-RU" smtClean="0"/>
              <a:t>‹#›</a:t>
            </a:fld>
            <a:endParaRPr lang="ru-RU"/>
          </a:p>
        </p:txBody>
      </p:sp>
    </p:spTree>
    <p:extLst>
      <p:ext uri="{BB962C8B-B14F-4D97-AF65-F5344CB8AC3E}">
        <p14:creationId xmlns:p14="http://schemas.microsoft.com/office/powerpoint/2010/main" val="519336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4BC642B-921D-4C3E-B23C-C9743B832458}" type="datetimeFigureOut">
              <a:rPr lang="ru-RU" smtClean="0"/>
              <a:t>20.04.2023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65D2A0-0B60-4547-95DB-36DCD4D673AA}" type="slidenum">
              <a:rPr lang="ru-RU" smtClean="0"/>
              <a:t>‹#›</a:t>
            </a:fld>
            <a:endParaRPr lang="ru-RU"/>
          </a:p>
        </p:txBody>
      </p:sp>
    </p:spTree>
    <p:extLst>
      <p:ext uri="{BB962C8B-B14F-4D97-AF65-F5344CB8AC3E}">
        <p14:creationId xmlns:p14="http://schemas.microsoft.com/office/powerpoint/2010/main" val="497178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4BC642B-921D-4C3E-B23C-C9743B832458}" type="datetimeFigureOut">
              <a:rPr lang="ru-RU" smtClean="0"/>
              <a:t>20.04.2023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65D2A0-0B60-4547-95DB-36DCD4D673AA}" type="slidenum">
              <a:rPr lang="ru-RU" smtClean="0"/>
              <a:t>‹#›</a:t>
            </a:fld>
            <a:endParaRPr lang="ru-RU"/>
          </a:p>
        </p:txBody>
      </p:sp>
    </p:spTree>
    <p:extLst>
      <p:ext uri="{BB962C8B-B14F-4D97-AF65-F5344CB8AC3E}">
        <p14:creationId xmlns:p14="http://schemas.microsoft.com/office/powerpoint/2010/main" val="585407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4BC642B-921D-4C3E-B23C-C9743B832458}" type="datetimeFigureOut">
              <a:rPr lang="ru-RU" smtClean="0"/>
              <a:t>20.04.2023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65D2A0-0B60-4547-95DB-36DCD4D673AA}" type="slidenum">
              <a:rPr lang="ru-RU" smtClean="0"/>
              <a:t>‹#›</a:t>
            </a:fld>
            <a:endParaRPr lang="ru-RU"/>
          </a:p>
        </p:txBody>
      </p:sp>
    </p:spTree>
    <p:extLst>
      <p:ext uri="{BB962C8B-B14F-4D97-AF65-F5344CB8AC3E}">
        <p14:creationId xmlns:p14="http://schemas.microsoft.com/office/powerpoint/2010/main" val="2244788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4BC642B-921D-4C3E-B23C-C9743B832458}" type="datetimeFigureOut">
              <a:rPr lang="ru-RU" smtClean="0"/>
              <a:t>20.04.2023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65D2A0-0B60-4547-95DB-36DCD4D673AA}" type="slidenum">
              <a:rPr lang="ru-RU" smtClean="0"/>
              <a:t>‹#›</a:t>
            </a:fld>
            <a:endParaRPr lang="ru-RU"/>
          </a:p>
        </p:txBody>
      </p:sp>
    </p:spTree>
    <p:extLst>
      <p:ext uri="{BB962C8B-B14F-4D97-AF65-F5344CB8AC3E}">
        <p14:creationId xmlns:p14="http://schemas.microsoft.com/office/powerpoint/2010/main" val="3181199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4BC642B-921D-4C3E-B23C-C9743B832458}" type="datetimeFigureOut">
              <a:rPr lang="ru-RU" smtClean="0"/>
              <a:t>20.04.2023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365D2A0-0B60-4547-95DB-36DCD4D673AA}" type="slidenum">
              <a:rPr lang="ru-RU" smtClean="0"/>
              <a:t>‹#›</a:t>
            </a:fld>
            <a:endParaRPr lang="ru-RU"/>
          </a:p>
        </p:txBody>
      </p:sp>
    </p:spTree>
    <p:extLst>
      <p:ext uri="{BB962C8B-B14F-4D97-AF65-F5344CB8AC3E}">
        <p14:creationId xmlns:p14="http://schemas.microsoft.com/office/powerpoint/2010/main" val="1642718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4BC642B-921D-4C3E-B23C-C9743B832458}" type="datetimeFigureOut">
              <a:rPr lang="ru-RU" smtClean="0"/>
              <a:t>20.04.2023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365D2A0-0B60-4547-95DB-36DCD4D673AA}" type="slidenum">
              <a:rPr lang="ru-RU" smtClean="0"/>
              <a:t>‹#›</a:t>
            </a:fld>
            <a:endParaRPr lang="ru-RU"/>
          </a:p>
        </p:txBody>
      </p:sp>
    </p:spTree>
    <p:extLst>
      <p:ext uri="{BB962C8B-B14F-4D97-AF65-F5344CB8AC3E}">
        <p14:creationId xmlns:p14="http://schemas.microsoft.com/office/powerpoint/2010/main" val="2650410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4BC642B-921D-4C3E-B23C-C9743B832458}" type="datetimeFigureOut">
              <a:rPr lang="ru-RU" smtClean="0"/>
              <a:t>20.04.2023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365D2A0-0B60-4547-95DB-36DCD4D673AA}" type="slidenum">
              <a:rPr lang="ru-RU" smtClean="0"/>
              <a:t>‹#›</a:t>
            </a:fld>
            <a:endParaRPr lang="ru-RU"/>
          </a:p>
        </p:txBody>
      </p:sp>
    </p:spTree>
    <p:extLst>
      <p:ext uri="{BB962C8B-B14F-4D97-AF65-F5344CB8AC3E}">
        <p14:creationId xmlns:p14="http://schemas.microsoft.com/office/powerpoint/2010/main" val="876934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4BC642B-921D-4C3E-B23C-C9743B832458}" type="datetimeFigureOut">
              <a:rPr lang="ru-RU" smtClean="0"/>
              <a:t>20.04.2023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365D2A0-0B60-4547-95DB-36DCD4D673AA}" type="slidenum">
              <a:rPr lang="ru-RU" smtClean="0"/>
              <a:t>‹#›</a:t>
            </a:fld>
            <a:endParaRPr lang="ru-RU"/>
          </a:p>
        </p:txBody>
      </p:sp>
    </p:spTree>
    <p:extLst>
      <p:ext uri="{BB962C8B-B14F-4D97-AF65-F5344CB8AC3E}">
        <p14:creationId xmlns:p14="http://schemas.microsoft.com/office/powerpoint/2010/main" val="3300856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4BC642B-921D-4C3E-B23C-C9743B832458}" type="datetimeFigureOut">
              <a:rPr lang="ru-RU" smtClean="0"/>
              <a:t>20.04.2023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365D2A0-0B60-4547-95DB-36DCD4D673AA}" type="slidenum">
              <a:rPr lang="ru-RU" smtClean="0"/>
              <a:t>‹#›</a:t>
            </a:fld>
            <a:endParaRPr lang="ru-RU"/>
          </a:p>
        </p:txBody>
      </p:sp>
    </p:spTree>
    <p:extLst>
      <p:ext uri="{BB962C8B-B14F-4D97-AF65-F5344CB8AC3E}">
        <p14:creationId xmlns:p14="http://schemas.microsoft.com/office/powerpoint/2010/main" val="2571373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4BC642B-921D-4C3E-B23C-C9743B832458}" type="datetimeFigureOut">
              <a:rPr lang="ru-RU" smtClean="0"/>
              <a:t>20.04.2023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365D2A0-0B60-4547-95DB-36DCD4D673AA}" type="slidenum">
              <a:rPr lang="ru-RU" smtClean="0"/>
              <a:t>‹#›</a:t>
            </a:fld>
            <a:endParaRPr lang="ru-RU"/>
          </a:p>
        </p:txBody>
      </p:sp>
    </p:spTree>
    <p:extLst>
      <p:ext uri="{BB962C8B-B14F-4D97-AF65-F5344CB8AC3E}">
        <p14:creationId xmlns:p14="http://schemas.microsoft.com/office/powerpoint/2010/main" val="2151191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C642B-921D-4C3E-B23C-C9743B832458}" type="datetimeFigureOut">
              <a:rPr lang="ru-RU" smtClean="0"/>
              <a:t>20.04.2023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65D2A0-0B60-4547-95DB-36DCD4D673AA}" type="slidenum">
              <a:rPr lang="ru-RU" smtClean="0"/>
              <a:t>‹#›</a:t>
            </a:fld>
            <a:endParaRPr lang="ru-RU"/>
          </a:p>
        </p:txBody>
      </p:sp>
    </p:spTree>
    <p:extLst>
      <p:ext uri="{BB962C8B-B14F-4D97-AF65-F5344CB8AC3E}">
        <p14:creationId xmlns:p14="http://schemas.microsoft.com/office/powerpoint/2010/main" val="2128492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16586"/>
          <a:stretch/>
        </p:blipFill>
        <p:spPr>
          <a:xfrm>
            <a:off x="0" y="-241183"/>
            <a:ext cx="17557776" cy="7568993"/>
          </a:xfrm>
          <a:prstGeom prst="rect">
            <a:avLst/>
          </a:prstGeom>
        </p:spPr>
      </p:pic>
      <p:pic>
        <p:nvPicPr>
          <p:cNvPr id="3" name="Рисунок 2"/>
          <p:cNvPicPr>
            <a:picLocks noChangeAspect="1"/>
          </p:cNvPicPr>
          <p:nvPr/>
        </p:nvPicPr>
        <p:blipFill>
          <a:blip r:embed="rId3"/>
          <a:stretch>
            <a:fillRect/>
          </a:stretch>
        </p:blipFill>
        <p:spPr>
          <a:xfrm>
            <a:off x="498764" y="-17217"/>
            <a:ext cx="5341205" cy="7345027"/>
          </a:xfrm>
          <a:prstGeom prst="rect">
            <a:avLst/>
          </a:prstGeom>
        </p:spPr>
      </p:pic>
    </p:spTree>
    <p:extLst>
      <p:ext uri="{BB962C8B-B14F-4D97-AF65-F5344CB8AC3E}">
        <p14:creationId xmlns:p14="http://schemas.microsoft.com/office/powerpoint/2010/main" val="2411574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 y="0"/>
            <a:ext cx="12192000" cy="6858000"/>
          </a:xfrm>
          <a:prstGeom prst="rect">
            <a:avLst/>
          </a:prstGeom>
        </p:spPr>
      </p:pic>
      <p:sp>
        <p:nvSpPr>
          <p:cNvPr id="5" name="Заголовок 4"/>
          <p:cNvSpPr>
            <a:spLocks noGrp="1"/>
          </p:cNvSpPr>
          <p:nvPr>
            <p:ph type="title"/>
          </p:nvPr>
        </p:nvSpPr>
        <p:spPr>
          <a:xfrm>
            <a:off x="1133621" y="3019080"/>
            <a:ext cx="10515600" cy="1325563"/>
          </a:xfrm>
        </p:spPr>
        <p:txBody>
          <a:bodyPr>
            <a:normAutofit fontScale="90000"/>
          </a:bodyPr>
          <a:lstStyle/>
          <a:p>
            <a:r>
              <a:rPr lang="ru-RU" b="1" dirty="0" smtClean="0">
                <a:solidFill>
                  <a:schemeClr val="bg1">
                    <a:lumMod val="95000"/>
                  </a:schemeClr>
                </a:solidFill>
                <a:latin typeface="Bahnschrift Light Condensed" panose="020B0502040204020203" pitchFamily="34" charset="0"/>
              </a:rPr>
              <a:t>Н А С Т А В Н И К </a:t>
            </a:r>
            <a:r>
              <a:rPr lang="ru-RU" dirty="0">
                <a:solidFill>
                  <a:schemeClr val="bg1">
                    <a:lumMod val="95000"/>
                  </a:schemeClr>
                </a:solidFill>
                <a:latin typeface="Bahnschrift Light Condensed" panose="020B0502040204020203" pitchFamily="34" charset="0"/>
              </a:rPr>
              <a:t>— </a:t>
            </a:r>
            <a:r>
              <a:rPr lang="en-US" dirty="0" smtClean="0">
                <a:solidFill>
                  <a:schemeClr val="bg1">
                    <a:lumMod val="95000"/>
                  </a:schemeClr>
                </a:solidFill>
                <a:latin typeface="Bahnschrift Light Condensed" panose="020B0502040204020203" pitchFamily="34" charset="0"/>
              </a:rPr>
              <a:t/>
            </a:r>
            <a:br>
              <a:rPr lang="en-US" dirty="0" smtClean="0">
                <a:solidFill>
                  <a:schemeClr val="bg1">
                    <a:lumMod val="95000"/>
                  </a:schemeClr>
                </a:solidFill>
                <a:latin typeface="Bahnschrift Light Condensed" panose="020B0502040204020203" pitchFamily="34" charset="0"/>
              </a:rPr>
            </a:br>
            <a:r>
              <a:rPr lang="ru-RU" dirty="0" smtClean="0">
                <a:solidFill>
                  <a:schemeClr val="bg1">
                    <a:lumMod val="95000"/>
                  </a:schemeClr>
                </a:solidFill>
                <a:latin typeface="Arial" panose="020B0604020202020204" pitchFamily="34" charset="0"/>
                <a:cs typeface="Arial" panose="020B0604020202020204" pitchFamily="34" charset="0"/>
              </a:rPr>
              <a:t>это </a:t>
            </a:r>
            <a:r>
              <a:rPr lang="ru-RU" dirty="0">
                <a:solidFill>
                  <a:schemeClr val="bg1">
                    <a:lumMod val="95000"/>
                  </a:schemeClr>
                </a:solidFill>
                <a:latin typeface="Arial" panose="020B0604020202020204" pitchFamily="34" charset="0"/>
                <a:cs typeface="Arial" panose="020B0604020202020204" pitchFamily="34" charset="0"/>
              </a:rPr>
              <a:t>человек, который уже достиг той цели, которую вы ещё только ставите перед собой</a:t>
            </a:r>
            <a:r>
              <a:rPr lang="ru-RU" dirty="0" smtClean="0">
                <a:solidFill>
                  <a:schemeClr val="bg1">
                    <a:lumMod val="95000"/>
                  </a:schemeClr>
                </a:solidFill>
                <a:latin typeface="Arial" panose="020B0604020202020204" pitchFamily="34" charset="0"/>
                <a:cs typeface="Arial" panose="020B0604020202020204" pitchFamily="34" charset="0"/>
              </a:rPr>
              <a:t>.</a:t>
            </a:r>
            <a:br>
              <a:rPr lang="ru-RU" dirty="0" smtClean="0">
                <a:solidFill>
                  <a:schemeClr val="bg1">
                    <a:lumMod val="95000"/>
                  </a:schemeClr>
                </a:solidFill>
                <a:latin typeface="Arial" panose="020B0604020202020204" pitchFamily="34" charset="0"/>
                <a:cs typeface="Arial" panose="020B0604020202020204" pitchFamily="34" charset="0"/>
              </a:rPr>
            </a:br>
            <a:r>
              <a:rPr lang="ru-RU" dirty="0">
                <a:solidFill>
                  <a:schemeClr val="bg1">
                    <a:lumMod val="95000"/>
                  </a:schemeClr>
                </a:solidFill>
                <a:latin typeface="Arial" panose="020B0604020202020204" pitchFamily="34" charset="0"/>
                <a:cs typeface="Arial" panose="020B0604020202020204" pitchFamily="34" charset="0"/>
              </a:rPr>
              <a:t/>
            </a:r>
            <a:br>
              <a:rPr lang="ru-RU" dirty="0">
                <a:solidFill>
                  <a:schemeClr val="bg1">
                    <a:lumMod val="95000"/>
                  </a:schemeClr>
                </a:solidFill>
                <a:latin typeface="Arial" panose="020B0604020202020204" pitchFamily="34" charset="0"/>
                <a:cs typeface="Arial" panose="020B0604020202020204" pitchFamily="34" charset="0"/>
              </a:rPr>
            </a:br>
            <a:r>
              <a:rPr lang="ru-RU" dirty="0">
                <a:solidFill>
                  <a:schemeClr val="bg1">
                    <a:lumMod val="95000"/>
                  </a:schemeClr>
                </a:solidFill>
                <a:latin typeface="Arial" panose="020B0604020202020204" pitchFamily="34" charset="0"/>
                <a:cs typeface="Arial" panose="020B0604020202020204" pitchFamily="34" charset="0"/>
              </a:rPr>
              <a:t>Уже поднялся на ту гору, на которую вы только собираетесь. </a:t>
            </a:r>
            <a:r>
              <a:rPr lang="ru-RU" dirty="0" smtClean="0">
                <a:solidFill>
                  <a:schemeClr val="bg1">
                    <a:lumMod val="95000"/>
                  </a:schemeClr>
                </a:solidFill>
                <a:latin typeface="Arial" panose="020B0604020202020204" pitchFamily="34" charset="0"/>
                <a:cs typeface="Arial" panose="020B0604020202020204" pitchFamily="34" charset="0"/>
              </a:rPr>
              <a:t/>
            </a:r>
            <a:br>
              <a:rPr lang="ru-RU" dirty="0" smtClean="0">
                <a:solidFill>
                  <a:schemeClr val="bg1">
                    <a:lumMod val="95000"/>
                  </a:schemeClr>
                </a:solidFill>
                <a:latin typeface="Arial" panose="020B0604020202020204" pitchFamily="34" charset="0"/>
                <a:cs typeface="Arial" panose="020B0604020202020204" pitchFamily="34" charset="0"/>
              </a:rPr>
            </a:br>
            <a:r>
              <a:rPr lang="ru-RU" dirty="0">
                <a:solidFill>
                  <a:schemeClr val="bg1">
                    <a:lumMod val="95000"/>
                  </a:schemeClr>
                </a:solidFill>
                <a:latin typeface="Arial" panose="020B0604020202020204" pitchFamily="34" charset="0"/>
                <a:cs typeface="Arial" panose="020B0604020202020204" pitchFamily="34" charset="0"/>
              </a:rPr>
              <a:t/>
            </a:r>
            <a:br>
              <a:rPr lang="ru-RU" dirty="0">
                <a:solidFill>
                  <a:schemeClr val="bg1">
                    <a:lumMod val="95000"/>
                  </a:schemeClr>
                </a:solidFill>
                <a:latin typeface="Arial" panose="020B0604020202020204" pitchFamily="34" charset="0"/>
                <a:cs typeface="Arial" panose="020B0604020202020204" pitchFamily="34" charset="0"/>
              </a:rPr>
            </a:br>
            <a:r>
              <a:rPr lang="ru-RU" dirty="0">
                <a:solidFill>
                  <a:schemeClr val="bg1">
                    <a:lumMod val="95000"/>
                  </a:schemeClr>
                </a:solidFill>
                <a:latin typeface="Arial" panose="020B0604020202020204" pitchFamily="34" charset="0"/>
                <a:cs typeface="Arial" panose="020B0604020202020204" pitchFamily="34" charset="0"/>
              </a:rPr>
              <a:t>Уже живёт той жизнью, которой вы только хотели бы жить.</a:t>
            </a:r>
            <a:br>
              <a:rPr lang="ru-RU" dirty="0">
                <a:solidFill>
                  <a:schemeClr val="bg1">
                    <a:lumMod val="95000"/>
                  </a:schemeClr>
                </a:solidFill>
                <a:latin typeface="Arial" panose="020B0604020202020204" pitchFamily="34" charset="0"/>
                <a:cs typeface="Arial" panose="020B0604020202020204" pitchFamily="34" charset="0"/>
              </a:rPr>
            </a:b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456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46845" y="-85649"/>
            <a:ext cx="12485690" cy="7029297"/>
          </a:xfrm>
          <a:prstGeom prst="rect">
            <a:avLst/>
          </a:prstGeom>
        </p:spPr>
      </p:pic>
      <p:pic>
        <p:nvPicPr>
          <p:cNvPr id="2" name="Рисунок 1"/>
          <p:cNvPicPr>
            <a:picLocks noChangeAspect="1"/>
          </p:cNvPicPr>
          <p:nvPr/>
        </p:nvPicPr>
        <p:blipFill>
          <a:blip r:embed="rId3"/>
          <a:stretch>
            <a:fillRect/>
          </a:stretch>
        </p:blipFill>
        <p:spPr>
          <a:xfrm>
            <a:off x="2928234" y="289777"/>
            <a:ext cx="9251106" cy="584166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298851"/>
            <a:ext cx="3617996" cy="2033935"/>
          </a:xfrm>
          <a:prstGeom prst="rect">
            <a:avLst/>
          </a:prstGeom>
        </p:spPr>
      </p:pic>
    </p:spTree>
    <p:extLst>
      <p:ext uri="{BB962C8B-B14F-4D97-AF65-F5344CB8AC3E}">
        <p14:creationId xmlns:p14="http://schemas.microsoft.com/office/powerpoint/2010/main" val="37339320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04538" y="42863"/>
            <a:ext cx="11987462" cy="6742947"/>
          </a:xfrm>
          <a:prstGeom prst="rect">
            <a:avLst/>
          </a:prstGeom>
        </p:spPr>
      </p:pic>
    </p:spTree>
    <p:extLst>
      <p:ext uri="{BB962C8B-B14F-4D97-AF65-F5344CB8AC3E}">
        <p14:creationId xmlns:p14="http://schemas.microsoft.com/office/powerpoint/2010/main" val="896622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27222" y="359781"/>
            <a:ext cx="9916684" cy="6498219"/>
          </a:xfrm>
          <a:prstGeom prst="rect">
            <a:avLst/>
          </a:prstGeom>
        </p:spPr>
      </p:pic>
    </p:spTree>
    <p:extLst>
      <p:ext uri="{BB962C8B-B14F-4D97-AF65-F5344CB8AC3E}">
        <p14:creationId xmlns:p14="http://schemas.microsoft.com/office/powerpoint/2010/main" val="2837442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016"/>
            <a:ext cx="12192000" cy="6855968"/>
          </a:xfrm>
          <a:prstGeom prst="rect">
            <a:avLst/>
          </a:prstGeom>
        </p:spPr>
      </p:pic>
      <p:sp>
        <p:nvSpPr>
          <p:cNvPr id="3" name="Прямоугольник 2"/>
          <p:cNvSpPr/>
          <p:nvPr/>
        </p:nvSpPr>
        <p:spPr>
          <a:xfrm>
            <a:off x="1371600" y="889844"/>
            <a:ext cx="9841832" cy="5509200"/>
          </a:xfrm>
          <a:prstGeom prst="rect">
            <a:avLst/>
          </a:prstGeom>
        </p:spPr>
        <p:txBody>
          <a:bodyPr wrap="square">
            <a:spAutoFit/>
          </a:bodyPr>
          <a:lstStyle/>
          <a:p>
            <a:pPr algn="ctr"/>
            <a:r>
              <a:rPr lang="ru-RU" sz="3200" b="1" dirty="0">
                <a:solidFill>
                  <a:srgbClr val="002060"/>
                </a:solidFill>
              </a:rPr>
              <a:t>Информация Отдела социального партнерства Главного управления по труду и занятости населения Челябинской области:</a:t>
            </a:r>
          </a:p>
          <a:p>
            <a:endParaRPr lang="ru-RU" sz="3200" dirty="0">
              <a:solidFill>
                <a:srgbClr val="002060"/>
              </a:solidFill>
            </a:endParaRPr>
          </a:p>
          <a:p>
            <a:r>
              <a:rPr lang="ru-RU" sz="3200" dirty="0" smtClean="0">
                <a:solidFill>
                  <a:srgbClr val="002060"/>
                </a:solidFill>
              </a:rPr>
              <a:t>В </a:t>
            </a:r>
            <a:r>
              <a:rPr lang="ru-RU" sz="3200" dirty="0">
                <a:solidFill>
                  <a:srgbClr val="002060"/>
                </a:solidFill>
              </a:rPr>
              <a:t>период </a:t>
            </a:r>
            <a:r>
              <a:rPr lang="ru-RU" sz="3200" b="1" dirty="0">
                <a:solidFill>
                  <a:srgbClr val="002060"/>
                </a:solidFill>
              </a:rPr>
              <a:t>с 15 по 25 мая </a:t>
            </a:r>
            <a:r>
              <a:rPr lang="ru-RU" sz="3200" dirty="0">
                <a:solidFill>
                  <a:srgbClr val="002060"/>
                </a:solidFill>
              </a:rPr>
              <a:t>пройдет обучение </a:t>
            </a:r>
            <a:r>
              <a:rPr lang="ru-RU" sz="3200" b="1" dirty="0">
                <a:solidFill>
                  <a:srgbClr val="002060"/>
                </a:solidFill>
              </a:rPr>
              <a:t>«Социальный мониторинг, наставничество».</a:t>
            </a:r>
            <a:r>
              <a:rPr lang="ru-RU" sz="3200" dirty="0">
                <a:solidFill>
                  <a:srgbClr val="002060"/>
                </a:solidFill>
              </a:rPr>
              <a:t> Обучение тоже будет по ВКС. Обучение бесплатное. К 10 мая будет готовы материалы и организации смогут заявиться. </a:t>
            </a:r>
            <a:endParaRPr lang="ru-RU" sz="3200" dirty="0" smtClean="0">
              <a:solidFill>
                <a:srgbClr val="002060"/>
              </a:solidFill>
            </a:endParaRPr>
          </a:p>
          <a:p>
            <a:endParaRPr lang="ru-RU" sz="3200" dirty="0">
              <a:solidFill>
                <a:srgbClr val="002060"/>
              </a:solidFill>
            </a:endParaRPr>
          </a:p>
          <a:p>
            <a:r>
              <a:rPr lang="ru-RU" sz="3200" dirty="0" smtClean="0">
                <a:solidFill>
                  <a:srgbClr val="002060"/>
                </a:solidFill>
              </a:rPr>
              <a:t>Предлагаем Озерским предприятиям поучаствовать!</a:t>
            </a:r>
            <a:endParaRPr lang="ru-RU" sz="3200" dirty="0">
              <a:solidFill>
                <a:srgbClr val="002060"/>
              </a:solidFill>
            </a:endParaRPr>
          </a:p>
        </p:txBody>
      </p:sp>
    </p:spTree>
    <p:extLst>
      <p:ext uri="{BB962C8B-B14F-4D97-AF65-F5344CB8AC3E}">
        <p14:creationId xmlns:p14="http://schemas.microsoft.com/office/powerpoint/2010/main" val="900924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4044" t="-14807" r="4044" b="43408"/>
          <a:stretch/>
        </p:blipFill>
        <p:spPr>
          <a:xfrm>
            <a:off x="-10814304" y="-3739896"/>
            <a:ext cx="27432000" cy="12859512"/>
          </a:xfrm>
          <a:prstGeom prst="rect">
            <a:avLst/>
          </a:prstGeom>
        </p:spPr>
      </p:pic>
      <p:pic>
        <p:nvPicPr>
          <p:cNvPr id="2" name="Рисунок 1"/>
          <p:cNvPicPr>
            <a:picLocks noChangeAspect="1"/>
          </p:cNvPicPr>
          <p:nvPr/>
        </p:nvPicPr>
        <p:blipFill rotWithShape="1">
          <a:blip r:embed="rId3"/>
          <a:srcRect b="11834"/>
          <a:stretch/>
        </p:blipFill>
        <p:spPr>
          <a:xfrm>
            <a:off x="3023616" y="-146818"/>
            <a:ext cx="7132320" cy="7004818"/>
          </a:xfrm>
          <a:prstGeom prst="rect">
            <a:avLst/>
          </a:prstGeom>
          <a:effectLst>
            <a:reflection blurRad="6350" stA="50000" endA="300" endPos="55500" dist="50800" dir="5400000" sy="-100000" algn="bl" rotWithShape="0"/>
          </a:effectLst>
        </p:spPr>
      </p:pic>
    </p:spTree>
    <p:extLst>
      <p:ext uri="{BB962C8B-B14F-4D97-AF65-F5344CB8AC3E}">
        <p14:creationId xmlns:p14="http://schemas.microsoft.com/office/powerpoint/2010/main" val="3743615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79718" y="0"/>
            <a:ext cx="7915275" cy="3840480"/>
          </a:xfrm>
          <a:prstGeom prst="rect">
            <a:avLst/>
          </a:prstGeom>
        </p:spPr>
      </p:pic>
      <p:pic>
        <p:nvPicPr>
          <p:cNvPr id="3" name="Рисунок 2"/>
          <p:cNvPicPr>
            <a:picLocks noChangeAspect="1"/>
          </p:cNvPicPr>
          <p:nvPr/>
        </p:nvPicPr>
        <p:blipFill>
          <a:blip r:embed="rId3"/>
          <a:stretch>
            <a:fillRect/>
          </a:stretch>
        </p:blipFill>
        <p:spPr>
          <a:xfrm>
            <a:off x="0" y="1551302"/>
            <a:ext cx="12192000" cy="5547998"/>
          </a:xfrm>
          <a:prstGeom prst="rect">
            <a:avLst/>
          </a:prstGeom>
        </p:spPr>
      </p:pic>
    </p:spTree>
    <p:extLst>
      <p:ext uri="{BB962C8B-B14F-4D97-AF65-F5344CB8AC3E}">
        <p14:creationId xmlns:p14="http://schemas.microsoft.com/office/powerpoint/2010/main" val="2824831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00930" y="-67163"/>
            <a:ext cx="12793860" cy="6992326"/>
          </a:xfrm>
          <a:prstGeom prst="rect">
            <a:avLst/>
          </a:prstGeom>
        </p:spPr>
      </p:pic>
    </p:spTree>
    <p:extLst>
      <p:ext uri="{BB962C8B-B14F-4D97-AF65-F5344CB8AC3E}">
        <p14:creationId xmlns:p14="http://schemas.microsoft.com/office/powerpoint/2010/main" val="380944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Рисунок 1"/>
          <p:cNvPicPr>
            <a:picLocks noChangeAspect="1"/>
          </p:cNvPicPr>
          <p:nvPr/>
        </p:nvPicPr>
        <p:blipFill>
          <a:blip r:embed="rId3"/>
          <a:stretch>
            <a:fillRect/>
          </a:stretch>
        </p:blipFill>
        <p:spPr>
          <a:xfrm>
            <a:off x="4098512" y="0"/>
            <a:ext cx="8093487" cy="3847723"/>
          </a:xfrm>
          <a:prstGeom prst="rect">
            <a:avLst/>
          </a:prstGeom>
        </p:spPr>
      </p:pic>
      <p:sp>
        <p:nvSpPr>
          <p:cNvPr id="3" name="TextBox 2"/>
          <p:cNvSpPr txBox="1"/>
          <p:nvPr/>
        </p:nvSpPr>
        <p:spPr>
          <a:xfrm>
            <a:off x="761064" y="4051084"/>
            <a:ext cx="10599376" cy="2554545"/>
          </a:xfrm>
          <a:prstGeom prst="rect">
            <a:avLst/>
          </a:prstGeom>
          <a:noFill/>
        </p:spPr>
        <p:txBody>
          <a:bodyPr wrap="none" rtlCol="0">
            <a:spAutoFit/>
          </a:bodyPr>
          <a:lstStyle/>
          <a:p>
            <a:pPr algn="ctr"/>
            <a:r>
              <a:rPr lang="ru-RU" sz="4000" dirty="0" smtClean="0">
                <a:solidFill>
                  <a:srgbClr val="002060"/>
                </a:solidFill>
                <a:latin typeface="Arial Black" panose="020B0A04020102020204" pitchFamily="34" charset="0"/>
              </a:rPr>
              <a:t>Победитель </a:t>
            </a:r>
          </a:p>
          <a:p>
            <a:pPr algn="ctr"/>
            <a:r>
              <a:rPr lang="ru-RU" sz="4000" dirty="0" smtClean="0">
                <a:solidFill>
                  <a:srgbClr val="002060"/>
                </a:solidFill>
                <a:latin typeface="Arial Black" panose="020B0A04020102020204" pitchFamily="34" charset="0"/>
              </a:rPr>
              <a:t>регионального этапа  конкурса </a:t>
            </a:r>
          </a:p>
          <a:p>
            <a:pPr algn="ctr"/>
            <a:r>
              <a:rPr lang="ru-RU" sz="4000" dirty="0" smtClean="0">
                <a:solidFill>
                  <a:srgbClr val="002060"/>
                </a:solidFill>
                <a:latin typeface="Arial Black" panose="020B0A04020102020204" pitchFamily="34" charset="0"/>
              </a:rPr>
              <a:t>«Лучшие практики наставничества </a:t>
            </a:r>
          </a:p>
          <a:p>
            <a:pPr algn="ctr"/>
            <a:r>
              <a:rPr lang="ru-RU" sz="4000" dirty="0" smtClean="0">
                <a:solidFill>
                  <a:srgbClr val="002060"/>
                </a:solidFill>
                <a:latin typeface="Arial Black" panose="020B0A04020102020204" pitchFamily="34" charset="0"/>
              </a:rPr>
              <a:t>– 2022»</a:t>
            </a:r>
            <a:endParaRPr lang="ru-RU" sz="40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149539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 y="-500183"/>
            <a:ext cx="12192000" cy="7973947"/>
          </a:xfrm>
          <a:prstGeom prst="rect">
            <a:avLst/>
          </a:prstGeom>
        </p:spPr>
      </p:pic>
      <p:sp>
        <p:nvSpPr>
          <p:cNvPr id="4" name="Прямоугольник 3"/>
          <p:cNvSpPr/>
          <p:nvPr/>
        </p:nvSpPr>
        <p:spPr>
          <a:xfrm>
            <a:off x="821383" y="1657125"/>
            <a:ext cx="10549234" cy="3416320"/>
          </a:xfrm>
          <a:prstGeom prst="rect">
            <a:avLst/>
          </a:prstGeom>
        </p:spPr>
        <p:txBody>
          <a:bodyPr wrap="none">
            <a:spAutoFit/>
          </a:bodyPr>
          <a:lstStyle/>
          <a:p>
            <a:pPr algn="ctr"/>
            <a:r>
              <a:rPr lang="ru-RU" sz="7200" b="1" dirty="0">
                <a:solidFill>
                  <a:schemeClr val="bg1"/>
                </a:solidFill>
                <a:latin typeface="Bahnschrift Light Condensed" panose="020B0502040204020203" pitchFamily="34" charset="0"/>
              </a:rPr>
              <a:t>Один наставник </a:t>
            </a:r>
            <a:endParaRPr lang="ru-RU" sz="7200" b="1" dirty="0" smtClean="0">
              <a:solidFill>
                <a:schemeClr val="bg1"/>
              </a:solidFill>
              <a:latin typeface="Bahnschrift Light Condensed" panose="020B0502040204020203" pitchFamily="34" charset="0"/>
            </a:endParaRPr>
          </a:p>
          <a:p>
            <a:pPr algn="ctr"/>
            <a:r>
              <a:rPr lang="ru-RU" sz="7200" b="1" dirty="0" smtClean="0">
                <a:solidFill>
                  <a:schemeClr val="bg1"/>
                </a:solidFill>
                <a:latin typeface="Bahnschrift Light Condensed" panose="020B0502040204020203" pitchFamily="34" charset="0"/>
              </a:rPr>
              <a:t>может </a:t>
            </a:r>
          </a:p>
          <a:p>
            <a:pPr algn="ctr"/>
            <a:r>
              <a:rPr lang="ru-RU" sz="7200" b="1" dirty="0" smtClean="0">
                <a:solidFill>
                  <a:schemeClr val="bg1"/>
                </a:solidFill>
                <a:latin typeface="Bahnschrift Light Condensed" panose="020B0502040204020203" pitchFamily="34" charset="0"/>
              </a:rPr>
              <a:t>сэкономить </a:t>
            </a:r>
            <a:r>
              <a:rPr lang="ru-RU" sz="7200" b="1" dirty="0" smtClean="0">
                <a:solidFill>
                  <a:schemeClr val="bg1"/>
                </a:solidFill>
                <a:latin typeface="Bahnschrift Light Condensed" panose="020B0502040204020203" pitchFamily="34" charset="0"/>
              </a:rPr>
              <a:t>годы </a:t>
            </a:r>
            <a:r>
              <a:rPr lang="ru-RU" sz="7200" b="1" dirty="0">
                <a:solidFill>
                  <a:schemeClr val="bg1"/>
                </a:solidFill>
                <a:latin typeface="Bahnschrift Light Condensed" panose="020B0502040204020203" pitchFamily="34" charset="0"/>
              </a:rPr>
              <a:t>ошибок</a:t>
            </a:r>
          </a:p>
        </p:txBody>
      </p:sp>
    </p:spTree>
    <p:extLst>
      <p:ext uri="{BB962C8B-B14F-4D97-AF65-F5344CB8AC3E}">
        <p14:creationId xmlns:p14="http://schemas.microsoft.com/office/powerpoint/2010/main" val="943783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557783"/>
            <a:ext cx="12192000" cy="7973567"/>
          </a:xfrm>
          <a:prstGeom prst="rect">
            <a:avLst/>
          </a:prstGeom>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3"/>
          <a:stretch>
            <a:fillRect/>
          </a:stretch>
        </p:blipFill>
        <p:spPr>
          <a:xfrm>
            <a:off x="491958" y="276726"/>
            <a:ext cx="10962105" cy="6166184"/>
          </a:xfrm>
          <a:prstGeom prst="rect">
            <a:avLst/>
          </a:prstGeom>
        </p:spPr>
      </p:pic>
    </p:spTree>
    <p:extLst>
      <p:ext uri="{BB962C8B-B14F-4D97-AF65-F5344CB8AC3E}">
        <p14:creationId xmlns:p14="http://schemas.microsoft.com/office/powerpoint/2010/main" val="2000458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b="8120"/>
          <a:stretch/>
        </p:blipFill>
        <p:spPr>
          <a:xfrm>
            <a:off x="0" y="-493295"/>
            <a:ext cx="12192000" cy="7351295"/>
          </a:xfrm>
          <a:prstGeom prst="rect">
            <a:avLst/>
          </a:prstGeom>
        </p:spPr>
      </p:pic>
      <p:pic>
        <p:nvPicPr>
          <p:cNvPr id="2" name="Рисунок 1"/>
          <p:cNvPicPr>
            <a:picLocks noChangeAspect="1"/>
          </p:cNvPicPr>
          <p:nvPr/>
        </p:nvPicPr>
        <p:blipFill>
          <a:blip r:embed="rId3"/>
          <a:stretch>
            <a:fillRect/>
          </a:stretch>
        </p:blipFill>
        <p:spPr>
          <a:xfrm>
            <a:off x="193873" y="223145"/>
            <a:ext cx="5557222" cy="3807371"/>
          </a:xfrm>
          <a:prstGeom prst="rect">
            <a:avLst/>
          </a:prstGeom>
        </p:spPr>
      </p:pic>
      <p:pic>
        <p:nvPicPr>
          <p:cNvPr id="3" name="Рисунок 2"/>
          <p:cNvPicPr/>
          <p:nvPr/>
        </p:nvPicPr>
        <p:blipFill rotWithShape="1">
          <a:blip r:embed="rId4">
            <a:extLst>
              <a:ext uri="{28A0092B-C50C-407E-A947-70E740481C1C}">
                <a14:useLocalDpi xmlns:a14="http://schemas.microsoft.com/office/drawing/2010/main" val="0"/>
              </a:ext>
            </a:extLst>
          </a:blip>
          <a:srcRect b="55315"/>
          <a:stretch/>
        </p:blipFill>
        <p:spPr bwMode="auto">
          <a:xfrm>
            <a:off x="5642811" y="1970421"/>
            <a:ext cx="7794826" cy="4646948"/>
          </a:xfrm>
          <a:prstGeom prst="rect">
            <a:avLst/>
          </a:prstGeom>
          <a:noFill/>
        </p:spPr>
      </p:pic>
    </p:spTree>
    <p:extLst>
      <p:ext uri="{BB962C8B-B14F-4D97-AF65-F5344CB8AC3E}">
        <p14:creationId xmlns:p14="http://schemas.microsoft.com/office/powerpoint/2010/main" val="881135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16586"/>
          <a:stretch/>
        </p:blipFill>
        <p:spPr>
          <a:xfrm>
            <a:off x="-13488" y="1"/>
            <a:ext cx="17557776" cy="7099183"/>
          </a:xfrm>
          <a:prstGeom prst="rect">
            <a:avLst/>
          </a:prstGeom>
        </p:spPr>
      </p:pic>
      <p:pic>
        <p:nvPicPr>
          <p:cNvPr id="3" name="Рисунок 2"/>
          <p:cNvPicPr>
            <a:picLocks noChangeAspect="1"/>
          </p:cNvPicPr>
          <p:nvPr/>
        </p:nvPicPr>
        <p:blipFill>
          <a:blip r:embed="rId3"/>
          <a:stretch>
            <a:fillRect/>
          </a:stretch>
        </p:blipFill>
        <p:spPr>
          <a:xfrm>
            <a:off x="1005575" y="451104"/>
            <a:ext cx="4834394" cy="6648080"/>
          </a:xfrm>
          <a:prstGeom prst="rect">
            <a:avLst/>
          </a:prstGeom>
        </p:spPr>
      </p:pic>
    </p:spTree>
    <p:extLst>
      <p:ext uri="{BB962C8B-B14F-4D97-AF65-F5344CB8AC3E}">
        <p14:creationId xmlns:p14="http://schemas.microsoft.com/office/powerpoint/2010/main" val="19786965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5426" t="27340" r="30294" b="13099"/>
          <a:stretch/>
        </p:blipFill>
        <p:spPr>
          <a:xfrm>
            <a:off x="-1874874" y="0"/>
            <a:ext cx="15233938" cy="6833937"/>
          </a:xfrm>
          <a:prstGeom prst="rect">
            <a:avLst/>
          </a:prstGeom>
        </p:spPr>
      </p:pic>
      <p:pic>
        <p:nvPicPr>
          <p:cNvPr id="2" name="Рисунок 1"/>
          <p:cNvPicPr>
            <a:picLocks noChangeAspect="1"/>
          </p:cNvPicPr>
          <p:nvPr/>
        </p:nvPicPr>
        <p:blipFill>
          <a:blip r:embed="rId3"/>
          <a:stretch>
            <a:fillRect/>
          </a:stretch>
        </p:blipFill>
        <p:spPr>
          <a:xfrm>
            <a:off x="792223" y="213850"/>
            <a:ext cx="5306974" cy="6114761"/>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4056669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Российский форум наставник</a:t>
            </a:r>
            <a:endParaRPr lang="ru-RU" dirty="0"/>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581025" y="0"/>
            <a:ext cx="11029950" cy="6974333"/>
          </a:xfrm>
          <a:prstGeom prst="rect">
            <a:avLst/>
          </a:prstGeom>
        </p:spPr>
      </p:pic>
    </p:spTree>
    <p:extLst>
      <p:ext uri="{BB962C8B-B14F-4D97-AF65-F5344CB8AC3E}">
        <p14:creationId xmlns:p14="http://schemas.microsoft.com/office/powerpoint/2010/main" val="3707048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68442" y="18800"/>
            <a:ext cx="12023557" cy="6763251"/>
          </a:xfrm>
          <a:prstGeom prst="rect">
            <a:avLst/>
          </a:prstGeom>
        </p:spPr>
      </p:pic>
    </p:spTree>
    <p:extLst>
      <p:ext uri="{BB962C8B-B14F-4D97-AF65-F5344CB8AC3E}">
        <p14:creationId xmlns:p14="http://schemas.microsoft.com/office/powerpoint/2010/main" val="2582345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910557"/>
            <a:ext cx="12485690" cy="8921739"/>
          </a:xfrm>
          <a:prstGeom prst="rect">
            <a:avLst/>
          </a:prstGeom>
        </p:spPr>
      </p:pic>
      <p:pic>
        <p:nvPicPr>
          <p:cNvPr id="2" name="Рисунок 1"/>
          <p:cNvPicPr>
            <a:picLocks noChangeAspect="1"/>
          </p:cNvPicPr>
          <p:nvPr/>
        </p:nvPicPr>
        <p:blipFill>
          <a:blip r:embed="rId3"/>
          <a:stretch>
            <a:fillRect/>
          </a:stretch>
        </p:blipFill>
        <p:spPr>
          <a:xfrm>
            <a:off x="0" y="-385506"/>
            <a:ext cx="5549685" cy="3698345"/>
          </a:xfrm>
          <a:prstGeom prst="rect">
            <a:avLst/>
          </a:prstGeom>
        </p:spPr>
      </p:pic>
      <p:pic>
        <p:nvPicPr>
          <p:cNvPr id="3" name="Рисунок 2"/>
          <p:cNvPicPr>
            <a:picLocks noChangeAspect="1"/>
          </p:cNvPicPr>
          <p:nvPr/>
        </p:nvPicPr>
        <p:blipFill>
          <a:blip r:embed="rId4"/>
          <a:stretch>
            <a:fillRect/>
          </a:stretch>
        </p:blipFill>
        <p:spPr>
          <a:xfrm>
            <a:off x="6502400" y="2998720"/>
            <a:ext cx="5489729" cy="3859279"/>
          </a:xfrm>
          <a:prstGeom prst="rect">
            <a:avLst/>
          </a:prstGeom>
        </p:spPr>
      </p:pic>
      <p:pic>
        <p:nvPicPr>
          <p:cNvPr id="5" name="Рисунок 4"/>
          <p:cNvPicPr>
            <a:picLocks noChangeAspect="1"/>
          </p:cNvPicPr>
          <p:nvPr/>
        </p:nvPicPr>
        <p:blipFill>
          <a:blip r:embed="rId5"/>
          <a:stretch>
            <a:fillRect/>
          </a:stretch>
        </p:blipFill>
        <p:spPr>
          <a:xfrm>
            <a:off x="9143109" y="-385506"/>
            <a:ext cx="2479932" cy="2969979"/>
          </a:xfrm>
          <a:prstGeom prst="rect">
            <a:avLst/>
          </a:prstGeom>
        </p:spPr>
      </p:pic>
    </p:spTree>
    <p:extLst>
      <p:ext uri="{BB962C8B-B14F-4D97-AF65-F5344CB8AC3E}">
        <p14:creationId xmlns:p14="http://schemas.microsoft.com/office/powerpoint/2010/main" val="9563893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srcRect l="-16533" t="20031" r="16533" b="3727"/>
          <a:stretch/>
        </p:blipFill>
        <p:spPr>
          <a:xfrm>
            <a:off x="-3035808" y="-810768"/>
            <a:ext cx="18288000" cy="7668768"/>
          </a:xfrm>
          <a:prstGeom prst="rect">
            <a:avLst/>
          </a:prstGeom>
        </p:spPr>
      </p:pic>
      <p:pic>
        <p:nvPicPr>
          <p:cNvPr id="2" name="Рисунок 1"/>
          <p:cNvPicPr>
            <a:picLocks noChangeAspect="1"/>
          </p:cNvPicPr>
          <p:nvPr/>
        </p:nvPicPr>
        <p:blipFill>
          <a:blip r:embed="rId3"/>
          <a:stretch>
            <a:fillRect/>
          </a:stretch>
        </p:blipFill>
        <p:spPr>
          <a:xfrm>
            <a:off x="7881322" y="-716481"/>
            <a:ext cx="4274102" cy="2484322"/>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5" name="Прямоугольник 4"/>
          <p:cNvSpPr/>
          <p:nvPr/>
        </p:nvSpPr>
        <p:spPr>
          <a:xfrm>
            <a:off x="1158240" y="2211219"/>
            <a:ext cx="10168128" cy="4093428"/>
          </a:xfrm>
          <a:prstGeom prst="rect">
            <a:avLst/>
          </a:prstGeom>
        </p:spPr>
        <p:txBody>
          <a:bodyPr wrap="square">
            <a:spAutoFit/>
          </a:bodyPr>
          <a:lstStyle/>
          <a:p>
            <a:pPr algn="ctr"/>
            <a:r>
              <a:rPr lang="ru-RU" sz="4000" b="1" dirty="0" smtClean="0">
                <a:solidFill>
                  <a:schemeClr val="bg1">
                    <a:lumMod val="85000"/>
                  </a:schemeClr>
                </a:solidFill>
              </a:rPr>
              <a:t>П Р О Е К Т</a:t>
            </a:r>
          </a:p>
          <a:p>
            <a:pPr algn="ctr"/>
            <a:r>
              <a:rPr lang="ru-RU" sz="4000" b="1" dirty="0" smtClean="0">
                <a:solidFill>
                  <a:schemeClr val="bg1">
                    <a:lumMod val="85000"/>
                  </a:schemeClr>
                </a:solidFill>
              </a:rPr>
              <a:t>«Наставничество как эффективный инструмент профессионального роста»</a:t>
            </a:r>
          </a:p>
          <a:p>
            <a:pPr algn="ctr"/>
            <a:r>
              <a:rPr lang="ru-RU" sz="2800" dirty="0" smtClean="0">
                <a:solidFill>
                  <a:schemeClr val="bg1">
                    <a:lumMod val="85000"/>
                  </a:schemeClr>
                </a:solidFill>
              </a:rPr>
              <a:t>ОБЩЕСТВЕННОЙ ОРГАНИЗАЦИИ ВЕТЕРАНОВ (ПЕНСИОНЕРОВ) ВОЙНЫ, ТРУДА, ВООРУЖЕННЫХ СИЛ И ПРАВООХРАНИТЕЛЬНЫХ ОРГАНОВ ОЗЕРСКОГО ГОРОДСКОГО ОКРУГА ЧЕЛЯБИНСКОЙ ОБЛАСТИ</a:t>
            </a:r>
          </a:p>
          <a:p>
            <a:pPr algn="ctr"/>
            <a:r>
              <a:rPr lang="ru-RU" sz="2800" dirty="0" smtClean="0">
                <a:solidFill>
                  <a:schemeClr val="bg1">
                    <a:lumMod val="85000"/>
                  </a:schemeClr>
                </a:solidFill>
              </a:rPr>
              <a:t>01.02.2023 – 25.12.2023 </a:t>
            </a:r>
            <a:endParaRPr lang="ru-RU" sz="2800" dirty="0">
              <a:solidFill>
                <a:schemeClr val="bg1">
                  <a:lumMod val="85000"/>
                </a:schemeClr>
              </a:solidFill>
            </a:endParaRPr>
          </a:p>
        </p:txBody>
      </p:sp>
      <p:pic>
        <p:nvPicPr>
          <p:cNvPr id="6" name="Рисунок 5"/>
          <p:cNvPicPr>
            <a:picLocks noChangeAspect="1"/>
          </p:cNvPicPr>
          <p:nvPr/>
        </p:nvPicPr>
        <p:blipFill>
          <a:blip r:embed="rId4"/>
          <a:stretch>
            <a:fillRect/>
          </a:stretch>
        </p:blipFill>
        <p:spPr>
          <a:xfrm>
            <a:off x="0" y="-467961"/>
            <a:ext cx="7690338" cy="2679180"/>
          </a:xfrm>
          <a:prstGeom prst="rect">
            <a:avLst/>
          </a:prstGeom>
        </p:spPr>
      </p:pic>
    </p:spTree>
    <p:extLst>
      <p:ext uri="{BB962C8B-B14F-4D97-AF65-F5344CB8AC3E}">
        <p14:creationId xmlns:p14="http://schemas.microsoft.com/office/powerpoint/2010/main" val="2668100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83975" y="-272884"/>
            <a:ext cx="12344399" cy="7403766"/>
          </a:xfrm>
          <a:prstGeom prst="rect">
            <a:avLst/>
          </a:prstGeom>
        </p:spPr>
      </p:pic>
      <p:pic>
        <p:nvPicPr>
          <p:cNvPr id="2" name="Рисунок 1"/>
          <p:cNvPicPr>
            <a:picLocks noChangeAspect="1"/>
          </p:cNvPicPr>
          <p:nvPr/>
        </p:nvPicPr>
        <p:blipFill>
          <a:blip r:embed="rId3"/>
          <a:stretch>
            <a:fillRect/>
          </a:stretch>
        </p:blipFill>
        <p:spPr>
          <a:xfrm>
            <a:off x="294476" y="532205"/>
            <a:ext cx="11587495" cy="5282442"/>
          </a:xfrm>
          <a:prstGeom prst="rect">
            <a:avLst/>
          </a:prstGeom>
        </p:spPr>
      </p:pic>
    </p:spTree>
    <p:extLst>
      <p:ext uri="{BB962C8B-B14F-4D97-AF65-F5344CB8AC3E}">
        <p14:creationId xmlns:p14="http://schemas.microsoft.com/office/powerpoint/2010/main" val="15944068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16586"/>
          <a:stretch/>
        </p:blipFill>
        <p:spPr>
          <a:xfrm>
            <a:off x="-13488" y="1"/>
            <a:ext cx="17557776" cy="7099183"/>
          </a:xfrm>
          <a:prstGeom prst="rect">
            <a:avLst/>
          </a:prstGeom>
        </p:spPr>
      </p:pic>
      <p:pic>
        <p:nvPicPr>
          <p:cNvPr id="3" name="Рисунок 2"/>
          <p:cNvPicPr>
            <a:picLocks noChangeAspect="1"/>
          </p:cNvPicPr>
          <p:nvPr/>
        </p:nvPicPr>
        <p:blipFill>
          <a:blip r:embed="rId3"/>
          <a:stretch>
            <a:fillRect/>
          </a:stretch>
        </p:blipFill>
        <p:spPr>
          <a:xfrm>
            <a:off x="1005575" y="451104"/>
            <a:ext cx="4834394" cy="6648080"/>
          </a:xfrm>
          <a:prstGeom prst="rect">
            <a:avLst/>
          </a:prstGeom>
        </p:spPr>
      </p:pic>
    </p:spTree>
    <p:extLst>
      <p:ext uri="{BB962C8B-B14F-4D97-AF65-F5344CB8AC3E}">
        <p14:creationId xmlns:p14="http://schemas.microsoft.com/office/powerpoint/2010/main" val="28760668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46845" y="-85649"/>
            <a:ext cx="12485690" cy="7029297"/>
          </a:xfrm>
          <a:prstGeom prst="rect">
            <a:avLst/>
          </a:prstGeom>
        </p:spPr>
      </p:pic>
      <p:pic>
        <p:nvPicPr>
          <p:cNvPr id="2" name="Рисунок 1"/>
          <p:cNvPicPr>
            <a:picLocks noChangeAspect="1"/>
          </p:cNvPicPr>
          <p:nvPr/>
        </p:nvPicPr>
        <p:blipFill rotWithShape="1">
          <a:blip r:embed="rId3"/>
          <a:srcRect l="3157" t="11000"/>
          <a:stretch/>
        </p:blipFill>
        <p:spPr>
          <a:xfrm>
            <a:off x="1152144" y="347472"/>
            <a:ext cx="9445752" cy="6510528"/>
          </a:xfrm>
          <a:prstGeom prst="rect">
            <a:avLst/>
          </a:prstGeom>
        </p:spPr>
      </p:pic>
    </p:spTree>
    <p:extLst>
      <p:ext uri="{BB962C8B-B14F-4D97-AF65-F5344CB8AC3E}">
        <p14:creationId xmlns:p14="http://schemas.microsoft.com/office/powerpoint/2010/main" val="4154746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146845" y="-85649"/>
            <a:ext cx="12485690" cy="7029297"/>
          </a:xfrm>
          <a:prstGeom prst="rect">
            <a:avLst/>
          </a:prstGeom>
        </p:spPr>
      </p:pic>
      <p:pic>
        <p:nvPicPr>
          <p:cNvPr id="3" name="Рисунок 2"/>
          <p:cNvPicPr>
            <a:picLocks noChangeAspect="1"/>
          </p:cNvPicPr>
          <p:nvPr/>
        </p:nvPicPr>
        <p:blipFill>
          <a:blip r:embed="rId3"/>
          <a:stretch>
            <a:fillRect/>
          </a:stretch>
        </p:blipFill>
        <p:spPr>
          <a:xfrm>
            <a:off x="6659861" y="112155"/>
            <a:ext cx="5193792" cy="3895344"/>
          </a:xfrm>
          <a:prstGeom prst="rect">
            <a:avLst/>
          </a:prstGeom>
        </p:spPr>
      </p:pic>
      <p:pic>
        <p:nvPicPr>
          <p:cNvPr id="5" name="Рисунок 4"/>
          <p:cNvPicPr>
            <a:picLocks noChangeAspect="1"/>
          </p:cNvPicPr>
          <p:nvPr/>
        </p:nvPicPr>
        <p:blipFill>
          <a:blip r:embed="rId4"/>
          <a:stretch>
            <a:fillRect/>
          </a:stretch>
        </p:blipFill>
        <p:spPr>
          <a:xfrm>
            <a:off x="238864" y="168695"/>
            <a:ext cx="4989194" cy="3838804"/>
          </a:xfrm>
          <a:prstGeom prst="rect">
            <a:avLst/>
          </a:prstGeom>
        </p:spPr>
      </p:pic>
      <p:pic>
        <p:nvPicPr>
          <p:cNvPr id="6" name="Рисунок 5"/>
          <p:cNvPicPr>
            <a:picLocks noChangeAspect="1"/>
          </p:cNvPicPr>
          <p:nvPr/>
        </p:nvPicPr>
        <p:blipFill rotWithShape="1">
          <a:blip r:embed="rId5"/>
          <a:srcRect l="13808" r="11192"/>
          <a:stretch/>
        </p:blipFill>
        <p:spPr>
          <a:xfrm>
            <a:off x="3620276" y="4007499"/>
            <a:ext cx="4040155" cy="3019595"/>
          </a:xfrm>
          <a:prstGeom prst="rect">
            <a:avLst/>
          </a:prstGeom>
        </p:spPr>
      </p:pic>
    </p:spTree>
    <p:extLst>
      <p:ext uri="{BB962C8B-B14F-4D97-AF65-F5344CB8AC3E}">
        <p14:creationId xmlns:p14="http://schemas.microsoft.com/office/powerpoint/2010/main" val="55876741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121</Words>
  <Application>Microsoft Office PowerPoint</Application>
  <PresentationFormat>Широкоэкранный</PresentationFormat>
  <Paragraphs>18</Paragraphs>
  <Slides>23</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23</vt:i4>
      </vt:variant>
    </vt:vector>
  </HeadingPairs>
  <TitlesOfParts>
    <vt:vector size="29" baseType="lpstr">
      <vt:lpstr>Arial</vt:lpstr>
      <vt:lpstr>Arial Black</vt:lpstr>
      <vt:lpstr>Bahnschrift Light Condensed</vt:lpstr>
      <vt:lpstr>Calibri</vt:lpstr>
      <vt:lpstr>Calibri 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 А С Т А В Н И К —  это человек, который уже достиг той цели, которую вы ещё только ставите перед собой.  Уже поднялся на ту гору, на которую вы только собираетесь.   Уже живёт той жизнью, которой вы только хотели бы жить.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Российский форум наставник</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Ilya</dc:creator>
  <cp:lastModifiedBy>$</cp:lastModifiedBy>
  <cp:revision>32</cp:revision>
  <dcterms:created xsi:type="dcterms:W3CDTF">2023-04-18T05:35:00Z</dcterms:created>
  <dcterms:modified xsi:type="dcterms:W3CDTF">2023-04-20T14:59:59Z</dcterms:modified>
</cp:coreProperties>
</file>