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onko@minsoc74.ru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rants.oprf.ru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280" y="721770"/>
            <a:ext cx="7772400" cy="146304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14950" y="5486400"/>
            <a:ext cx="5892114" cy="4919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7561" y="4516904"/>
            <a:ext cx="79721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Проблемы и практики субсидирования НКО в Уральском федеральном округе </a:t>
            </a: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650" y="340915"/>
            <a:ext cx="5128841" cy="391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520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39665" y="5090984"/>
            <a:ext cx="3749287" cy="1332194"/>
          </a:xfrm>
        </p:spPr>
        <p:txBody>
          <a:bodyPr/>
          <a:lstStyle/>
          <a:p>
            <a:r>
              <a:rPr lang="ru-RU" dirty="0" smtClean="0"/>
              <a:t>Общественный форум Озерска 2016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13005" y="395738"/>
            <a:ext cx="7512908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взять информацию: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Смотри на    	http://vsekonkursy.ru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indent="44958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www.portal-nko.ru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indent="44958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www.asi.org.ru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www.infogrant.ru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9160" indent="449580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www.dimsi.ru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6492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280" y="721770"/>
            <a:ext cx="7772400" cy="146304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14950" y="5486400"/>
            <a:ext cx="5892114" cy="4919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7561" y="4516904"/>
            <a:ext cx="7972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dirty="0" smtClean="0"/>
          </a:p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650" y="340915"/>
            <a:ext cx="5128841" cy="391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63004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0929" y="6089281"/>
            <a:ext cx="3811071" cy="616505"/>
          </a:xfrm>
        </p:spPr>
        <p:txBody>
          <a:bodyPr/>
          <a:lstStyle/>
          <a:p>
            <a:r>
              <a:rPr lang="ru-RU" dirty="0"/>
              <a:t>Общественный форум Озерска 2016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95560" y="395416"/>
            <a:ext cx="79237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Уральский федеральный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округ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</a:rPr>
              <a:t>Площадь </a:t>
            </a:r>
            <a:r>
              <a:rPr lang="ru-RU" sz="2400" dirty="0" smtClean="0">
                <a:latin typeface="Arial" panose="020B0604020202020204" pitchFamily="34" charset="0"/>
              </a:rPr>
              <a:t>- 11 %  площади </a:t>
            </a:r>
            <a:r>
              <a:rPr lang="ru-RU" sz="2400" dirty="0">
                <a:latin typeface="Arial" panose="020B0604020202020204" pitchFamily="34" charset="0"/>
              </a:rPr>
              <a:t>Российской </a:t>
            </a:r>
            <a:r>
              <a:rPr lang="ru-RU" sz="2400" dirty="0" smtClean="0">
                <a:latin typeface="Arial" panose="020B0604020202020204" pitchFamily="34" charset="0"/>
              </a:rPr>
              <a:t>Федерации.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</a:rPr>
              <a:t>Население</a:t>
            </a:r>
            <a:r>
              <a:rPr lang="ru-RU" sz="2400" dirty="0" smtClean="0">
                <a:latin typeface="Arial" panose="020B0604020202020204" pitchFamily="34" charset="0"/>
              </a:rPr>
              <a:t> – 12,5 млн </a:t>
            </a:r>
            <a:r>
              <a:rPr lang="ru-RU" sz="2400" dirty="0">
                <a:latin typeface="Arial" panose="020B0604020202020204" pitchFamily="34" charset="0"/>
              </a:rPr>
              <a:t>человек.</a:t>
            </a:r>
          </a:p>
          <a:p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Административный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</a:rPr>
              <a:t> центр  </a:t>
            </a:r>
            <a:r>
              <a:rPr lang="ru-RU" sz="2400" dirty="0" smtClean="0">
                <a:latin typeface="Arial" panose="020B0604020202020204" pitchFamily="34" charset="0"/>
              </a:rPr>
              <a:t>– Екатеринбург</a:t>
            </a:r>
            <a:r>
              <a:rPr lang="ru-RU" sz="2400" dirty="0">
                <a:latin typeface="Arial" panose="020B0604020202020204" pitchFamily="34" charset="0"/>
              </a:rPr>
              <a:t>.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</a:rPr>
              <a:t>Состав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округа: </a:t>
            </a:r>
          </a:p>
          <a:p>
            <a:r>
              <a:rPr lang="ru-RU" sz="2400" dirty="0" smtClean="0">
                <a:latin typeface="Arial" panose="020B0604020202020204" pitchFamily="34" charset="0"/>
              </a:rPr>
              <a:t>Курганская, Свердловская</a:t>
            </a:r>
            <a:r>
              <a:rPr lang="ru-RU" sz="2400" dirty="0">
                <a:latin typeface="Arial" panose="020B0604020202020204" pitchFamily="34" charset="0"/>
              </a:rPr>
              <a:t>, </a:t>
            </a:r>
            <a:r>
              <a:rPr lang="ru-RU" sz="2400" dirty="0" smtClean="0">
                <a:latin typeface="Arial" panose="020B0604020202020204" pitchFamily="34" charset="0"/>
              </a:rPr>
              <a:t>Тюменская, Челябинская </a:t>
            </a:r>
            <a:r>
              <a:rPr lang="ru-RU" sz="2400" dirty="0">
                <a:latin typeface="Arial" panose="020B0604020202020204" pitchFamily="34" charset="0"/>
              </a:rPr>
              <a:t>области, </a:t>
            </a:r>
            <a:r>
              <a:rPr lang="ru-RU" sz="2400" dirty="0" smtClean="0">
                <a:latin typeface="Arial" panose="020B0604020202020204" pitchFamily="34" charset="0"/>
              </a:rPr>
              <a:t>Ханты-Мансийский и Ямало-Ненецкий </a:t>
            </a:r>
            <a:r>
              <a:rPr lang="ru-RU" sz="2400" dirty="0">
                <a:latin typeface="Arial" panose="020B0604020202020204" pitchFamily="34" charset="0"/>
              </a:rPr>
              <a:t>автономные округа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</a:rPr>
              <a:t>Крупные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</a:rPr>
              <a:t>города: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</a:rPr>
              <a:t>Екатеринбург, Челябинск, </a:t>
            </a:r>
            <a:r>
              <a:rPr lang="ru-RU" sz="2400" dirty="0">
                <a:latin typeface="Arial" panose="020B0604020202020204" pitchFamily="34" charset="0"/>
              </a:rPr>
              <a:t>Тюмень, </a:t>
            </a:r>
            <a:r>
              <a:rPr lang="ru-RU" sz="2400" dirty="0" smtClean="0">
                <a:latin typeface="Arial" panose="020B0604020202020204" pitchFamily="34" charset="0"/>
              </a:rPr>
              <a:t> Магнитогорск, Нижний  Тагил</a:t>
            </a:r>
            <a:r>
              <a:rPr lang="ru-RU" sz="2400" dirty="0">
                <a:latin typeface="Arial" panose="020B0604020202020204" pitchFamily="34" charset="0"/>
              </a:rPr>
              <a:t>, Курган, </a:t>
            </a:r>
          </a:p>
          <a:p>
            <a:r>
              <a:rPr lang="ru-RU" sz="2400" dirty="0" smtClean="0">
                <a:latin typeface="Arial" panose="020B0604020202020204" pitchFamily="34" charset="0"/>
              </a:rPr>
              <a:t>Сургут, Нижневартовск  (</a:t>
            </a:r>
            <a:r>
              <a:rPr lang="ru-RU" sz="2400" dirty="0">
                <a:latin typeface="Arial" panose="020B0604020202020204" pitchFamily="34" charset="0"/>
              </a:rPr>
              <a:t>всего 112 городов</a:t>
            </a:r>
            <a:r>
              <a:rPr lang="ru-RU" sz="2400" dirty="0" smtClean="0">
                <a:latin typeface="Arial" panose="020B0604020202020204" pitchFamily="34" charset="0"/>
              </a:rPr>
              <a:t>).</a:t>
            </a:r>
          </a:p>
          <a:p>
            <a:endParaRPr lang="ru-RU" sz="2400" dirty="0">
              <a:latin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</a:rPr>
              <a:t>На </a:t>
            </a:r>
            <a:r>
              <a:rPr lang="ru-RU" sz="2400" dirty="0" smtClean="0">
                <a:latin typeface="Arial" panose="020B0604020202020204" pitchFamily="34" charset="0"/>
              </a:rPr>
              <a:t> 12,3  млн  жителей  </a:t>
            </a:r>
            <a:r>
              <a:rPr lang="ru-RU" sz="2400" dirty="0" err="1" smtClean="0">
                <a:latin typeface="Arial" panose="020B0604020202020204" pitchFamily="34" charset="0"/>
              </a:rPr>
              <a:t>УрФО</a:t>
            </a:r>
            <a:r>
              <a:rPr lang="ru-RU" sz="2400" dirty="0" smtClean="0">
                <a:latin typeface="Arial" panose="020B0604020202020204" pitchFamily="34" charset="0"/>
              </a:rPr>
              <a:t> приходится  более </a:t>
            </a:r>
            <a:r>
              <a:rPr lang="ru-RU" sz="2400" dirty="0">
                <a:latin typeface="Arial" panose="020B0604020202020204" pitchFamily="34" charset="0"/>
              </a:rPr>
              <a:t>15 </a:t>
            </a:r>
            <a:r>
              <a:rPr lang="ru-RU" sz="2400" dirty="0" smtClean="0">
                <a:latin typeface="Arial" panose="020B0604020202020204" pitchFamily="34" charset="0"/>
              </a:rPr>
              <a:t> тысяч НКО. Их </a:t>
            </a:r>
            <a:r>
              <a:rPr lang="ru-RU" sz="2400" dirty="0">
                <a:latin typeface="Arial" panose="020B0604020202020204" pitchFamily="34" charset="0"/>
              </a:rPr>
              <a:t>них свыше 10 тысяч </a:t>
            </a:r>
            <a:r>
              <a:rPr lang="ru-RU" sz="2400" dirty="0" smtClean="0">
                <a:latin typeface="Arial" panose="020B0604020202020204" pitchFamily="34" charset="0"/>
              </a:rPr>
              <a:t> социально-ориентированных НКО.</a:t>
            </a:r>
            <a:endParaRPr lang="ru-RU" sz="24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 descr="http://www.ugadn66.ru/images/ma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940" y="1865870"/>
            <a:ext cx="3431059" cy="4223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4965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5924" y="185351"/>
            <a:ext cx="11837773" cy="5572897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01448" y="6045783"/>
            <a:ext cx="3848141" cy="444845"/>
          </a:xfrm>
        </p:spPr>
        <p:txBody>
          <a:bodyPr/>
          <a:lstStyle/>
          <a:p>
            <a:r>
              <a:rPr lang="ru-RU" dirty="0" smtClean="0"/>
              <a:t>Общественный форум Озерска 2016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8426" y="436695"/>
            <a:ext cx="10120184" cy="611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 регионов Уральского федерального округа по интегральному индексу социального </a:t>
            </a:r>
            <a:r>
              <a:rPr lang="ru-RU" sz="2800" b="1" dirty="0" smtClean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капитала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Ямало-Ненецкий автономный округ –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174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 – Югра –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Челябинская область –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137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Свердловская область –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134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Курганская область –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115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Тюменская область –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106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данным исследований, проведенных компанией </a:t>
            </a:r>
            <a:r>
              <a:rPr lang="ru-RU" sz="14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Aventica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 </a:t>
            </a:r>
            <a:endParaRPr lang="ru-RU" sz="14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заказу 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Общественной Палаты РФ</a:t>
            </a:r>
            <a:r>
              <a:rPr lang="ru-RU" sz="145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http://www.ugadn66.ru/images/ma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957" y="2063534"/>
            <a:ext cx="3077307" cy="33955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10405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344799"/>
            <a:ext cx="11108724" cy="5549373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2021" y="5638793"/>
            <a:ext cx="4077730" cy="876162"/>
          </a:xfrm>
        </p:spPr>
        <p:txBody>
          <a:bodyPr/>
          <a:lstStyle/>
          <a:p>
            <a:r>
              <a:rPr lang="ru-RU" dirty="0" smtClean="0"/>
              <a:t>Общественный форум Озерска 2016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5060" y="402103"/>
            <a:ext cx="8826843" cy="5236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Необходимые виды помощи НКО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74%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НКО признали самым необходимым видом помощи финансовую 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поддержку,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38%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НКО воспользовались 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56%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НКО нуждаются в безвозмездном использовании помещения или скидка по арендной 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плате,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26%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НКО воспользовались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36%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НКО нуждаются в информационной, консультативной 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поддержке,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24%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</a:rPr>
              <a:t> НКО воспользовались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41235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2042" y="761326"/>
            <a:ext cx="10948087" cy="43858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МСУ уровень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Муниципальный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социальных </a:t>
            </a:r>
            <a:endParaRPr lang="ru-RU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проектов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(февраль-март)</a:t>
            </a:r>
            <a:endParaRPr lang="ru-RU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Отраслевой конкурс 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ГК </a:t>
            </a:r>
            <a:r>
              <a:rPr lang="ru-RU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Росатома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 этапа февраль, осень)</a:t>
            </a:r>
            <a:endParaRPr lang="ru-RU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проектов на ФГУП ПО «Маяк» </a:t>
            </a:r>
            <a:endParaRPr lang="ru-RU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287" y="621614"/>
            <a:ext cx="2891480" cy="187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646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84108"/>
            <a:ext cx="5177481" cy="739070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+mn-lt"/>
              </a:rPr>
              <a:t>Общественный форум Озерска 2016</a:t>
            </a:r>
            <a:endParaRPr lang="ru-RU" sz="1800" dirty="0">
              <a:latin typeface="+mn-lt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-61785"/>
            <a:ext cx="12188952" cy="6573796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6714" y="310155"/>
            <a:ext cx="10803924" cy="6085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Практики взаимодействия с НКО в УРФО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3857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НКО в </a:t>
            </a:r>
            <a:r>
              <a:rPr lang="ru-RU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Челябинской 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«12 гражданских инициатив Уральского </a:t>
            </a:r>
            <a:endParaRPr lang="ru-RU" sz="28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Конкурс благотворительных проектов </a:t>
            </a:r>
            <a:endParaRPr lang="ru-RU" sz="28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 регион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Благотворительный фонд «</a:t>
            </a:r>
            <a:r>
              <a:rPr lang="ru-RU" sz="28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Евраза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– «Урал».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Деятельность благотворительного фонда </a:t>
            </a:r>
            <a:endParaRPr lang="ru-RU" sz="28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Синара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Деятельность межрегионального ресурсного </a:t>
            </a:r>
            <a:endParaRPr lang="ru-RU" sz="28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 для социально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</a:rPr>
              <a:t>ориентированных НКО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556" y="2001795"/>
            <a:ext cx="3524443" cy="442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7738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6691" y="379517"/>
            <a:ext cx="11219935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Минсоцотношений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Челябинской области объявляет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для социально  ориентированных НКО на получение субсидии для реализации социальных проектов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65870" y="2224216"/>
            <a:ext cx="9551774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Адрес: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Челябинск, Воровского, 30,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каб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46, с понедельника по четверг с 8.30 до 17.30 часов, в пятницу с 8.30 до 16.45 часов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Информацию о конкурсе можно узнать на сайте министерства социальных отношений и у специалистов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минсоцотношений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ответственных за прием заявок: (351) 232-39-19. Контактный адрес электронной почты: </a:t>
            </a:r>
            <a:r>
              <a:rPr lang="ru-RU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 tooltip="Написать письмо"/>
              </a:rPr>
              <a:t>sonko@minsoc74.ru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Общественный форум Озерска 2016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283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8342" y="319720"/>
            <a:ext cx="9659696" cy="545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Конкурсы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грантовой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поддержки Российского уровня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74" y="1188220"/>
            <a:ext cx="60960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Президентские гранты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https://grants.oprf.ru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распределяют 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грантооператоры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7574" y="2711322"/>
            <a:ext cx="8833893" cy="5170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457200" indent="540385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Субсидии </a:t>
            </a:r>
            <a:r>
              <a:rPr lang="ru-RU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Минэкономразвития РФ для субъектов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99790" y="3602444"/>
            <a:ext cx="8719248" cy="3065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Минтруд (фонд Гордеева)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Росмолодежь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(50-200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тыс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для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физ.лицо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500 тыс. для </a:t>
            </a:r>
            <a:r>
              <a:rPr lang="ru-RU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юр.лицо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 </a:t>
            </a:r>
            <a:r>
              <a:rPr lang="ru-RU" sz="2400" kern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Всероссийский Фестиваль социальных программ «</a:t>
            </a:r>
            <a:r>
              <a:rPr lang="ru-RU" sz="2400" kern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СоДействие</a:t>
            </a:r>
            <a:r>
              <a:rPr lang="ru-RU" sz="2400" kern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Panasonic</a:t>
            </a:r>
            <a:r>
              <a:rPr lang="ru-RU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kern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экологические проекты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2400" kern="1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Уралсиб</a:t>
            </a:r>
            <a:r>
              <a:rPr lang="ru-RU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</a:t>
            </a:r>
            <a:r>
              <a:rPr lang="ru-RU" sz="2400" kern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2400" kern="1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детские проекты</a:t>
            </a:r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782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054" y="24712"/>
            <a:ext cx="11254946" cy="6398465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34995" y="249739"/>
            <a:ext cx="10507362" cy="6349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ПОМОЩЬ бизнеса, предпринимателей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Фандрайзинг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Краудсортинг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Краудфандинг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(народное 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финансирование)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800" b="1" dirty="0">
              <a:solidFill>
                <a:srgbClr val="2E75B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ЧАСТНАЯ  </a:t>
            </a:r>
            <a:r>
              <a:rPr lang="ru-RU" sz="2800" b="1" dirty="0">
                <a:solidFill>
                  <a:srgbClr val="2E75B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благотворительность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Налоговое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законодательство РФ также поддерживает благотворителя.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Статьей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219 Налогового кодекса РФ предусмотрено, что физическим лицам, оказывающим благотворительную помощь, предоставляется социальный налоговый вычет на 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сумму этой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						  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Общественный форум Озерска 2016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191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90</TotalTime>
  <Words>245</Words>
  <Application>Microsoft Office PowerPoint</Application>
  <PresentationFormat>Широкоэкранный</PresentationFormat>
  <Paragraphs>92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Tw Cen MT</vt:lpstr>
      <vt:lpstr>Tw Cen MT Condensed</vt:lpstr>
      <vt:lpstr>Wingdings 3</vt:lpstr>
      <vt:lpstr>Интеграл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Общественный форум Озерска 2016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</vt:vector>
  </TitlesOfParts>
  <Company>%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Проблемы и практики субсидирования НКО в Уральском федеральном округе </dc:title>
  <dc:creator>%</dc:creator>
  <cp:lastModifiedBy>%</cp:lastModifiedBy>
  <cp:revision>27</cp:revision>
  <dcterms:created xsi:type="dcterms:W3CDTF">2016-04-11T06:26:32Z</dcterms:created>
  <dcterms:modified xsi:type="dcterms:W3CDTF">2016-04-11T07:57:00Z</dcterms:modified>
</cp:coreProperties>
</file>