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523" r:id="rId2"/>
    <p:sldId id="375" r:id="rId3"/>
    <p:sldId id="498" r:id="rId4"/>
    <p:sldId id="528" r:id="rId5"/>
    <p:sldId id="497" r:id="rId6"/>
    <p:sldId id="515" r:id="rId7"/>
    <p:sldId id="527" r:id="rId8"/>
    <p:sldId id="517" r:id="rId9"/>
    <p:sldId id="526" r:id="rId10"/>
    <p:sldId id="529" r:id="rId11"/>
    <p:sldId id="524" r:id="rId12"/>
    <p:sldId id="530" r:id="rId13"/>
    <p:sldId id="532" r:id="rId14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3366FF"/>
    <a:srgbClr val="0033CC"/>
    <a:srgbClr val="CC0000"/>
    <a:srgbClr val="003300"/>
    <a:srgbClr val="996633"/>
    <a:srgbClr val="CC9900"/>
    <a:srgbClr val="6666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4660"/>
  </p:normalViewPr>
  <p:slideViewPr>
    <p:cSldViewPr>
      <p:cViewPr varScale="1">
        <p:scale>
          <a:sx n="96" d="100"/>
          <a:sy n="96" d="100"/>
        </p:scale>
        <p:origin x="84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&#1044;&#1080;&#1072;&#1075;&#1088;&#1072;&#1084;&#1084;&#1072;%20&#1074;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&#1040;&#1083;&#1077;&#1082;&#1089;\&#1055;&#1056;&#1054;&#1043;&#1053;&#1054;&#1047;%202019\&#1044;&#1083;&#1103;%20&#1076;&#1080;&#1072;&#1075;&#1088;&#1072;&#1084;&#1084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D:\&#1040;&#1083;&#1077;&#1082;&#1089;\&#1055;&#1056;&#1054;&#1043;&#1053;&#1054;&#1047;%202019\&#1044;&#1083;&#1103;%20&#1076;&#1080;&#1072;&#1075;&#1088;&#1072;&#1084;&#1084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D:\&#1040;&#1083;&#1077;&#1082;&#1089;\&#1055;&#1056;&#1054;&#1043;&#1053;&#1054;&#1047;%202019\&#1044;&#1083;&#1103;%20&#1076;&#1080;&#1072;&#1075;&#1088;&#1072;&#1084;&#108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D:\&#1040;&#1083;&#1077;&#1082;&#1089;\&#1055;&#1056;&#1054;&#1043;&#1053;&#1054;&#1047;%202019\&#1044;&#1083;&#1103;%20&#1076;&#1080;&#1072;&#1075;&#1088;&#1072;&#1084;&#1084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7"/>
              <c:layout>
                <c:manualLayout>
                  <c:x val="-5.4908195992992279E-2"/>
                  <c:y val="4.8507744808804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934929074715845E-2"/>
                  <c:y val="4.8507744808804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510296558840685E-2"/>
                  <c:y val="5.31242411861268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PowerPoint]форма_2п'!$D$13:$M$13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'[Диаграмма в Microsoft PowerPoint]форма_2п'!$D$14:$M$14</c:f>
              <c:numCache>
                <c:formatCode>0.00</c:formatCode>
                <c:ptCount val="10"/>
                <c:pt idx="0">
                  <c:v>10.8</c:v>
                </c:pt>
                <c:pt idx="1">
                  <c:v>11.94</c:v>
                </c:pt>
                <c:pt idx="2">
                  <c:v>11.21</c:v>
                </c:pt>
                <c:pt idx="3">
                  <c:v>11.47</c:v>
                </c:pt>
                <c:pt idx="4">
                  <c:v>10.67</c:v>
                </c:pt>
                <c:pt idx="5">
                  <c:v>9.3000000000000007</c:v>
                </c:pt>
                <c:pt idx="6">
                  <c:v>10.94</c:v>
                </c:pt>
                <c:pt idx="7">
                  <c:v>11.48</c:v>
                </c:pt>
                <c:pt idx="8" formatCode="General">
                  <c:v>11.51</c:v>
                </c:pt>
                <c:pt idx="9" formatCode="General">
                  <c:v>11.52</c:v>
                </c:pt>
              </c:numCache>
            </c:numRef>
          </c:val>
          <c:smooth val="0"/>
        </c:ser>
        <c:ser>
          <c:idx val="2"/>
          <c:order val="1"/>
          <c:tx>
            <c:v>смерность</c:v>
          </c:tx>
          <c:spPr>
            <a:ln w="28575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PowerPoint]форма_2п'!$D$13:$M$13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'[Диаграмма в Microsoft PowerPoint]форма_2п'!$D$16:$M$16</c:f>
              <c:numCache>
                <c:formatCode>0.00</c:formatCode>
                <c:ptCount val="10"/>
                <c:pt idx="0">
                  <c:v>13.3</c:v>
                </c:pt>
                <c:pt idx="1">
                  <c:v>12.9</c:v>
                </c:pt>
                <c:pt idx="2">
                  <c:v>13.64</c:v>
                </c:pt>
                <c:pt idx="3">
                  <c:v>13.77</c:v>
                </c:pt>
                <c:pt idx="4">
                  <c:v>14.23</c:v>
                </c:pt>
                <c:pt idx="5">
                  <c:v>14.09</c:v>
                </c:pt>
                <c:pt idx="6">
                  <c:v>14.15</c:v>
                </c:pt>
                <c:pt idx="7">
                  <c:v>14.23</c:v>
                </c:pt>
                <c:pt idx="8">
                  <c:v>14.26</c:v>
                </c:pt>
                <c:pt idx="9" formatCode="General">
                  <c:v>14.27</c:v>
                </c:pt>
              </c:numCache>
            </c:numRef>
          </c:val>
          <c:smooth val="0"/>
        </c:ser>
        <c:ser>
          <c:idx val="3"/>
          <c:order val="2"/>
          <c:spPr>
            <a:ln w="444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FF"/>
              </a:solidFill>
              <a:ln w="9525">
                <a:noFill/>
              </a:ln>
              <a:effectLst/>
            </c:spPr>
          </c:marker>
          <c:dLbls>
            <c:dLbl>
              <c:idx val="7"/>
              <c:layout>
                <c:manualLayout>
                  <c:x val="-5.2128743370075364E-2"/>
                  <c:y val="4.85077448088043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908195992992383E-2"/>
                  <c:y val="3.9274752054159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2848654427591427E-2"/>
                  <c:y val="3.92747520541591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PowerPoint]форма_2п'!$D$13:$M$13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'[Диаграмма в Microsoft PowerPoint]форма_2п'!$D$17:$M$17</c:f>
              <c:numCache>
                <c:formatCode>0.00</c:formatCode>
                <c:ptCount val="10"/>
                <c:pt idx="0">
                  <c:v>13.3</c:v>
                </c:pt>
                <c:pt idx="1">
                  <c:v>12.9</c:v>
                </c:pt>
                <c:pt idx="2">
                  <c:v>13.64</c:v>
                </c:pt>
                <c:pt idx="3">
                  <c:v>13.77</c:v>
                </c:pt>
                <c:pt idx="4">
                  <c:v>14.23</c:v>
                </c:pt>
                <c:pt idx="5">
                  <c:v>14.09</c:v>
                </c:pt>
                <c:pt idx="6">
                  <c:v>14.15</c:v>
                </c:pt>
                <c:pt idx="7">
                  <c:v>14.04</c:v>
                </c:pt>
                <c:pt idx="8" formatCode="General">
                  <c:v>14.07</c:v>
                </c:pt>
                <c:pt idx="9" formatCode="General">
                  <c:v>14.04</c:v>
                </c:pt>
              </c:numCache>
            </c:numRef>
          </c:val>
          <c:smooth val="0"/>
        </c:ser>
        <c:ser>
          <c:idx val="1"/>
          <c:order val="3"/>
          <c:tx>
            <c:v>рождаемость</c:v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7"/>
              <c:layout>
                <c:manualLayout>
                  <c:x val="-5.7687648615909297E-2"/>
                  <c:y val="-4.8438679114970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4908195992992383E-2"/>
                  <c:y val="-5.30551754922930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3626901162008166E-2"/>
                  <c:y val="-4.3822182737647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PowerPoint]форма_2п'!$D$13:$M$13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'[Диаграмма в Microsoft PowerPoint]форма_2п'!$D$15:$M$15</c:f>
              <c:numCache>
                <c:formatCode>0.00</c:formatCode>
                <c:ptCount val="10"/>
                <c:pt idx="0">
                  <c:v>10.8</c:v>
                </c:pt>
                <c:pt idx="1">
                  <c:v>11.94</c:v>
                </c:pt>
                <c:pt idx="2">
                  <c:v>11.21</c:v>
                </c:pt>
                <c:pt idx="3">
                  <c:v>11.47</c:v>
                </c:pt>
                <c:pt idx="4">
                  <c:v>10.67</c:v>
                </c:pt>
                <c:pt idx="5">
                  <c:v>9.3000000000000007</c:v>
                </c:pt>
                <c:pt idx="6">
                  <c:v>10.94</c:v>
                </c:pt>
                <c:pt idx="7">
                  <c:v>11.6</c:v>
                </c:pt>
                <c:pt idx="8" formatCode="General">
                  <c:v>11.62</c:v>
                </c:pt>
                <c:pt idx="9" formatCode="General">
                  <c:v>11.6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8240096"/>
        <c:axId val="340933880"/>
      </c:lineChart>
      <c:catAx>
        <c:axId val="33824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933880"/>
        <c:crosses val="autoZero"/>
        <c:auto val="1"/>
        <c:lblAlgn val="ctr"/>
        <c:lblOffset val="100"/>
        <c:noMultiLvlLbl val="0"/>
      </c:catAx>
      <c:valAx>
        <c:axId val="340933880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24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43358505888728"/>
          <c:y val="2.5774386530891785E-2"/>
          <c:w val="0.78020669778087592"/>
          <c:h val="0.66362668564252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PowerPoint]Торговля'!$A$3</c:f>
              <c:strCache>
                <c:ptCount val="1"/>
                <c:pt idx="0">
                  <c:v>Оборот розничной торговли по крупным и средним организациям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PowerPoint]Торговля'!$E$2:$N$2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(оценка)</c:v>
                </c:pt>
                <c:pt idx="7">
                  <c:v>2019 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'[Диаграмма в Microsoft PowerPoint]Торговля'!$E$3:$N$3</c:f>
              <c:numCache>
                <c:formatCode>0.0</c:formatCode>
                <c:ptCount val="10"/>
                <c:pt idx="0" formatCode="General">
                  <c:v>2309.1</c:v>
                </c:pt>
                <c:pt idx="1">
                  <c:v>2648.4</c:v>
                </c:pt>
                <c:pt idx="2" formatCode="#\ ##0.0">
                  <c:v>3027.1</c:v>
                </c:pt>
                <c:pt idx="3" formatCode="#\ ##0.0">
                  <c:v>3349.8</c:v>
                </c:pt>
                <c:pt idx="4" formatCode="General">
                  <c:v>3041.2</c:v>
                </c:pt>
                <c:pt idx="5" formatCode="#\ ##0.0">
                  <c:v>3032.6</c:v>
                </c:pt>
                <c:pt idx="6" formatCode="#\ ##0.0">
                  <c:v>3099.3</c:v>
                </c:pt>
                <c:pt idx="7" formatCode="#\ ##0.0">
                  <c:v>3223.4</c:v>
                </c:pt>
                <c:pt idx="8" formatCode="#\ ##0.0">
                  <c:v>3372.5</c:v>
                </c:pt>
                <c:pt idx="9" formatCode="#\ ##0.0">
                  <c:v>3535.5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8777608"/>
        <c:axId val="258778000"/>
      </c:barChart>
      <c:lineChart>
        <c:grouping val="standard"/>
        <c:varyColors val="0"/>
        <c:ser>
          <c:idx val="1"/>
          <c:order val="1"/>
          <c:tx>
            <c:strRef>
              <c:f>'[Диаграмма в Microsoft PowerPoint]Торговля'!$A$4</c:f>
              <c:strCache>
                <c:ptCount val="1"/>
                <c:pt idx="0">
                  <c:v>Индекс физического объема оборота розничной торговли</c:v>
                </c:pt>
              </c:strCache>
            </c:strRef>
          </c:tx>
          <c:spPr>
            <a:ln w="508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4.5262915723228395E-2"/>
                  <c:y val="3.348784031028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0580545131170286E-2"/>
                  <c:y val="4.4650453747051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277659414440677E-2"/>
                  <c:y val="3.5720362997641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PowerPoint]Торговля'!$E$2:$M$2</c:f>
              <c:strCach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(оценка)</c:v>
                </c:pt>
                <c:pt idx="7">
                  <c:v>2019  (план)</c:v>
                </c:pt>
                <c:pt idx="8">
                  <c:v>2020 (план)</c:v>
                </c:pt>
              </c:strCache>
            </c:strRef>
          </c:cat>
          <c:val>
            <c:numRef>
              <c:f>'[Диаграмма в Microsoft PowerPoint]Торговля'!$E$4:$N$4</c:f>
              <c:numCache>
                <c:formatCode>0.0</c:formatCode>
                <c:ptCount val="10"/>
                <c:pt idx="0" formatCode="General">
                  <c:v>104.2</c:v>
                </c:pt>
                <c:pt idx="1">
                  <c:v>109.6</c:v>
                </c:pt>
                <c:pt idx="2" formatCode="#\ ##0.0">
                  <c:v>107.3</c:v>
                </c:pt>
                <c:pt idx="3" formatCode="#\ ##0.0">
                  <c:v>98.8</c:v>
                </c:pt>
                <c:pt idx="4" formatCode="General">
                  <c:v>89.3</c:v>
                </c:pt>
                <c:pt idx="5" formatCode="#\ ##0.0">
                  <c:v>96.7</c:v>
                </c:pt>
                <c:pt idx="6" formatCode="#\ ##0.0">
                  <c:v>102.2</c:v>
                </c:pt>
                <c:pt idx="7" formatCode="#\ ##0.0">
                  <c:v>100.1</c:v>
                </c:pt>
                <c:pt idx="8" formatCode="#\ ##0.0">
                  <c:v>100.6</c:v>
                </c:pt>
                <c:pt idx="9" formatCode="#\ ##0.0">
                  <c:v>100.8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778784"/>
        <c:axId val="258778392"/>
      </c:lineChart>
      <c:catAx>
        <c:axId val="25877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78000"/>
        <c:crosses val="autoZero"/>
        <c:auto val="1"/>
        <c:lblAlgn val="ctr"/>
        <c:lblOffset val="100"/>
        <c:noMultiLvlLbl val="0"/>
      </c:catAx>
      <c:valAx>
        <c:axId val="258778000"/>
        <c:scaling>
          <c:orientation val="minMax"/>
          <c:max val="3700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млн. руб. в год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77608"/>
        <c:crosses val="autoZero"/>
        <c:crossBetween val="between"/>
      </c:valAx>
      <c:valAx>
        <c:axId val="258778392"/>
        <c:scaling>
          <c:orientation val="minMax"/>
          <c:min val="8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78784"/>
        <c:crosses val="max"/>
        <c:crossBetween val="between"/>
      </c:valAx>
      <c:catAx>
        <c:axId val="25877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778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коэффициент миграционного прироста</c:v>
          </c:tx>
          <c:spPr>
            <a:ln w="44450" cap="rnd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форма_2п!$D$26:$M$26</c:f>
              <c:numCache>
                <c:formatCode>0.00</c:formatCode>
                <c:ptCount val="10"/>
                <c:pt idx="0">
                  <c:v>-3.8</c:v>
                </c:pt>
                <c:pt idx="1">
                  <c:v>-3.8</c:v>
                </c:pt>
                <c:pt idx="2">
                  <c:v>-3.81</c:v>
                </c:pt>
                <c:pt idx="3">
                  <c:v>-3.69</c:v>
                </c:pt>
                <c:pt idx="4">
                  <c:v>0.27</c:v>
                </c:pt>
                <c:pt idx="5">
                  <c:v>2.3199999999999998</c:v>
                </c:pt>
                <c:pt idx="6">
                  <c:v>1.0900000000000001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smooth val="0"/>
        </c:ser>
        <c:ser>
          <c:idx val="1"/>
          <c:order val="1"/>
          <c:spPr>
            <a:ln w="444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форма_2п!$D$25:$M$25</c:f>
              <c:numCache>
                <c:formatCode>0.00</c:formatCode>
                <c:ptCount val="10"/>
                <c:pt idx="0">
                  <c:v>-3.8</c:v>
                </c:pt>
                <c:pt idx="1">
                  <c:v>-3.8</c:v>
                </c:pt>
                <c:pt idx="2">
                  <c:v>-3.81</c:v>
                </c:pt>
                <c:pt idx="3">
                  <c:v>-3.69</c:v>
                </c:pt>
                <c:pt idx="4">
                  <c:v>0.27</c:v>
                </c:pt>
                <c:pt idx="5">
                  <c:v>2.3199999999999998</c:v>
                </c:pt>
                <c:pt idx="6">
                  <c:v>1.0900000000000001</c:v>
                </c:pt>
                <c:pt idx="7">
                  <c:v>1.0900000000000001</c:v>
                </c:pt>
                <c:pt idx="8">
                  <c:v>1.0900000000000001</c:v>
                </c:pt>
                <c:pt idx="9">
                  <c:v>1.0900000000000001</c:v>
                </c:pt>
              </c:numCache>
            </c:numRef>
          </c:val>
          <c:smooth val="0"/>
        </c:ser>
        <c:ser>
          <c:idx val="2"/>
          <c:order val="2"/>
          <c:tx>
            <c:v>коэффициент естественного прироста</c:v>
          </c:tx>
          <c:spPr>
            <a:ln w="44450" cap="rnd">
              <a:solidFill>
                <a:srgbClr val="0000FF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форма_2п!$D$24:$M$24</c:f>
              <c:numCache>
                <c:formatCode>0.00</c:formatCode>
                <c:ptCount val="10"/>
                <c:pt idx="0">
                  <c:v>-2.4</c:v>
                </c:pt>
                <c:pt idx="1">
                  <c:v>-2.4</c:v>
                </c:pt>
                <c:pt idx="2">
                  <c:v>-2.5299999999999998</c:v>
                </c:pt>
                <c:pt idx="3">
                  <c:v>-2.29</c:v>
                </c:pt>
                <c:pt idx="4">
                  <c:v>-3.57</c:v>
                </c:pt>
                <c:pt idx="5">
                  <c:v>-4.4000000000000004</c:v>
                </c:pt>
                <c:pt idx="6">
                  <c:v>-3.36</c:v>
                </c:pt>
                <c:pt idx="7">
                  <c:v>-2.44</c:v>
                </c:pt>
                <c:pt idx="8">
                  <c:v>-2.44</c:v>
                </c:pt>
                <c:pt idx="9">
                  <c:v>-2.44</c:v>
                </c:pt>
              </c:numCache>
            </c:numRef>
          </c:val>
          <c:smooth val="0"/>
        </c:ser>
        <c:ser>
          <c:idx val="3"/>
          <c:order val="3"/>
          <c:spPr>
            <a:ln w="444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7"/>
              <c:layout>
                <c:manualLayout>
                  <c:x val="-4.0513147662097793E-2"/>
                  <c:y val="3.8136943726597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2056357538641113E-2"/>
                  <c:y val="3.8136943726597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3757898318265771E-2"/>
                  <c:y val="3.8136943726597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форма_2п!$D$23:$M$23</c:f>
              <c:numCache>
                <c:formatCode>0.00</c:formatCode>
                <c:ptCount val="10"/>
                <c:pt idx="0">
                  <c:v>-2.4</c:v>
                </c:pt>
                <c:pt idx="1">
                  <c:v>-2.4</c:v>
                </c:pt>
                <c:pt idx="2">
                  <c:v>-2.5299999999999998</c:v>
                </c:pt>
                <c:pt idx="3">
                  <c:v>-2.29</c:v>
                </c:pt>
                <c:pt idx="4">
                  <c:v>-3.57</c:v>
                </c:pt>
                <c:pt idx="5">
                  <c:v>-4.4000000000000004</c:v>
                </c:pt>
                <c:pt idx="6">
                  <c:v>-3.36</c:v>
                </c:pt>
                <c:pt idx="7">
                  <c:v>-2.85</c:v>
                </c:pt>
                <c:pt idx="8">
                  <c:v>-2.84</c:v>
                </c:pt>
                <c:pt idx="9">
                  <c:v>-2.85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0080000"/>
        <c:axId val="210080392"/>
      </c:lineChart>
      <c:catAx>
        <c:axId val="21008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80392"/>
        <c:crossesAt val="-5"/>
        <c:auto val="1"/>
        <c:lblAlgn val="ctr"/>
        <c:lblOffset val="100"/>
        <c:noMultiLvlLbl val="0"/>
      </c:catAx>
      <c:valAx>
        <c:axId val="210080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80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8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форма_2п!$D$29:$M$29</c:f>
              <c:numCache>
                <c:formatCode>0.0</c:formatCode>
                <c:ptCount val="10"/>
                <c:pt idx="0">
                  <c:v>91.7</c:v>
                </c:pt>
                <c:pt idx="1">
                  <c:v>91.5</c:v>
                </c:pt>
                <c:pt idx="2">
                  <c:v>90.9</c:v>
                </c:pt>
                <c:pt idx="3">
                  <c:v>90.3</c:v>
                </c:pt>
                <c:pt idx="4">
                  <c:v>89.9</c:v>
                </c:pt>
                <c:pt idx="5">
                  <c:v>89.6</c:v>
                </c:pt>
                <c:pt idx="6">
                  <c:v>89.4</c:v>
                </c:pt>
                <c:pt idx="7">
                  <c:v>89.2</c:v>
                </c:pt>
                <c:pt idx="8">
                  <c:v>89</c:v>
                </c:pt>
                <c:pt idx="9">
                  <c:v>88.8</c:v>
                </c:pt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форма_2п!$D$13:$M$13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форма_2п!$D$30:$M$30</c:f>
              <c:numCache>
                <c:formatCode>General</c:formatCode>
                <c:ptCount val="10"/>
                <c:pt idx="5" formatCode="0.0">
                  <c:v>89.6</c:v>
                </c:pt>
                <c:pt idx="6" formatCode="0.0">
                  <c:v>89.4</c:v>
                </c:pt>
                <c:pt idx="7" formatCode="0.0">
                  <c:v>89.3</c:v>
                </c:pt>
                <c:pt idx="8" formatCode="0.0">
                  <c:v>89.1</c:v>
                </c:pt>
                <c:pt idx="9" formatCode="0.0">
                  <c:v>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overlap val="-27"/>
        <c:axId val="210081176"/>
        <c:axId val="258281648"/>
      </c:barChart>
      <c:catAx>
        <c:axId val="21008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81648"/>
        <c:crosses val="autoZero"/>
        <c:auto val="1"/>
        <c:lblAlgn val="ctr"/>
        <c:lblOffset val="100"/>
        <c:noMultiLvlLbl val="0"/>
      </c:catAx>
      <c:valAx>
        <c:axId val="25828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081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форма_2п!$D$44:$M$44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форма_2п!$D$47:$M$47</c:f>
              <c:numCache>
                <c:formatCode>0.0</c:formatCode>
                <c:ptCount val="10"/>
                <c:pt idx="0">
                  <c:v>39.5</c:v>
                </c:pt>
                <c:pt idx="1">
                  <c:v>39.4</c:v>
                </c:pt>
                <c:pt idx="2">
                  <c:v>39.4</c:v>
                </c:pt>
                <c:pt idx="3">
                  <c:v>39.700000000000003</c:v>
                </c:pt>
                <c:pt idx="4">
                  <c:v>38.200000000000003</c:v>
                </c:pt>
                <c:pt idx="5">
                  <c:v>37.800000000000004</c:v>
                </c:pt>
                <c:pt idx="6">
                  <c:v>37.700000000000003</c:v>
                </c:pt>
                <c:pt idx="7">
                  <c:v>37.6</c:v>
                </c:pt>
                <c:pt idx="8">
                  <c:v>37.700000000000003</c:v>
                </c:pt>
                <c:pt idx="9">
                  <c:v>37.800000000000004</c:v>
                </c:pt>
              </c:numCache>
            </c:numRef>
          </c:val>
        </c:ser>
        <c:ser>
          <c:idx val="1"/>
          <c:order val="1"/>
          <c:spPr>
            <a:gradFill flip="none" rotWithShape="1">
              <a:gsLst>
                <a:gs pos="2000">
                  <a:srgbClr val="BBE0E3">
                    <a:lumMod val="5000"/>
                    <a:lumOff val="95000"/>
                  </a:srgbClr>
                </a:gs>
                <a:gs pos="4000">
                  <a:srgbClr val="BBE0E3">
                    <a:lumMod val="45000"/>
                    <a:lumOff val="55000"/>
                  </a:srgbClr>
                </a:gs>
                <a:gs pos="7000">
                  <a:srgbClr val="BBE0E3">
                    <a:lumMod val="54000"/>
                  </a:srgbClr>
                </a:gs>
                <a:gs pos="90000">
                  <a:srgbClr val="BBE0E3">
                    <a:lumMod val="30000"/>
                    <a:lumOff val="7000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c:spPr>
          <c:invertIfNegative val="0"/>
          <c:cat>
            <c:strRef>
              <c:f>форма_2п!$D$44:$M$44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форма_2п!$D$48:$M$48</c:f>
              <c:numCache>
                <c:formatCode>General</c:formatCode>
                <c:ptCount val="10"/>
                <c:pt idx="7" formatCode="0.0">
                  <c:v>37.800000000000004</c:v>
                </c:pt>
                <c:pt idx="8" formatCode="0.0">
                  <c:v>37.900000000000006</c:v>
                </c:pt>
                <c:pt idx="9" formatCode="0.0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8282432"/>
        <c:axId val="258282824"/>
      </c:barChart>
      <c:lineChart>
        <c:grouping val="standard"/>
        <c:varyColors val="0"/>
        <c:ser>
          <c:idx val="2"/>
          <c:order val="2"/>
          <c:tx>
            <c:strRef>
              <c:f>форма_2п!$A$49</c:f>
              <c:strCache>
                <c:ptCount val="1"/>
                <c:pt idx="0">
                  <c:v>Уровень зарегистрированной безработицы</c:v>
                </c:pt>
              </c:strCache>
            </c:strRef>
          </c:tx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2.3914480311980402E-2"/>
                  <c:y val="3.1123999115294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9430515253484076E-2"/>
                  <c:y val="4.409233208000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3451895175489085E-2"/>
                  <c:y val="4.409233208000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94655019498786E-2"/>
                  <c:y val="4.409233208000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441205214486526E-2"/>
                  <c:y val="4.40923320800001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DAEDEF">
                  <a:lumMod val="90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форма_2п!$D$44:$M$44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форма_2п!$D$49:$M$49</c:f>
              <c:numCache>
                <c:formatCode>0.0</c:formatCode>
                <c:ptCount val="10"/>
                <c:pt idx="0">
                  <c:v>2.1</c:v>
                </c:pt>
                <c:pt idx="1">
                  <c:v>1.7</c:v>
                </c:pt>
                <c:pt idx="2">
                  <c:v>2.1</c:v>
                </c:pt>
                <c:pt idx="3">
                  <c:v>2</c:v>
                </c:pt>
                <c:pt idx="4">
                  <c:v>1.8</c:v>
                </c:pt>
                <c:pt idx="5">
                  <c:v>1.54</c:v>
                </c:pt>
                <c:pt idx="6">
                  <c:v>1.54</c:v>
                </c:pt>
                <c:pt idx="7">
                  <c:v>1.54</c:v>
                </c:pt>
                <c:pt idx="8">
                  <c:v>1.54</c:v>
                </c:pt>
                <c:pt idx="9">
                  <c:v>1.54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283608"/>
        <c:axId val="258283216"/>
      </c:lineChart>
      <c:catAx>
        <c:axId val="25828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82824"/>
        <c:crosses val="autoZero"/>
        <c:auto val="1"/>
        <c:lblAlgn val="ctr"/>
        <c:lblOffset val="100"/>
        <c:noMultiLvlLbl val="0"/>
      </c:catAx>
      <c:valAx>
        <c:axId val="258282824"/>
        <c:scaling>
          <c:orientation val="minMax"/>
          <c:min val="3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тыс. человек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82432"/>
        <c:crosses val="autoZero"/>
        <c:crossBetween val="between"/>
      </c:valAx>
      <c:valAx>
        <c:axId val="258283216"/>
        <c:scaling>
          <c:orientation val="minMax"/>
          <c:min val="1.2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83608"/>
        <c:crosses val="max"/>
        <c:crossBetween val="between"/>
      </c:valAx>
      <c:catAx>
        <c:axId val="2582836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28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72636943473518"/>
          <c:y val="2.9874131632432997E-2"/>
          <c:w val="0.82115424971774265"/>
          <c:h val="0.7046447453550912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объем отгруженных товаров собственного производства, выполненных работ, услуг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CC0000"/>
              </a:solidFill>
            </a:ln>
          </c:spPr>
          <c:invertIfNegative val="0"/>
          <c:dLbls>
            <c:dLbl>
              <c:idx val="6"/>
              <c:layout>
                <c:manualLayout>
                  <c:x val="-4.22080357643074E-2"/>
                  <c:y val="-3.258719116679353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6.0297193949010418E-3"/>
                  <c:y val="-2.59366606324788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3710">
                <a:noFill/>
              </a:ln>
            </c:spPr>
            <c:txPr>
              <a:bodyPr rot="0" vert="horz" anchor="t" anchorCtr="1"/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Data!$D$3:$L$3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(оценка) </c:v>
                </c:pt>
                <c:pt idx="6">
                  <c:v> В1      В2    2019 (прогноз) </c:v>
                </c:pt>
                <c:pt idx="7">
                  <c:v>В1      В2    2020 (прогноз) </c:v>
                </c:pt>
                <c:pt idx="8">
                  <c:v>В1      В2    2021 (прогноз) </c:v>
                </c:pt>
              </c:strCache>
            </c:strRef>
          </c:cat>
          <c:val>
            <c:numRef>
              <c:f>Data!$D$5:$L$5</c:f>
              <c:numCache>
                <c:formatCode>#\ ##0.0</c:formatCode>
                <c:ptCount val="9"/>
                <c:pt idx="0">
                  <c:v>17014</c:v>
                </c:pt>
                <c:pt idx="1">
                  <c:v>20848.099999999999</c:v>
                </c:pt>
                <c:pt idx="2">
                  <c:v>21956.9</c:v>
                </c:pt>
                <c:pt idx="3">
                  <c:v>27330</c:v>
                </c:pt>
                <c:pt idx="4" formatCode="General">
                  <c:v>29331.3</c:v>
                </c:pt>
                <c:pt idx="5" formatCode="0.0">
                  <c:v>30021.7</c:v>
                </c:pt>
                <c:pt idx="6" formatCode="0.0">
                  <c:v>32410</c:v>
                </c:pt>
                <c:pt idx="7" formatCode="0.0">
                  <c:v>35435</c:v>
                </c:pt>
                <c:pt idx="8" formatCode="0.0">
                  <c:v>36482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  <c:pt idx="0">
                  <c:v>объем отгруженных товаров собственного производства, выполненных работ, услуг</c:v>
                </c:pt>
              </c:strCache>
            </c:strRef>
          </c:tx>
          <c:spPr>
            <a:solidFill>
              <a:srgbClr val="3366FF"/>
            </a:solidFill>
            <a:ln w="50800">
              <a:solidFill>
                <a:srgbClr val="3366FF"/>
              </a:solidFill>
            </a:ln>
          </c:spPr>
          <c:invertIfNegative val="0"/>
          <c:dPt>
            <c:idx val="6"/>
            <c:invertIfNegative val="0"/>
            <c:bubble3D val="0"/>
            <c:spPr>
              <a:solidFill>
                <a:srgbClr val="3366FF"/>
              </a:solidFill>
              <a:ln w="50800">
                <a:solidFill>
                  <a:srgbClr val="C00000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3366FF"/>
              </a:solidFill>
              <a:ln w="50800">
                <a:solidFill>
                  <a:srgbClr val="C00000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3366FF"/>
              </a:solidFill>
              <a:ln w="50800">
                <a:solidFill>
                  <a:srgbClr val="C00000"/>
                </a:solidFill>
              </a:ln>
            </c:spPr>
          </c:dPt>
          <c:dLbls>
            <c:dLbl>
              <c:idx val="6"/>
              <c:layout>
                <c:manualLayout>
                  <c:x val="-3.0148596974505205E-2"/>
                  <c:y val="-3.7375476798874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133737277054686E-2"/>
                  <c:y val="-3.92374494002090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9.044579092351672E-3"/>
                  <c:y val="-2.85303266957266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" sourceLinked="0"/>
            <c:spPr>
              <a:noFill/>
              <a:ln w="23710">
                <a:noFill/>
              </a:ln>
            </c:spPr>
            <c:txPr>
              <a:bodyPr rot="0" vert="horz" anchor="b" anchorCtr="1"/>
              <a:lstStyle/>
              <a:p>
                <a:pPr>
                  <a:defRPr sz="1600" b="1" i="0" u="none" strike="noStrike" baseline="0">
                    <a:solidFill>
                      <a:srgbClr val="0033CC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Data!$D$3:$L$3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(оценка) </c:v>
                </c:pt>
                <c:pt idx="6">
                  <c:v> В1      В2    2019 (прогноз) </c:v>
                </c:pt>
                <c:pt idx="7">
                  <c:v>В1      В2    2020 (прогноз) </c:v>
                </c:pt>
                <c:pt idx="8">
                  <c:v>В1      В2    2021 (прогноз) </c:v>
                </c:pt>
              </c:strCache>
            </c:strRef>
          </c:cat>
          <c:val>
            <c:numRef>
              <c:f>Data!$D$6:$L$6</c:f>
              <c:numCache>
                <c:formatCode>General</c:formatCode>
                <c:ptCount val="9"/>
                <c:pt idx="6" formatCode="0.0">
                  <c:v>32491</c:v>
                </c:pt>
                <c:pt idx="7" formatCode="0.0">
                  <c:v>35591</c:v>
                </c:pt>
                <c:pt idx="8" formatCode="0.0">
                  <c:v>36715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3"/>
        <c:overlap val="-31"/>
        <c:axId val="340934664"/>
        <c:axId val="340935056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индекс промышленного производства, в % к предыдущему году в сопоставимых ценах</c:v>
                </c:pt>
              </c:strCache>
            </c:strRef>
          </c:tx>
          <c:spPr>
            <a:ln w="41275">
              <a:solidFill>
                <a:schemeClr val="tx1"/>
              </a:solidFill>
              <a:prstDash val="solid"/>
              <a:miter lim="800000"/>
            </a:ln>
          </c:spPr>
          <c:marker>
            <c:symbol val="circle"/>
            <c:size val="9"/>
            <c:spPr>
              <a:solidFill>
                <a:srgbClr val="FF0000"/>
              </a:solidFill>
              <a:ln w="22225">
                <a:solidFill>
                  <a:schemeClr val="tx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5277613978313903E-2"/>
                  <c:y val="-5.4293599730748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837928739161962E-2"/>
                  <c:y val="-5.7542013305711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1346028029174345E-2"/>
                  <c:y val="-7.0497068953122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252614856658905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059438789802084E-2"/>
                  <c:y val="4.927965520170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656026823230467E-2"/>
                  <c:y val="5.9654319454701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9973360035019848E-2"/>
                  <c:y val="4.81190406948248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988219732470481E-2"/>
                  <c:y val="2.4776046125593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6003079429921004E-2"/>
                  <c:y val="2.99633782520896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0000"/>
              </a:solidFill>
              <a:ln w="2371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bg1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Data!$D$3:$L$3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(оценка) </c:v>
                </c:pt>
                <c:pt idx="6">
                  <c:v> В1      В2    2019 (прогноз) </c:v>
                </c:pt>
                <c:pt idx="7">
                  <c:v>В1      В2    2020 (прогноз) </c:v>
                </c:pt>
                <c:pt idx="8">
                  <c:v>В1      В2    2021 (прогноз) </c:v>
                </c:pt>
              </c:strCache>
            </c:strRef>
          </c:cat>
          <c:val>
            <c:numRef>
              <c:f>Data!$D$7:$L$7</c:f>
              <c:numCache>
                <c:formatCode>0.0</c:formatCode>
                <c:ptCount val="9"/>
                <c:pt idx="0">
                  <c:v>100.5</c:v>
                </c:pt>
                <c:pt idx="1">
                  <c:v>116.7</c:v>
                </c:pt>
                <c:pt idx="2">
                  <c:v>94.3</c:v>
                </c:pt>
                <c:pt idx="3">
                  <c:v>96.4</c:v>
                </c:pt>
                <c:pt idx="4" formatCode="General">
                  <c:v>102.3</c:v>
                </c:pt>
                <c:pt idx="5">
                  <c:v>97.9</c:v>
                </c:pt>
                <c:pt idx="6">
                  <c:v>102.7</c:v>
                </c:pt>
                <c:pt idx="7">
                  <c:v>104.7</c:v>
                </c:pt>
                <c:pt idx="8">
                  <c:v>97.9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Data!$C$8</c:f>
              <c:strCache>
                <c:ptCount val="1"/>
              </c:strCache>
            </c:strRef>
          </c:tx>
          <c:spPr>
            <a:ln w="50800">
              <a:solidFill>
                <a:schemeClr val="tx1"/>
              </a:solidFill>
              <a:prstDash val="dash"/>
              <a:miter lim="800000"/>
            </a:ln>
          </c:spPr>
          <c:marker>
            <c:symbol val="circle"/>
            <c:size val="9"/>
            <c:spPr>
              <a:solidFill>
                <a:srgbClr val="CC0000"/>
              </a:solidFill>
              <a:ln>
                <a:solidFill>
                  <a:schemeClr val="tx1"/>
                </a:solidFill>
                <a:prstDash val="solid"/>
              </a:ln>
            </c:spPr>
          </c:marker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8237755159208438E-2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222895461757812E-2"/>
                  <c:y val="-5.706065339145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1252614856658961E-2"/>
                  <c:y val="-4.6685989138461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C00000"/>
              </a:solidFill>
              <a:ln w="23749">
                <a:solidFill>
                  <a:schemeClr val="tx1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Data!$D$3:$L$3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(оценка) </c:v>
                </c:pt>
                <c:pt idx="6">
                  <c:v> В1      В2    2019 (прогноз) </c:v>
                </c:pt>
                <c:pt idx="7">
                  <c:v>В1      В2    2020 (прогноз) </c:v>
                </c:pt>
                <c:pt idx="8">
                  <c:v>В1      В2    2021 (прогноз) </c:v>
                </c:pt>
              </c:strCache>
            </c:strRef>
          </c:cat>
          <c:val>
            <c:numRef>
              <c:f>Data!$D$8:$L$8</c:f>
              <c:numCache>
                <c:formatCode>General</c:formatCode>
                <c:ptCount val="9"/>
                <c:pt idx="6" formatCode="0.0">
                  <c:v>103.8</c:v>
                </c:pt>
                <c:pt idx="7" formatCode="0.0">
                  <c:v>104.7</c:v>
                </c:pt>
                <c:pt idx="8" formatCode="0.0">
                  <c:v>98.7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935448"/>
        <c:axId val="340935840"/>
      </c:lineChart>
      <c:catAx>
        <c:axId val="34093466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4093505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0935056"/>
        <c:scaling>
          <c:orientation val="minMax"/>
          <c:max val="44000"/>
          <c:min val="300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 dirty="0" smtClean="0"/>
                  <a:t>млн. </a:t>
                </a:r>
                <a:r>
                  <a:rPr lang="ru-RU" sz="1400" dirty="0"/>
                  <a:t>рублей</a:t>
                </a:r>
              </a:p>
            </c:rich>
          </c:tx>
          <c:layout>
            <c:manualLayout>
              <c:xMode val="edge"/>
              <c:yMode val="edge"/>
              <c:x val="4.8344580896519575E-3"/>
              <c:y val="0.2188765848345727"/>
            </c:manualLayout>
          </c:layout>
          <c:overlay val="0"/>
          <c:spPr>
            <a:noFill/>
            <a:ln w="2371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40934664"/>
        <c:crosses val="autoZero"/>
        <c:crossBetween val="between"/>
        <c:majorUnit val="4000"/>
        <c:minorUnit val="2000"/>
      </c:valAx>
      <c:catAx>
        <c:axId val="3409354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0935840"/>
        <c:crosses val="autoZero"/>
        <c:auto val="0"/>
        <c:lblAlgn val="ctr"/>
        <c:lblOffset val="100"/>
        <c:noMultiLvlLbl val="0"/>
      </c:catAx>
      <c:valAx>
        <c:axId val="340935840"/>
        <c:scaling>
          <c:orientation val="minMax"/>
          <c:max val="140"/>
          <c:min val="60"/>
        </c:scaling>
        <c:delete val="0"/>
        <c:axPos val="r"/>
        <c:title>
          <c:tx>
            <c:rich>
              <a:bodyPr/>
              <a:lstStyle/>
              <a:p>
                <a:pPr>
                  <a:defRPr sz="1307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dirty="0" smtClean="0"/>
                  <a:t>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96009122006841552"/>
              <c:y val="0.25323475046210708"/>
            </c:manualLayout>
          </c:layout>
          <c:overlay val="0"/>
          <c:spPr>
            <a:noFill/>
            <a:ln w="23710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2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40935448"/>
        <c:crosses val="max"/>
        <c:crossBetween val="between"/>
        <c:minorUnit val="10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egendEntry>
        <c:idx val="3"/>
        <c:delete val="1"/>
      </c:legendEntry>
      <c:layout>
        <c:manualLayout>
          <c:xMode val="edge"/>
          <c:yMode val="edge"/>
          <c:x val="7.6165682445540256E-2"/>
          <c:y val="0.88642865703997464"/>
          <c:w val="0.90632344269440168"/>
          <c:h val="9.8783826740386785E-2"/>
        </c:manualLayout>
      </c:layout>
      <c:overlay val="0"/>
      <c:spPr>
        <a:noFill/>
        <a:ln w="2371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33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21128207976891"/>
          <c:y val="3.9210030794299217E-2"/>
          <c:w val="0.83060180813242968"/>
          <c:h val="0.7563956568928238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объем инвестиций в основной капитал в действующих ценах</c:v>
                </c:pt>
              </c:strCache>
            </c:strRef>
          </c:tx>
          <c:spPr>
            <a:solidFill>
              <a:srgbClr val="FFC000"/>
            </a:solidFill>
            <a:ln w="50800">
              <a:solidFill>
                <a:srgbClr val="C00000"/>
              </a:solidFill>
            </a:ln>
          </c:spPr>
          <c:invertIfNegative val="0"/>
          <c:dLbls>
            <c:spPr>
              <a:noFill/>
              <a:ln w="27965">
                <a:noFill/>
              </a:ln>
            </c:spPr>
            <c:txPr>
              <a:bodyPr rot="-5400000" vert="horz"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Data!$D$3:$L$3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(оценка) </c:v>
                </c:pt>
                <c:pt idx="6">
                  <c:v>В1      В2    2019 (прогноз) </c:v>
                </c:pt>
                <c:pt idx="7">
                  <c:v>В1      В2    2020 (прогноз) </c:v>
                </c:pt>
                <c:pt idx="8">
                  <c:v>В1      В2    2021 (прогноз) </c:v>
                </c:pt>
              </c:strCache>
            </c:strRef>
          </c:cat>
          <c:val>
            <c:numRef>
              <c:f>Data!$D$5:$L$5</c:f>
              <c:numCache>
                <c:formatCode>0.0</c:formatCode>
                <c:ptCount val="9"/>
                <c:pt idx="0">
                  <c:v>5709.2</c:v>
                </c:pt>
                <c:pt idx="1">
                  <c:v>6002.2</c:v>
                </c:pt>
                <c:pt idx="2">
                  <c:v>8920.2999999999993</c:v>
                </c:pt>
                <c:pt idx="3">
                  <c:v>8193.2999999999993</c:v>
                </c:pt>
                <c:pt idx="4">
                  <c:v>5935.8</c:v>
                </c:pt>
                <c:pt idx="5">
                  <c:v>5951.6</c:v>
                </c:pt>
                <c:pt idx="6">
                  <c:v>10033.4</c:v>
                </c:pt>
                <c:pt idx="7">
                  <c:v>11272.1</c:v>
                </c:pt>
                <c:pt idx="8">
                  <c:v>10561</c:v>
                </c:pt>
              </c:numCache>
            </c:numRef>
          </c:val>
        </c:ser>
        <c:ser>
          <c:idx val="0"/>
          <c:order val="1"/>
          <c:tx>
            <c:strRef>
              <c:f>Data!$C$6</c:f>
              <c:strCache>
                <c:ptCount val="1"/>
                <c:pt idx="0">
                  <c:v>Объем инвестиций в основной капитал</c:v>
                </c:pt>
              </c:strCache>
            </c:strRef>
          </c:tx>
          <c:spPr>
            <a:solidFill>
              <a:srgbClr val="CC0000"/>
            </a:solidFill>
            <a:ln w="50800">
              <a:solidFill>
                <a:srgbClr val="C00000"/>
              </a:solidFill>
            </a:ln>
          </c:spPr>
          <c:invertIfNegative val="0"/>
          <c:dLbls>
            <c:numFmt formatCode="0.0" sourceLinked="0"/>
            <c:spPr>
              <a:noFill/>
              <a:ln w="27965">
                <a:noFill/>
              </a:ln>
            </c:spPr>
            <c:txPr>
              <a:bodyPr rot="-5400000" vert="horz"/>
              <a:lstStyle/>
              <a:p>
                <a:pPr algn="ctr" rtl="0">
                  <a:defRPr sz="16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Data!$D$3:$L$3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(оценка) </c:v>
                </c:pt>
                <c:pt idx="6">
                  <c:v>В1      В2    2019 (прогноз) </c:v>
                </c:pt>
                <c:pt idx="7">
                  <c:v>В1      В2    2020 (прогноз) </c:v>
                </c:pt>
                <c:pt idx="8">
                  <c:v>В1      В2    2021 (прогноз) </c:v>
                </c:pt>
              </c:strCache>
            </c:strRef>
          </c:cat>
          <c:val>
            <c:numRef>
              <c:f>Data!$D$6:$L$6</c:f>
              <c:numCache>
                <c:formatCode>General</c:formatCode>
                <c:ptCount val="9"/>
                <c:pt idx="6" formatCode="0.0">
                  <c:v>10326.799999999999</c:v>
                </c:pt>
                <c:pt idx="7" formatCode="0.0">
                  <c:v>11987.2</c:v>
                </c:pt>
                <c:pt idx="8" formatCode="0.0">
                  <c:v>11686.4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1"/>
        <c:axId val="340936624"/>
        <c:axId val="340937016"/>
      </c:barChart>
      <c:lineChart>
        <c:grouping val="standard"/>
        <c:varyColors val="0"/>
        <c:ser>
          <c:idx val="2"/>
          <c:order val="2"/>
          <c:tx>
            <c:strRef>
              <c:f>Data!$C$7</c:f>
              <c:strCache>
                <c:ptCount val="1"/>
                <c:pt idx="0">
                  <c:v>в процентах к предыдущему году в сопоставимых ценах</c:v>
                </c:pt>
              </c:strCache>
            </c:strRef>
          </c:tx>
          <c:spPr>
            <a:ln w="41275">
              <a:solidFill>
                <a:srgbClr val="008000"/>
              </a:solidFill>
              <a:prstDash val="solid"/>
              <a:miter lim="800000"/>
            </a:ln>
          </c:spPr>
          <c:marker>
            <c:symbol val="circle"/>
            <c:size val="7"/>
            <c:spPr>
              <a:solidFill>
                <a:srgbClr val="9933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0696705572612872E-2"/>
                  <c:y val="-4.21496970422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520013412329821E-2"/>
                  <c:y val="-8.1478482447819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330460126977698E-2"/>
                  <c:y val="-3.4152366261298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339876461361273E-2"/>
                  <c:y val="3.55724363959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210884048307366E-2"/>
                  <c:y val="-3.6388406986118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6.7608228715327928E-2"/>
                  <c:y val="-2.4872592503966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0677040842645862E-2"/>
                  <c:y val="-7.4171602015730531E-2"/>
                </c:manualLayout>
              </c:layout>
              <c:spPr>
                <a:solidFill>
                  <a:schemeClr val="bg1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8281070621782872E-2"/>
                  <c:y val="5.409228034491894E-2"/>
                </c:manualLayout>
              </c:layout>
              <c:spPr>
                <a:solidFill>
                  <a:schemeClr val="bg1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297530182518501E-2"/>
                  <c:y val="4.9745185007933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bg1"/>
              </a:solidFill>
              <a:ln w="27965">
                <a:solidFill>
                  <a:srgbClr val="008000"/>
                </a:solidFill>
              </a:ln>
            </c:spPr>
            <c:txPr>
              <a:bodyPr/>
              <a:lstStyle/>
              <a:p>
                <a:pPr>
                  <a:defRPr sz="1321" b="1" i="0" u="none" strike="noStrike" baseline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Data!$D$3:$L$3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(оценка) </c:v>
                </c:pt>
                <c:pt idx="6">
                  <c:v>В1      В2    2019 (прогноз) </c:v>
                </c:pt>
                <c:pt idx="7">
                  <c:v>В1      В2    2020 (прогноз) </c:v>
                </c:pt>
                <c:pt idx="8">
                  <c:v>В1      В2    2021 (прогноз) </c:v>
                </c:pt>
              </c:strCache>
            </c:strRef>
          </c:cat>
          <c:val>
            <c:numRef>
              <c:f>Data!$D$7:$L$7</c:f>
              <c:numCache>
                <c:formatCode>0.0</c:formatCode>
                <c:ptCount val="9"/>
                <c:pt idx="0">
                  <c:v>122.6</c:v>
                </c:pt>
                <c:pt idx="1">
                  <c:v>101.8</c:v>
                </c:pt>
                <c:pt idx="2">
                  <c:v>130</c:v>
                </c:pt>
                <c:pt idx="3">
                  <c:v>86.4</c:v>
                </c:pt>
                <c:pt idx="4">
                  <c:v>69.400000000000006</c:v>
                </c:pt>
                <c:pt idx="5">
                  <c:v>95.9</c:v>
                </c:pt>
                <c:pt idx="6">
                  <c:v>162.1</c:v>
                </c:pt>
                <c:pt idx="7">
                  <c:v>107.2</c:v>
                </c:pt>
                <c:pt idx="8">
                  <c:v>89.4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Data!$C$8</c:f>
              <c:strCache>
                <c:ptCount val="1"/>
                <c:pt idx="0">
                  <c:v>в процентах к предыдущему году в сопоставимых ценах</c:v>
                </c:pt>
              </c:strCache>
            </c:strRef>
          </c:tx>
          <c:spPr>
            <a:ln w="41275">
              <a:solidFill>
                <a:srgbClr val="008000"/>
              </a:solidFill>
              <a:prstDash val="lgDash"/>
              <a:miter lim="800000"/>
            </a:ln>
          </c:spPr>
          <c:marker>
            <c:symbol val="circle"/>
            <c:size val="5"/>
            <c:spPr>
              <a:solidFill>
                <a:srgbClr val="9933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105819842987857E-2"/>
                  <c:y val="-4.66468825401166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77239448298526E-2"/>
                  <c:y val="-5.0795638091494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974550963987321E-2"/>
                  <c:y val="-0.122742594127718"/>
                </c:manualLayout>
              </c:layout>
              <c:spPr>
                <a:solidFill>
                  <a:srgbClr val="FFFFFF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0670481057661331E-3"/>
                  <c:y val="-4.5473757901543704E-2"/>
                </c:manualLayout>
              </c:layout>
              <c:spPr>
                <a:solidFill>
                  <a:srgbClr val="FFFFFF"/>
                </a:solidFill>
                <a:ln w="27965">
                  <a:solidFill>
                    <a:srgbClr val="008000"/>
                  </a:solidFill>
                </a:ln>
              </c:spPr>
              <c:txPr>
                <a:bodyPr/>
                <a:lstStyle/>
                <a:p>
                  <a:pPr>
                    <a:defRPr sz="1431" b="1" i="0" u="none" strike="noStrike" baseline="0">
                      <a:solidFill>
                        <a:srgbClr val="008000"/>
                      </a:solidFill>
                      <a:latin typeface="Tahoma"/>
                      <a:ea typeface="Tahoma"/>
                      <a:cs typeface="Tahoma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529575417546199E-2"/>
                  <c:y val="-4.7484040234845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/>
              </a:solidFill>
              <a:ln w="27965">
                <a:solidFill>
                  <a:srgbClr val="008000"/>
                </a:solidFill>
              </a:ln>
            </c:spPr>
            <c:txPr>
              <a:bodyPr/>
              <a:lstStyle/>
              <a:p>
                <a:pPr>
                  <a:defRPr sz="1321" b="1" i="0" u="none" strike="noStrike" baseline="0">
                    <a:solidFill>
                      <a:srgbClr val="008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Data!$D$3:$L$3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 (оценка) </c:v>
                </c:pt>
                <c:pt idx="6">
                  <c:v>В1      В2    2019 (прогноз) </c:v>
                </c:pt>
                <c:pt idx="7">
                  <c:v>В1      В2    2020 (прогноз) </c:v>
                </c:pt>
                <c:pt idx="8">
                  <c:v>В1      В2    2021 (прогноз) </c:v>
                </c:pt>
              </c:strCache>
            </c:strRef>
          </c:cat>
          <c:val>
            <c:numRef>
              <c:f>Data!$D$8:$L$8</c:f>
              <c:numCache>
                <c:formatCode>General</c:formatCode>
                <c:ptCount val="9"/>
                <c:pt idx="6" formatCode="0.0">
                  <c:v>166.2</c:v>
                </c:pt>
                <c:pt idx="7" formatCode="0.0">
                  <c:v>111.4</c:v>
                </c:pt>
                <c:pt idx="8" formatCode="0.0">
                  <c:v>93.6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937408"/>
        <c:axId val="341095760"/>
      </c:lineChart>
      <c:catAx>
        <c:axId val="34093662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11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409370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40937016"/>
        <c:scaling>
          <c:orientation val="minMax"/>
          <c:max val="16000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/>
                  <a:t>млн. рублей</a:t>
                </a:r>
              </a:p>
            </c:rich>
          </c:tx>
          <c:layout>
            <c:manualLayout>
              <c:xMode val="edge"/>
              <c:yMode val="edge"/>
              <c:x val="2.6246719160105E-3"/>
              <c:y val="0.18635170603674542"/>
            </c:manualLayout>
          </c:layout>
          <c:overlay val="0"/>
          <c:spPr>
            <a:noFill/>
            <a:ln w="27965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1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40936624"/>
        <c:crosses val="autoZero"/>
        <c:crossBetween val="between"/>
        <c:minorUnit val="20"/>
      </c:valAx>
      <c:catAx>
        <c:axId val="3409374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41095760"/>
        <c:crossesAt val="70"/>
        <c:auto val="0"/>
        <c:lblAlgn val="ctr"/>
        <c:lblOffset val="100"/>
        <c:noMultiLvlLbl val="0"/>
      </c:catAx>
      <c:valAx>
        <c:axId val="341095760"/>
        <c:scaling>
          <c:orientation val="minMax"/>
          <c:max val="200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ru-RU" sz="1400" dirty="0" smtClean="0"/>
                  <a:t>%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.96734899825945264"/>
              <c:y val="0.27809160805494543"/>
            </c:manualLayout>
          </c:layout>
          <c:overlay val="0"/>
          <c:spPr>
            <a:noFill/>
            <a:ln w="27965">
              <a:noFill/>
            </a:ln>
          </c:spPr>
        </c:title>
        <c:numFmt formatCode="0" sourceLinked="0"/>
        <c:majorTickMark val="cross"/>
        <c:minorTickMark val="none"/>
        <c:tickLblPos val="nextTo"/>
        <c:spPr>
          <a:ln w="349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21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40937408"/>
        <c:crosses val="max"/>
        <c:crossBetween val="between"/>
      </c:valAx>
      <c:spPr>
        <a:noFill/>
        <a:ln w="27965">
          <a:noFill/>
        </a:ln>
      </c:spPr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4.2205264229900383E-2"/>
          <c:y val="0.90978156985406178"/>
          <c:w val="0.93569553805774275"/>
          <c:h val="8.8272189166042042E-2"/>
        </c:manualLayout>
      </c:layout>
      <c:overlay val="0"/>
      <c:spPr>
        <a:noFill/>
        <a:ln w="27965">
          <a:noFill/>
        </a:ln>
      </c:spPr>
      <c:txPr>
        <a:bodyPr/>
        <a:lstStyle/>
        <a:p>
          <a:pPr>
            <a:defRPr sz="1415" b="1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968518071872831E-2"/>
          <c:y val="3.0403525128926211E-2"/>
          <c:w val="0.95634089441788417"/>
          <c:h val="0.73822879206224046"/>
        </c:manualLayout>
      </c:layout>
      <c:area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Челябинская область</c:v>
                </c:pt>
              </c:strCache>
            </c:strRef>
          </c:tx>
          <c:spPr>
            <a:solidFill>
              <a:srgbClr val="0033CC">
                <a:alpha val="31000"/>
              </a:srgbClr>
            </a:solidFill>
          </c:spPr>
          <c:dLbls>
            <c:dLbl>
              <c:idx val="0"/>
              <c:layout>
                <c:manualLayout>
                  <c:x val="-2.8446663234401289E-3"/>
                  <c:y val="-0.11181816257412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669994851602198E-3"/>
                  <c:y val="-0.1379883708361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223331617200644E-3"/>
                  <c:y val="-0.145125700362168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223331617200644E-3"/>
                  <c:y val="-0.1594003594141844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893326468801537E-3"/>
                  <c:y val="-0.164158579098189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265132436781634E-5"/>
                  <c:y val="-0.19270789720222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223150947925004E-3"/>
                  <c:y val="-0.19984522672823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669994851600888E-3"/>
                  <c:y val="-0.19984522672823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7340533623831224E-3"/>
                  <c:y val="-0.218878105464253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835719037366077E-16"/>
                  <c:y val="-0.254564753094294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Лист1!$B$1:$K$1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
(оценка)</c:v>
                </c:pt>
                <c:pt idx="7">
                  <c:v>2019
(прогноз)</c:v>
                </c:pt>
                <c:pt idx="8">
                  <c:v>2020
(прогноз)</c:v>
                </c:pt>
                <c:pt idx="9">
                  <c:v>2021
(прогноз)</c:v>
                </c:pt>
              </c:strCache>
            </c:strRef>
          </c:cat>
          <c:val>
            <c:numRef>
              <c:f>Лист1!$B$3:$K$3</c:f>
              <c:numCache>
                <c:formatCode>#\ ##0.0</c:formatCode>
                <c:ptCount val="10"/>
                <c:pt idx="0">
                  <c:v>22.501000000000001</c:v>
                </c:pt>
                <c:pt idx="1">
                  <c:v>26.795999999999999</c:v>
                </c:pt>
                <c:pt idx="2">
                  <c:v>27.683</c:v>
                </c:pt>
                <c:pt idx="3">
                  <c:v>29.641999999999999</c:v>
                </c:pt>
                <c:pt idx="4">
                  <c:v>30.940999999999999</c:v>
                </c:pt>
                <c:pt idx="5">
                  <c:v>35.435000000000002</c:v>
                </c:pt>
                <c:pt idx="6">
                  <c:v>36.508000000000003</c:v>
                </c:pt>
                <c:pt idx="7">
                  <c:v>36.588999999999999</c:v>
                </c:pt>
                <c:pt idx="8">
                  <c:v>37.927999999999997</c:v>
                </c:pt>
                <c:pt idx="9">
                  <c:v>40.475999999999999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1096544"/>
        <c:axId val="341096936"/>
      </c:areaChar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Озерск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1160325953962771E-2"/>
                  <c:y val="-3.330753778803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49995572972021E-2"/>
                  <c:y val="4.044486731404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5032124167139913E-2"/>
                  <c:y val="3.806575747204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2164226798330317E-2"/>
                  <c:y val="3.8065757472044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Лист1!$B$1:$K$1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
(оценка)</c:v>
                </c:pt>
                <c:pt idx="7">
                  <c:v>2019
(прогноз)</c:v>
                </c:pt>
                <c:pt idx="8">
                  <c:v>2020
(прогноз)</c:v>
                </c:pt>
                <c:pt idx="9">
                  <c:v>2021
(прогноз)</c:v>
                </c:pt>
              </c:strCache>
            </c:strRef>
          </c:cat>
          <c:val>
            <c:numRef>
              <c:f>Лист1!$B$2:$K$2</c:f>
              <c:numCache>
                <c:formatCode>#\ ##0.0</c:formatCode>
                <c:ptCount val="10"/>
                <c:pt idx="0">
                  <c:v>27.759</c:v>
                </c:pt>
                <c:pt idx="1">
                  <c:v>31.661999999999999</c:v>
                </c:pt>
                <c:pt idx="2">
                  <c:v>36.048000000000002</c:v>
                </c:pt>
                <c:pt idx="3">
                  <c:v>38.345999999999997</c:v>
                </c:pt>
                <c:pt idx="4">
                  <c:v>42.18</c:v>
                </c:pt>
                <c:pt idx="5">
                  <c:v>42.576000000000001</c:v>
                </c:pt>
                <c:pt idx="6">
                  <c:v>45.302</c:v>
                </c:pt>
                <c:pt idx="7">
                  <c:v>47.7</c:v>
                </c:pt>
                <c:pt idx="8">
                  <c:v>50.578000000000003</c:v>
                </c:pt>
                <c:pt idx="9">
                  <c:v>53.908000000000001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Озерск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4"/>
              <c:layout>
                <c:manualLayout>
                  <c:x val="-3.6980662204721675E-2"/>
                  <c:y val="3.806575747204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5.6893326468802685E-2"/>
                  <c:y val="-3.5686647630041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1160325953962771E-2"/>
                  <c:y val="4.5203086998052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1314548074906013E-2"/>
                  <c:y val="-3.0928427946035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012838381134193E-2"/>
                  <c:y val="-3.3307537788038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3298536078998191E-2"/>
                  <c:y val="-2.1411988578024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strRef>
              <c:f>Лист1!$B$1:$K$1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
(оценка)</c:v>
                </c:pt>
                <c:pt idx="7">
                  <c:v>2019
(прогноз)</c:v>
                </c:pt>
                <c:pt idx="8">
                  <c:v>2020
(прогноз)</c:v>
                </c:pt>
                <c:pt idx="9">
                  <c:v>2021
(прогноз)</c:v>
                </c:pt>
              </c:strCache>
            </c:strRef>
          </c:cat>
          <c:val>
            <c:numRef>
              <c:f>Лист1!$B$4:$K$4</c:f>
              <c:numCache>
                <c:formatCode>#\ ##0.0</c:formatCode>
                <c:ptCount val="10"/>
                <c:pt idx="0">
                  <c:v>27.759</c:v>
                </c:pt>
                <c:pt idx="1">
                  <c:v>31.661999999999999</c:v>
                </c:pt>
                <c:pt idx="2">
                  <c:v>36.048000000000002</c:v>
                </c:pt>
                <c:pt idx="3">
                  <c:v>38.345999999999997</c:v>
                </c:pt>
                <c:pt idx="4">
                  <c:v>42.18</c:v>
                </c:pt>
                <c:pt idx="5">
                  <c:v>42.576000000000001</c:v>
                </c:pt>
                <c:pt idx="6">
                  <c:v>45.302</c:v>
                </c:pt>
                <c:pt idx="7">
                  <c:v>48.3</c:v>
                </c:pt>
                <c:pt idx="8">
                  <c:v>52.436</c:v>
                </c:pt>
                <c:pt idx="9">
                  <c:v>55.401000000000003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96544"/>
        <c:axId val="341096936"/>
      </c:lineChart>
      <c:catAx>
        <c:axId val="341096544"/>
        <c:scaling>
          <c:orientation val="minMax"/>
        </c:scaling>
        <c:delete val="0"/>
        <c:axPos val="b"/>
        <c:minorGridlines/>
        <c:title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1096936"/>
        <c:crosses val="autoZero"/>
        <c:auto val="1"/>
        <c:lblAlgn val="ctr"/>
        <c:lblOffset val="100"/>
        <c:noMultiLvlLbl val="0"/>
      </c:catAx>
      <c:valAx>
        <c:axId val="341096936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Тыс. рублей</a:t>
                </a:r>
              </a:p>
            </c:rich>
          </c:tx>
          <c:layout/>
          <c:overlay val="0"/>
        </c:title>
        <c:numFmt formatCode="#,##0&quot;р.&quot;" sourceLinked="0"/>
        <c:majorTickMark val="out"/>
        <c:minorTickMark val="none"/>
        <c:tickLblPos val="nextTo"/>
        <c:crossAx val="341096544"/>
        <c:crosses val="autoZero"/>
        <c:crossBetween val="between"/>
      </c:val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7596254716798351"/>
          <c:y val="0.93122255710847113"/>
          <c:w val="0.55989013764265194"/>
          <c:h val="6.164011336552063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1" baseline="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форма_2п!$D$44:$M$44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форма_2п!$D$64:$M$64</c:f>
              <c:numCache>
                <c:formatCode>0</c:formatCode>
                <c:ptCount val="10"/>
                <c:pt idx="0">
                  <c:v>21685</c:v>
                </c:pt>
                <c:pt idx="1">
                  <c:v>24766</c:v>
                </c:pt>
                <c:pt idx="2">
                  <c:v>26948</c:v>
                </c:pt>
                <c:pt idx="3">
                  <c:v>28976</c:v>
                </c:pt>
                <c:pt idx="4">
                  <c:v>30272</c:v>
                </c:pt>
                <c:pt idx="5">
                  <c:v>31710</c:v>
                </c:pt>
                <c:pt idx="6">
                  <c:v>33656</c:v>
                </c:pt>
                <c:pt idx="7">
                  <c:v>34350</c:v>
                </c:pt>
                <c:pt idx="8">
                  <c:v>34436</c:v>
                </c:pt>
                <c:pt idx="9">
                  <c:v>35045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58284392"/>
        <c:axId val="258284784"/>
      </c:barChart>
      <c:lineChart>
        <c:grouping val="standard"/>
        <c:varyColors val="0"/>
        <c:ser>
          <c:idx val="1"/>
          <c:order val="1"/>
          <c:spPr>
            <a:ln w="444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3731770870623845E-2"/>
                  <c:y val="-2.9809652459355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265172137118436E-2"/>
                  <c:y val="-3.974620327914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8.7995924010323013E-3"/>
                  <c:y val="4.7198616393978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2265172137118436E-2"/>
                  <c:y val="-3.974620327914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9598165804645355E-2"/>
                  <c:y val="5.4651029508817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131567071140078E-2"/>
                  <c:y val="4.2230340984086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6664968337634697E-2"/>
                  <c:y val="3.974620327913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val="FFFFFF">
                  <a:lumMod val="85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форма_2п!$D$44:$M$44</c:f>
              <c:strCache>
                <c:ptCount val="10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  (оценка)</c:v>
                </c:pt>
                <c:pt idx="7">
                  <c:v>2019 (план)</c:v>
                </c:pt>
                <c:pt idx="8">
                  <c:v>2020 (план)</c:v>
                </c:pt>
                <c:pt idx="9">
                  <c:v>2021 (план)</c:v>
                </c:pt>
              </c:strCache>
            </c:strRef>
          </c:cat>
          <c:val>
            <c:numRef>
              <c:f>форма_2п!$D$65:$M$65</c:f>
              <c:numCache>
                <c:formatCode>0.00</c:formatCode>
                <c:ptCount val="10"/>
                <c:pt idx="0">
                  <c:v>10.3</c:v>
                </c:pt>
                <c:pt idx="1">
                  <c:v>7.41</c:v>
                </c:pt>
                <c:pt idx="2">
                  <c:v>1.01</c:v>
                </c:pt>
                <c:pt idx="3">
                  <c:v>-7.96</c:v>
                </c:pt>
                <c:pt idx="4">
                  <c:v>-2.63</c:v>
                </c:pt>
                <c:pt idx="5">
                  <c:v>0.72140795251260936</c:v>
                </c:pt>
                <c:pt idx="6">
                  <c:v>2.0546782136185993</c:v>
                </c:pt>
                <c:pt idx="7">
                  <c:v>1</c:v>
                </c:pt>
                <c:pt idx="8">
                  <c:v>1</c:v>
                </c:pt>
                <c:pt idx="9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8776824"/>
        <c:axId val="258285176"/>
      </c:lineChart>
      <c:catAx>
        <c:axId val="258284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84784"/>
        <c:crosses val="autoZero"/>
        <c:auto val="1"/>
        <c:lblAlgn val="ctr"/>
        <c:lblOffset val="100"/>
        <c:noMultiLvlLbl val="0"/>
      </c:catAx>
      <c:valAx>
        <c:axId val="258284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Тыс. рублей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284392"/>
        <c:crosses val="autoZero"/>
        <c:crossBetween val="between"/>
      </c:valAx>
      <c:valAx>
        <c:axId val="25828517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%</a:t>
                </a:r>
                <a:r>
                  <a:rPr lang="ru-RU" baseline="0" dirty="0" smtClean="0"/>
                  <a:t> к прошлому году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776824"/>
        <c:crosses val="max"/>
        <c:crossBetween val="between"/>
      </c:valAx>
      <c:catAx>
        <c:axId val="258776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582851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084208223972"/>
          <c:y val="2.8435974963100928E-2"/>
          <c:w val="0.76979144794400689"/>
          <c:h val="0.69985034526240952"/>
        </c:manualLayout>
      </c:layout>
      <c:lineChart>
        <c:grouping val="standard"/>
        <c:varyColors val="0"/>
        <c:ser>
          <c:idx val="1"/>
          <c:order val="0"/>
          <c:tx>
            <c:strRef>
              <c:f>Data!$C$5</c:f>
              <c:strCache>
                <c:ptCount val="1"/>
                <c:pt idx="0">
                  <c:v>Введено общей площади жилья за год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6.141269203706709E-2"/>
                  <c:y val="-5.8241948978657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21916010498688E-2"/>
                  <c:y val="5.330210580869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8426727909011372E-2"/>
                  <c:y val="5.811058880359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648075240595431E-3"/>
                  <c:y val="1.0842118555885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615570492167537E-3"/>
                  <c:y val="-2.58289133553539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33509239714095E-2"/>
                  <c:y val="9.652345663616716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705921564269559E-3"/>
                  <c:y val="5.13373078835546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3.817284190645484E-3"/>
                  <c:y val="-3.1579161232004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0148715669768775E-2"/>
                  <c:y val="-5.254196826233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FF0000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Data!$D$3:$L$4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
(оценка)</c:v>
                </c:pt>
                <c:pt idx="6">
                  <c:v>2019
(прогноз)</c:v>
                </c:pt>
                <c:pt idx="7">
                  <c:v>2020
(прогноз)</c:v>
                </c:pt>
                <c:pt idx="8">
                  <c:v>2021
(прогноз)</c:v>
                </c:pt>
              </c:strCache>
            </c:strRef>
          </c:cat>
          <c:val>
            <c:numRef>
              <c:f>Data!$D$5:$L$5</c:f>
              <c:numCache>
                <c:formatCode>#,##0.00</c:formatCode>
                <c:ptCount val="9"/>
                <c:pt idx="0">
                  <c:v>994</c:v>
                </c:pt>
                <c:pt idx="1">
                  <c:v>19900</c:v>
                </c:pt>
                <c:pt idx="2">
                  <c:v>29900</c:v>
                </c:pt>
                <c:pt idx="3">
                  <c:v>30400</c:v>
                </c:pt>
                <c:pt idx="4">
                  <c:v>7500</c:v>
                </c:pt>
                <c:pt idx="5">
                  <c:v>4100</c:v>
                </c:pt>
                <c:pt idx="6">
                  <c:v>11500</c:v>
                </c:pt>
                <c:pt idx="7">
                  <c:v>17800</c:v>
                </c:pt>
                <c:pt idx="8">
                  <c:v>9700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97720"/>
        <c:axId val="341098112"/>
      </c:lineChart>
      <c:lineChart>
        <c:grouping val="standard"/>
        <c:varyColors val="0"/>
        <c:ser>
          <c:idx val="2"/>
          <c:order val="1"/>
          <c:tx>
            <c:strRef>
              <c:f>Data!$C$6</c:f>
              <c:strCache>
                <c:ptCount val="1"/>
                <c:pt idx="0">
                  <c:v>Площадь жилья в среднем на 1 жителя</c:v>
                </c:pt>
              </c:strCache>
            </c:strRef>
          </c:tx>
          <c:spPr>
            <a:ln w="50800">
              <a:solidFill>
                <a:srgbClr val="0000FF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2696153418850904E-2"/>
                  <c:y val="-4.07151085163050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8173863872675127E-2"/>
                  <c:y val="-4.756088292162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2696153418850848E-2"/>
                  <c:y val="-4.7560882921625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9681293721400388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159004175224597E-2"/>
                  <c:y val="-4.527895811985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8200349956255569E-2"/>
                  <c:y val="4.5920014263963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8313492233056727E-3"/>
                  <c:y val="2.4818490888770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8317129055935857E-2"/>
                  <c:y val="4.92865128304737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16294">
                <a:noFill/>
              </a:ln>
            </c:spPr>
            <c:txPr>
              <a:bodyPr/>
              <a:lstStyle/>
              <a:p>
                <a:pPr>
                  <a:defRPr sz="1600" b="1" i="0" u="none" strike="noStrike" baseline="0">
                    <a:solidFill>
                      <a:srgbClr val="0000FF"/>
                    </a:solidFill>
                    <a:latin typeface="Tahoma"/>
                    <a:ea typeface="Tahoma"/>
                    <a:cs typeface="Tahoma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Data!$D$3:$L$4</c:f>
              <c:strCach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
(оценка)</c:v>
                </c:pt>
                <c:pt idx="6">
                  <c:v>2019
(прогноз)</c:v>
                </c:pt>
                <c:pt idx="7">
                  <c:v>2020
(прогноз)</c:v>
                </c:pt>
                <c:pt idx="8">
                  <c:v>2021
(прогноз)</c:v>
                </c:pt>
              </c:strCache>
            </c:strRef>
          </c:cat>
          <c:val>
            <c:numRef>
              <c:f>Data!$D$6:$L$6</c:f>
              <c:numCache>
                <c:formatCode>0.0</c:formatCode>
                <c:ptCount val="9"/>
                <c:pt idx="0">
                  <c:v>23.7</c:v>
                </c:pt>
                <c:pt idx="1">
                  <c:v>24</c:v>
                </c:pt>
                <c:pt idx="2">
                  <c:v>24.4</c:v>
                </c:pt>
                <c:pt idx="3">
                  <c:v>24.76</c:v>
                </c:pt>
                <c:pt idx="4">
                  <c:v>25.06</c:v>
                </c:pt>
                <c:pt idx="5">
                  <c:v>25.1</c:v>
                </c:pt>
                <c:pt idx="6">
                  <c:v>25.3</c:v>
                </c:pt>
                <c:pt idx="7">
                  <c:v>25.5</c:v>
                </c:pt>
                <c:pt idx="8">
                  <c:v>25.7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098896"/>
        <c:axId val="341098504"/>
      </c:lineChart>
      <c:catAx>
        <c:axId val="341097720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  <c:crossAx val="341098112"/>
        <c:crossesAt val="-10"/>
        <c:auto val="0"/>
        <c:lblAlgn val="ctr"/>
        <c:lblOffset val="100"/>
        <c:tickLblSkip val="1"/>
        <c:tickMarkSkip val="1"/>
        <c:noMultiLvlLbl val="0"/>
      </c:catAx>
      <c:valAx>
        <c:axId val="341098112"/>
        <c:scaling>
          <c:orientation val="minMax"/>
          <c:max val="60000"/>
          <c:min val="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203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 Cyr" panose="020B0604020202020204" pitchFamily="34" charset="0"/>
                <a:ea typeface="Tahoma"/>
                <a:cs typeface="Tahoma"/>
              </a:defRPr>
            </a:pPr>
            <a:endParaRPr lang="ru-RU"/>
          </a:p>
        </c:txPr>
        <c:crossAx val="341097720"/>
        <c:crosses val="autoZero"/>
        <c:crossBetween val="between"/>
      </c:valAx>
      <c:valAx>
        <c:axId val="341098504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41098896"/>
        <c:crosses val="max"/>
        <c:crossBetween val="between"/>
      </c:valAx>
      <c:catAx>
        <c:axId val="34109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1098504"/>
        <c:crosses val="autoZero"/>
        <c:auto val="0"/>
        <c:lblAlgn val="ctr"/>
        <c:lblOffset val="100"/>
        <c:noMultiLvlLbl val="0"/>
      </c:catAx>
      <c:spPr>
        <a:noFill/>
        <a:ln w="16294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Tahoma"/>
                <a:ea typeface="Tahoma"/>
                <a:cs typeface="Tahoma"/>
              </a:defRPr>
            </a:pPr>
            <a:endParaRPr lang="ru-RU"/>
          </a:p>
        </c:txPr>
      </c:legendEntry>
      <c:layout>
        <c:manualLayout>
          <c:xMode val="edge"/>
          <c:yMode val="edge"/>
          <c:x val="5.7472246673446539E-2"/>
          <c:y val="0.87866143369202698"/>
          <c:w val="0.84781629201693642"/>
          <c:h val="0.12133861973383626"/>
        </c:manualLayout>
      </c:layout>
      <c:overlay val="0"/>
      <c:spPr>
        <a:noFill/>
        <a:ln w="16294">
          <a:noFill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Tahoma"/>
              <a:ea typeface="Tahoma"/>
              <a:cs typeface="Tahoma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1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0.9452</cdr:x>
      <cdr:y>0.26166</cdr:y>
    </cdr:from>
    <cdr:to>
      <cdr:x>1</cdr:x>
      <cdr:y>0.53336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167435" y="1493927"/>
          <a:ext cx="473525" cy="15512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vert270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b="1" kern="1200">
              <a:solidFill>
                <a:schemeClr val="tx1"/>
              </a:solidFill>
              <a:latin typeface="Tahoma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/>
            <a:t>к</a:t>
          </a:r>
          <a:r>
            <a:rPr lang="ru-RU" sz="1800" dirty="0" smtClean="0"/>
            <a:t>в. м/чел.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0"/>
            <a:ext cx="2946135" cy="49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7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15192"/>
            <a:ext cx="5437188" cy="44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67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428800"/>
            <a:ext cx="2946135" cy="49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21" tIns="45661" rIns="91321" bIns="4566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D6419B42-6538-4AE4-99BC-B4381A601CA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55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433C-A43E-4F91-93D6-027A94C106CB}" type="slidenum">
              <a:rPr lang="ru-RU"/>
              <a:pPr/>
              <a:t>1</a:t>
            </a:fld>
            <a:endParaRPr lang="ru-R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92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433C-A43E-4F91-93D6-027A94C106CB}" type="slidenum">
              <a:rPr lang="ru-RU"/>
              <a:pPr/>
              <a:t>2</a:t>
            </a:fld>
            <a:endParaRPr lang="ru-R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0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71433C-A43E-4F91-93D6-027A94C106CB}" type="slidenum">
              <a:rPr lang="ru-RU"/>
              <a:pPr/>
              <a:t>13</a:t>
            </a:fld>
            <a:endParaRPr lang="ru-RU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40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682A7-C20D-4B53-AEA8-A991A95916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D70BF-9AC0-4FC5-89FB-62C66F477A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2674FC-3856-4811-933A-AAA0D3FA37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CFC221-CDA4-4A6E-9085-676C7FB031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B187F-2D9A-405A-A86A-190543DCD9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954FF-F3B7-4D9F-B4FD-310B41A4B2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14B31-3F8B-40E9-B103-2AB405E7CD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DC572D-7170-44E9-8AD9-67BE0DE46B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A4D3C-6E97-4DC5-BF2B-A0E7BC83E1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A8799-D9B7-46C9-B7A3-464BE002CF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101A5-F60B-4DA6-9BAC-B97FEA7720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42A33-CD90-4B2C-B3DE-BB70F80D74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454AD602-F649-46DB-86C4-460B1717C6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23700" y="332656"/>
            <a:ext cx="69847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 прогнозе социально – экономического развития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Озерского городского округа</a:t>
            </a:r>
            <a:endParaRPr lang="ru-RU" sz="2800" dirty="0">
              <a:solidFill>
                <a:srgbClr val="002060"/>
              </a:solidFill>
            </a:endParaRPr>
          </a:p>
          <a:p>
            <a:pPr algn="ctr"/>
            <a:r>
              <a:rPr lang="ru-RU" sz="2800" dirty="0">
                <a:solidFill>
                  <a:srgbClr val="002060"/>
                </a:solidFill>
              </a:rPr>
              <a:t>на </a:t>
            </a:r>
            <a:r>
              <a:rPr lang="ru-RU" sz="2800" dirty="0" smtClean="0">
                <a:solidFill>
                  <a:srgbClr val="002060"/>
                </a:solidFill>
              </a:rPr>
              <a:t>2019 год и на плановый период </a:t>
            </a:r>
            <a:r>
              <a:rPr lang="ru-RU" sz="2800" dirty="0" smtClean="0">
                <a:solidFill>
                  <a:srgbClr val="002060"/>
                </a:solidFill>
              </a:rPr>
              <a:t>2020 </a:t>
            </a:r>
            <a:r>
              <a:rPr lang="ru-RU" sz="2800" dirty="0" smtClean="0">
                <a:solidFill>
                  <a:srgbClr val="002060"/>
                </a:solidFill>
              </a:rPr>
              <a:t>и 2021 годов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1202" y="6027003"/>
            <a:ext cx="397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Докладчик: </a:t>
            </a:r>
            <a:r>
              <a:rPr lang="ru-RU" sz="1600" dirty="0" err="1" smtClean="0">
                <a:solidFill>
                  <a:schemeClr val="bg1"/>
                </a:solidFill>
              </a:rPr>
              <a:t>А.И.Жмайло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начальник Управления экономики администрации ОГО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8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88972" y="116632"/>
            <a:ext cx="8947524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Доходы на душу населения </a:t>
            </a:r>
            <a:br>
              <a:rPr lang="ru-RU" sz="2400" spc="300" dirty="0" smtClean="0">
                <a:solidFill>
                  <a:srgbClr val="FFFF00"/>
                </a:solidFill>
              </a:rPr>
            </a:br>
            <a:r>
              <a:rPr lang="ru-RU" sz="2400" spc="300" dirty="0" smtClean="0">
                <a:solidFill>
                  <a:srgbClr val="FFFF00"/>
                </a:solidFill>
              </a:rPr>
              <a:t>(в номинальном и реальном выражении) </a:t>
            </a:r>
            <a:endParaRPr lang="ru-RU" sz="2400" spc="300" dirty="0">
              <a:solidFill>
                <a:srgbClr val="FFFF0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710366"/>
              </p:ext>
            </p:extLst>
          </p:nvPr>
        </p:nvGraphicFramePr>
        <p:xfrm>
          <a:off x="88972" y="980858"/>
          <a:ext cx="8659492" cy="511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28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88972" y="116632"/>
            <a:ext cx="894752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Ввод в эксплуатацию жилых домов 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64402022"/>
              </p:ext>
            </p:extLst>
          </p:nvPr>
        </p:nvGraphicFramePr>
        <p:xfrm>
          <a:off x="0" y="1031875"/>
          <a:ext cx="9144000" cy="57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8972" y="2708920"/>
            <a:ext cx="461665" cy="136815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кв. 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97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88972" y="116632"/>
            <a:ext cx="8947524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Потребительский рынок</a:t>
            </a:r>
            <a:endParaRPr lang="ru-RU" sz="2400" spc="300" dirty="0">
              <a:solidFill>
                <a:srgbClr val="FFFF00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 bwMode="auto">
          <a:xfrm>
            <a:off x="5724128" y="1700808"/>
            <a:ext cx="1368152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5089"/>
              </p:ext>
            </p:extLst>
          </p:nvPr>
        </p:nvGraphicFramePr>
        <p:xfrm>
          <a:off x="179512" y="1052736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1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extBox 8"/>
          <p:cNvSpPr txBox="1"/>
          <p:nvPr/>
        </p:nvSpPr>
        <p:spPr>
          <a:xfrm>
            <a:off x="-396552" y="4735170"/>
            <a:ext cx="6984776" cy="209288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chemeClr val="bg1"/>
                </a:solidFill>
              </a:rPr>
              <a:t>О прогнозе социально – экономического развития</a:t>
            </a:r>
          </a:p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Озерского городского округа</a:t>
            </a:r>
            <a:endParaRPr lang="ru-RU" sz="2600" dirty="0">
              <a:solidFill>
                <a:schemeClr val="bg1"/>
              </a:solidFill>
            </a:endParaRPr>
          </a:p>
          <a:p>
            <a:pPr algn="ctr"/>
            <a:r>
              <a:rPr lang="ru-RU" sz="2600" dirty="0">
                <a:solidFill>
                  <a:schemeClr val="bg1"/>
                </a:solidFill>
              </a:rPr>
              <a:t>на </a:t>
            </a:r>
            <a:r>
              <a:rPr lang="ru-RU" sz="2600" dirty="0" smtClean="0">
                <a:solidFill>
                  <a:schemeClr val="bg1"/>
                </a:solidFill>
              </a:rPr>
              <a:t>2019 год и на плановый период 2020 и 2021 годов</a:t>
            </a:r>
          </a:p>
        </p:txBody>
      </p:sp>
    </p:spTree>
    <p:extLst>
      <p:ext uri="{BB962C8B-B14F-4D97-AF65-F5344CB8AC3E}">
        <p14:creationId xmlns:p14="http://schemas.microsoft.com/office/powerpoint/2010/main" val="31377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2268538" y="1052513"/>
            <a:ext cx="4752975" cy="485775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rgbClr val="990000"/>
                </a:solidFill>
              </a:rPr>
              <a:t>Варианты разработки прогноза</a:t>
            </a: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116013" y="1989138"/>
            <a:ext cx="3383979" cy="654050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100000"/>
              </a:spcBef>
            </a:pPr>
            <a:r>
              <a:rPr lang="en-US" dirty="0">
                <a:solidFill>
                  <a:schemeClr val="accent2"/>
                </a:solidFill>
              </a:rPr>
              <a:t>I вариант – </a:t>
            </a:r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консервативный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4860033" y="1989138"/>
            <a:ext cx="3528317" cy="647700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II</a:t>
            </a:r>
            <a:r>
              <a:rPr lang="ru-RU" dirty="0">
                <a:solidFill>
                  <a:schemeClr val="accent2"/>
                </a:solidFill>
              </a:rPr>
              <a:t> вариант – </a:t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базовый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116013" y="2781300"/>
            <a:ext cx="3383979" cy="3095625"/>
          </a:xfrm>
          <a:prstGeom prst="rect">
            <a:avLst/>
          </a:prstGeom>
          <a:solidFill>
            <a:srgbClr val="FFFFFF"/>
          </a:solidFill>
          <a:ln w="444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500" dirty="0"/>
              <a:t>Характеризует основные тенденции и параметры развития экономики в условиях консервативных траекторий изменения внешних и внутренних факторов при сохранении основных тенденций изменения эффективности использования ресурсов, сохранение консервативной бюджетной политики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60033" y="2781300"/>
            <a:ext cx="3528318" cy="3095625"/>
          </a:xfrm>
          <a:prstGeom prst="rect">
            <a:avLst/>
          </a:prstGeom>
          <a:solidFill>
            <a:srgbClr val="FFFFFF"/>
          </a:solidFill>
          <a:ln w="44450" algn="ctr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1500" dirty="0" smtClean="0"/>
              <a:t>Исходит </a:t>
            </a:r>
            <a:r>
              <a:rPr lang="ru-RU" sz="1500" dirty="0"/>
              <a:t>из сохранения сложившейся в </a:t>
            </a:r>
            <a:r>
              <a:rPr lang="ru-RU" sz="1500" dirty="0" smtClean="0"/>
              <a:t>округе </a:t>
            </a:r>
            <a:r>
              <a:rPr lang="ru-RU" sz="1500" dirty="0"/>
              <a:t>динамики основных социально-экономических показателей с учетом достижения целей и задач стратегического планирования при консервативных внешних условиях, предполагает улучшение инвестиционного климата, создание условий для более устойчивого долгосрочного роста</a:t>
            </a:r>
            <a:endParaRPr lang="ru-RU" sz="1500" dirty="0">
              <a:solidFill>
                <a:schemeClr val="accent2"/>
              </a:solidFill>
            </a:endParaRPr>
          </a:p>
        </p:txBody>
      </p:sp>
      <p:sp>
        <p:nvSpPr>
          <p:cNvPr id="141321" name="Line 9"/>
          <p:cNvSpPr>
            <a:spLocks noChangeShapeType="1"/>
          </p:cNvSpPr>
          <p:nvPr/>
        </p:nvSpPr>
        <p:spPr bwMode="auto">
          <a:xfrm flipH="1">
            <a:off x="2484438" y="1700213"/>
            <a:ext cx="0" cy="28892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2" name="Line 10"/>
          <p:cNvSpPr>
            <a:spLocks noChangeShapeType="1"/>
          </p:cNvSpPr>
          <p:nvPr/>
        </p:nvSpPr>
        <p:spPr bwMode="auto">
          <a:xfrm flipH="1">
            <a:off x="6732588" y="1700213"/>
            <a:ext cx="0" cy="288925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2484438" y="1700213"/>
            <a:ext cx="4246562" cy="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1324" name="Text Box 12"/>
          <p:cNvSpPr txBox="1">
            <a:spLocks noChangeArrowheads="1"/>
          </p:cNvSpPr>
          <p:nvPr/>
        </p:nvSpPr>
        <p:spPr bwMode="auto">
          <a:xfrm>
            <a:off x="1187450" y="260350"/>
            <a:ext cx="6769100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Основа разработки прогноза</a:t>
            </a:r>
          </a:p>
        </p:txBody>
      </p:sp>
      <p:sp>
        <p:nvSpPr>
          <p:cNvPr id="141325" name="Line 13"/>
          <p:cNvSpPr>
            <a:spLocks noChangeShapeType="1"/>
          </p:cNvSpPr>
          <p:nvPr/>
        </p:nvSpPr>
        <p:spPr bwMode="auto">
          <a:xfrm flipH="1">
            <a:off x="4643438" y="1557338"/>
            <a:ext cx="0" cy="139700"/>
          </a:xfrm>
          <a:prstGeom prst="line">
            <a:avLst/>
          </a:prstGeom>
          <a:noFill/>
          <a:ln w="444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476375" y="116632"/>
            <a:ext cx="67691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Демографические </a:t>
            </a:r>
            <a:r>
              <a:rPr lang="ru-RU" sz="2400" spc="300" dirty="0" smtClean="0">
                <a:solidFill>
                  <a:srgbClr val="FFFF00"/>
                </a:solidFill>
              </a:rPr>
              <a:t>показатели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Рождаемость и смертность населения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8564458" y="1493878"/>
            <a:ext cx="4318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33CC"/>
                </a:solidFill>
              </a:rPr>
              <a:t>В1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В2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8441197" y="3053467"/>
            <a:ext cx="576262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CC0000"/>
                </a:solidFill>
              </a:rPr>
              <a:t>В2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В1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16816275"/>
              </p:ext>
            </p:extLst>
          </p:nvPr>
        </p:nvGraphicFramePr>
        <p:xfrm>
          <a:off x="121364" y="991270"/>
          <a:ext cx="8686800" cy="51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35796" y="622460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Рождаемость</a:t>
            </a:r>
            <a:r>
              <a:rPr lang="ru-RU" dirty="0" smtClean="0"/>
              <a:t>      </a:t>
            </a:r>
            <a:r>
              <a:rPr lang="ru-RU" dirty="0" smtClean="0">
                <a:solidFill>
                  <a:srgbClr val="0000FF"/>
                </a:solidFill>
              </a:rPr>
              <a:t>Смертность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1476375" y="116632"/>
            <a:ext cx="67691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Демографические </a:t>
            </a:r>
            <a:r>
              <a:rPr lang="ru-RU" sz="2400" spc="300" dirty="0" smtClean="0">
                <a:solidFill>
                  <a:srgbClr val="FFFF00"/>
                </a:solidFill>
              </a:rPr>
              <a:t>показатели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Коэффициенты прироста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8351838" y="3573016"/>
            <a:ext cx="431800" cy="52322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В2</a:t>
            </a:r>
          </a:p>
          <a:p>
            <a:pPr algn="ctr"/>
            <a:r>
              <a:rPr lang="ru-RU" sz="1400" dirty="0" smtClean="0">
                <a:solidFill>
                  <a:srgbClr val="0000FF"/>
                </a:solidFill>
              </a:rPr>
              <a:t>В1</a:t>
            </a:r>
            <a:endParaRPr lang="ru-RU" sz="1400" dirty="0">
              <a:solidFill>
                <a:srgbClr val="0000FF"/>
              </a:solidFill>
            </a:endParaRPr>
          </a:p>
        </p:txBody>
      </p:sp>
      <p:sp>
        <p:nvSpPr>
          <p:cNvPr id="280587" name="Text Box 11"/>
          <p:cNvSpPr txBox="1">
            <a:spLocks noChangeArrowheads="1"/>
          </p:cNvSpPr>
          <p:nvPr/>
        </p:nvSpPr>
        <p:spPr bwMode="auto">
          <a:xfrm>
            <a:off x="8279607" y="2029485"/>
            <a:ext cx="576262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В2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В1</a:t>
            </a:r>
            <a:endParaRPr lang="ru-RU" sz="14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497347546"/>
              </p:ext>
            </p:extLst>
          </p:nvPr>
        </p:nvGraphicFramePr>
        <p:xfrm>
          <a:off x="338138" y="1124744"/>
          <a:ext cx="8229600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62064" y="6000437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Коэффициент миграционного прироста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Коэффициент </a:t>
            </a:r>
            <a:r>
              <a:rPr lang="ru-RU" dirty="0">
                <a:solidFill>
                  <a:srgbClr val="0000FF"/>
                </a:solidFill>
              </a:rPr>
              <a:t>естественного прироста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6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9" name="Text Box 7"/>
          <p:cNvSpPr txBox="1">
            <a:spLocks noChangeArrowheads="1"/>
          </p:cNvSpPr>
          <p:nvPr/>
        </p:nvSpPr>
        <p:spPr bwMode="auto">
          <a:xfrm>
            <a:off x="1476375" y="116632"/>
            <a:ext cx="6769100" cy="738664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Демографические показатели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Среднегодовая численность постоянного населения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667649"/>
              </p:ext>
            </p:extLst>
          </p:nvPr>
        </p:nvGraphicFramePr>
        <p:xfrm>
          <a:off x="395536" y="1052736"/>
          <a:ext cx="784993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60432" y="2708920"/>
            <a:ext cx="502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8000"/>
                </a:solidFill>
              </a:rPr>
              <a:t>В1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92D050"/>
                </a:solidFill>
              </a:rPr>
              <a:t>В2</a:t>
            </a:r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331913" y="188640"/>
            <a:ext cx="72009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>
                <a:solidFill>
                  <a:srgbClr val="FFFF00"/>
                </a:solidFill>
              </a:rPr>
              <a:t>Труд и </a:t>
            </a:r>
            <a:r>
              <a:rPr lang="ru-RU" sz="2400" spc="300" dirty="0" smtClean="0">
                <a:solidFill>
                  <a:srgbClr val="FFFF00"/>
                </a:solidFill>
              </a:rPr>
              <a:t>занятость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354331"/>
              </p:ext>
            </p:extLst>
          </p:nvPr>
        </p:nvGraphicFramePr>
        <p:xfrm>
          <a:off x="251520" y="1052736"/>
          <a:ext cx="8496944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60232" y="19888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В1</a:t>
            </a:r>
            <a:r>
              <a:rPr lang="ru-RU" dirty="0" smtClean="0"/>
              <a:t>   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В2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4262" y="600530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00FF"/>
                </a:solidFill>
              </a:rPr>
              <a:t>Число занятых в экономике</a:t>
            </a:r>
          </a:p>
          <a:p>
            <a:endParaRPr lang="ru-RU" sz="1600" dirty="0" smtClean="0">
              <a:solidFill>
                <a:srgbClr val="0000FF"/>
              </a:solidFill>
            </a:endParaRPr>
          </a:p>
          <a:p>
            <a:r>
              <a:rPr lang="ru-RU" sz="1600" dirty="0" smtClean="0">
                <a:solidFill>
                  <a:srgbClr val="FF0000"/>
                </a:solidFill>
              </a:rPr>
              <a:t>Уровень безработицы (правая шкала)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4110169400"/>
              </p:ext>
            </p:extLst>
          </p:nvPr>
        </p:nvGraphicFramePr>
        <p:xfrm>
          <a:off x="395536" y="1052736"/>
          <a:ext cx="842493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513" y="44624"/>
            <a:ext cx="9144000" cy="80021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 lIns="18000" tIns="0" rIns="0" bIns="0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Динамика промышленного производства</a:t>
            </a:r>
            <a:endParaRPr lang="ru-RU" sz="2400" spc="300" dirty="0">
              <a:solidFill>
                <a:srgbClr val="FFFF00"/>
              </a:solidFill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</a:rPr>
              <a:t>Объем отгруженных товаров собственного производства, выполненных работ, услуг собственными силами по «чистым» видам деятельности* крупными и средними организациями</a:t>
            </a:r>
          </a:p>
        </p:txBody>
      </p:sp>
    </p:spTree>
    <p:extLst>
      <p:ext uri="{BB962C8B-B14F-4D97-AF65-F5344CB8AC3E}">
        <p14:creationId xmlns:p14="http://schemas.microsoft.com/office/powerpoint/2010/main" val="23895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1403350" y="188640"/>
            <a:ext cx="676910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Инвестиции в </a:t>
            </a:r>
            <a:r>
              <a:rPr lang="ru-RU" sz="2400" spc="300" dirty="0">
                <a:solidFill>
                  <a:srgbClr val="FFFF00"/>
                </a:solidFill>
              </a:rPr>
              <a:t>основной капитал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04531030"/>
              </p:ext>
            </p:extLst>
          </p:nvPr>
        </p:nvGraphicFramePr>
        <p:xfrm>
          <a:off x="179512" y="1052736"/>
          <a:ext cx="864096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20422" y="1484784"/>
            <a:ext cx="504056" cy="83099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>
                <a:solidFill>
                  <a:srgbClr val="008000"/>
                </a:solidFill>
              </a:rPr>
              <a:t>В1</a:t>
            </a:r>
          </a:p>
          <a:p>
            <a:pPr algn="ctr"/>
            <a:endParaRPr lang="ru-RU" sz="1600" dirty="0" smtClean="0">
              <a:solidFill>
                <a:srgbClr val="0080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8000"/>
                </a:solidFill>
              </a:rPr>
              <a:t>В2</a:t>
            </a:r>
            <a:endParaRPr lang="ru-RU" sz="16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7504" y="188640"/>
            <a:ext cx="8928992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spc="300" dirty="0" smtClean="0">
                <a:solidFill>
                  <a:srgbClr val="FFFF00"/>
                </a:solidFill>
              </a:rPr>
              <a:t>Среднемесячная заработная плата</a:t>
            </a:r>
          </a:p>
        </p:txBody>
      </p:sp>
      <p:graphicFrame>
        <p:nvGraphicFramePr>
          <p:cNvPr id="8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74056627"/>
              </p:ext>
            </p:extLst>
          </p:nvPr>
        </p:nvGraphicFramePr>
        <p:xfrm>
          <a:off x="81525" y="1052736"/>
          <a:ext cx="8594931" cy="5338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790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45720" rIns="54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15372</TotalTime>
  <Words>349</Words>
  <Application>Microsoft Office PowerPoint</Application>
  <PresentationFormat>Экран (4:3)</PresentationFormat>
  <Paragraphs>159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Tahoma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Ministry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Natalia</dc:creator>
  <cp:lastModifiedBy>Александр Жмайло</cp:lastModifiedBy>
  <cp:revision>941</cp:revision>
  <cp:lastPrinted>2016-11-24T09:32:58Z</cp:lastPrinted>
  <dcterms:created xsi:type="dcterms:W3CDTF">2007-04-06T03:39:44Z</dcterms:created>
  <dcterms:modified xsi:type="dcterms:W3CDTF">2018-11-29T09:17:10Z</dcterms:modified>
</cp:coreProperties>
</file>