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1"/>
  </p:sldMasterIdLst>
  <p:notesMasterIdLst>
    <p:notesMasterId r:id="rId21"/>
  </p:notesMasterIdLst>
  <p:sldIdLst>
    <p:sldId id="258" r:id="rId2"/>
    <p:sldId id="259" r:id="rId3"/>
    <p:sldId id="266" r:id="rId4"/>
    <p:sldId id="267" r:id="rId5"/>
    <p:sldId id="269" r:id="rId6"/>
    <p:sldId id="275" r:id="rId7"/>
    <p:sldId id="277" r:id="rId8"/>
    <p:sldId id="268" r:id="rId9"/>
    <p:sldId id="273" r:id="rId10"/>
    <p:sldId id="279" r:id="rId11"/>
    <p:sldId id="260" r:id="rId12"/>
    <p:sldId id="282" r:id="rId13"/>
    <p:sldId id="283" r:id="rId14"/>
    <p:sldId id="285" r:id="rId15"/>
    <p:sldId id="286" r:id="rId16"/>
    <p:sldId id="289" r:id="rId17"/>
    <p:sldId id="290" r:id="rId18"/>
    <p:sldId id="288" r:id="rId19"/>
    <p:sldId id="29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D6E12-1840-4FD6-9F7F-002D4335FFB0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108F7-AD1F-4B3D-90B2-4DCB7E2F9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6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08F7-AD1F-4B3D-90B2-4DCB7E2F91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6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08F7-AD1F-4B3D-90B2-4DCB7E2F91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6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BE49-467A-44B0-9530-B33AC0AB3A35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9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9035-2C4F-4266-83FB-39024A3D96F0}" type="datetime1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43F-D09F-4BA2-9338-5CF21F221744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4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A12C-56A4-4C4C-8120-2BAFC23528FB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52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C3EC-FFC5-4550-BC59-84EC55752CD9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A051-1B04-4579-AD83-2044ED9180E7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14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3AE4-97D4-48D6-A2B8-F7AAE49D6D92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48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4137-0A9E-47D0-B5EE-B9957F7009EA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8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EA41-E127-465F-AC6E-E3373EC847BC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AB30-328F-4F1D-9E70-3AC7251CD105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9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65B6-1944-49E8-9BA2-E36D8D0D2ADB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760-0ED5-42B5-9FCF-FD6B959172C5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99A3-4E57-4D0F-BFF5-B20FAECF97AD}" type="datetime1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7BFA-A2E5-4E91-8F0E-558CC0246270}" type="datetime1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7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E84D-E836-46DA-B4D9-01050557A4C1}" type="datetime1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6BBE-836D-469B-BEC5-61E2D9340E59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1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357C-C627-47C0-BDB1-5671E3325A10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9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6B59C6-162F-4BB5-9287-66428FD58382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D9388E-F684-457A-A646-842AC048B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40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3209" r="1400" b="8027"/>
          <a:stretch/>
        </p:blipFill>
        <p:spPr>
          <a:xfrm>
            <a:off x="6591869" y="173443"/>
            <a:ext cx="5501225" cy="234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498" r="1611" b="2906"/>
          <a:stretch/>
        </p:blipFill>
        <p:spPr>
          <a:xfrm>
            <a:off x="3821372" y="4148966"/>
            <a:ext cx="6414449" cy="22963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33" y="173443"/>
            <a:ext cx="3658729" cy="23403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568432" y="2542125"/>
            <a:ext cx="9524661" cy="1578459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СХЕМЫ ТЕПЛОСНАБЖЕНИЯ ОЗЕРСКОГО ГОРОДСКОГО ОКРУГА ДО 2034 ГОДА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(актуализация на 2023 год)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4578" y="6473720"/>
            <a:ext cx="2014581" cy="326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г. Озерск 2022</a:t>
            </a:r>
          </a:p>
        </p:txBody>
      </p:sp>
    </p:spTree>
    <p:extLst>
      <p:ext uri="{BB962C8B-B14F-4D97-AF65-F5344CB8AC3E}">
        <p14:creationId xmlns:p14="http://schemas.microsoft.com/office/powerpoint/2010/main" val="3639515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>
              <a:solidFill>
                <a:schemeClr val="bg1"/>
              </a:solidFill>
            </a:endParaRPr>
          </a:p>
          <a:p>
            <a:pPr algn="just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990" y="1008648"/>
            <a:ext cx="806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Тепловые нагрузки потребителей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(по характеру нагрузки)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1081"/>
              </p:ext>
            </p:extLst>
          </p:nvPr>
        </p:nvGraphicFramePr>
        <p:xfrm>
          <a:off x="3063571" y="2017685"/>
          <a:ext cx="8404528" cy="1545015"/>
        </p:xfrm>
        <a:graphic>
          <a:graphicData uri="http://schemas.openxmlformats.org/drawingml/2006/table">
            <a:tbl>
              <a:tblPr firstRow="1" firstCol="1" bandRow="1"/>
              <a:tblGrid>
                <a:gridCol w="212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944">
                <a:tc rowSpan="2"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Наименование источника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Наименование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Тепловая нагрузка, Гкал/ч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Всего, Гкал/ч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Отопление и вентиляция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ГВС ср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АТЭЦ + Пиковая котельная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г. Озерск, пос.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Татыш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, пос. Новогорный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338,002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81,847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419,849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Блочная котельная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Медгородок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1,075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13,675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Котельная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Метлино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пос. </a:t>
                      </a:r>
                      <a:r>
                        <a:rPr lang="ru-RU" sz="13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Метлино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6,265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1,197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Mincho" panose="02020600040205080304" pitchFamily="18" charset="-128"/>
                          <a:cs typeface="Arial" panose="020B0604020202020204" pitchFamily="34" charset="0"/>
                        </a:rPr>
                        <a:t>7,462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Mincho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14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2008" y="95534"/>
            <a:ext cx="986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fontAlgn="base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изменениях тепловых нагрузок потребителей в 2022 г. на территории Озерского городского округа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07094" y="6061197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0A19738-151F-470B-B1EA-EEB74C215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1000"/>
              </p:ext>
            </p:extLst>
          </p:nvPr>
        </p:nvGraphicFramePr>
        <p:xfrm>
          <a:off x="2444128" y="1066750"/>
          <a:ext cx="9679573" cy="4947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79">
                  <a:extLst>
                    <a:ext uri="{9D8B030D-6E8A-4147-A177-3AD203B41FA5}">
                      <a16:colId xmlns:a16="http://schemas.microsoft.com/office/drawing/2014/main" val="1031017081"/>
                    </a:ext>
                  </a:extLst>
                </a:gridCol>
                <a:gridCol w="2192314">
                  <a:extLst>
                    <a:ext uri="{9D8B030D-6E8A-4147-A177-3AD203B41FA5}">
                      <a16:colId xmlns:a16="http://schemas.microsoft.com/office/drawing/2014/main" val="1089760965"/>
                    </a:ext>
                  </a:extLst>
                </a:gridCol>
                <a:gridCol w="1515251">
                  <a:extLst>
                    <a:ext uri="{9D8B030D-6E8A-4147-A177-3AD203B41FA5}">
                      <a16:colId xmlns:a16="http://schemas.microsoft.com/office/drawing/2014/main" val="502266438"/>
                    </a:ext>
                  </a:extLst>
                </a:gridCol>
                <a:gridCol w="1120522">
                  <a:extLst>
                    <a:ext uri="{9D8B030D-6E8A-4147-A177-3AD203B41FA5}">
                      <a16:colId xmlns:a16="http://schemas.microsoft.com/office/drawing/2014/main" val="3096015870"/>
                    </a:ext>
                  </a:extLst>
                </a:gridCol>
                <a:gridCol w="1960818">
                  <a:extLst>
                    <a:ext uri="{9D8B030D-6E8A-4147-A177-3AD203B41FA5}">
                      <a16:colId xmlns:a16="http://schemas.microsoft.com/office/drawing/2014/main" val="693670664"/>
                    </a:ext>
                  </a:extLst>
                </a:gridCol>
                <a:gridCol w="801243">
                  <a:extLst>
                    <a:ext uri="{9D8B030D-6E8A-4147-A177-3AD203B41FA5}">
                      <a16:colId xmlns:a16="http://schemas.microsoft.com/office/drawing/2014/main" val="281883056"/>
                    </a:ext>
                  </a:extLst>
                </a:gridCol>
                <a:gridCol w="1548346">
                  <a:extLst>
                    <a:ext uri="{9D8B030D-6E8A-4147-A177-3AD203B41FA5}">
                      <a16:colId xmlns:a16="http://schemas.microsoft.com/office/drawing/2014/main" val="1689508227"/>
                    </a:ext>
                  </a:extLst>
                </a:gridCol>
              </a:tblGrid>
              <a:tr h="120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Застройщик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выдачи разрешения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объекта (номер квартала, улица и т.п.)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объекта*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планируемой застройки, м²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4113708"/>
                  </a:ext>
                </a:extLst>
              </a:tr>
              <a:tr h="720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Мелехин О.И. Пузиков В.Б.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 "Рябминушка", уч.6031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616390"/>
                  </a:ext>
                </a:extLst>
              </a:tr>
              <a:tr h="692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Двухквартирный жилой дом в части кв.№2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Столповских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с.И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Царевского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8-2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811200"/>
                  </a:ext>
                </a:extLst>
              </a:tr>
              <a:tr h="480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№1.2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СЗ "Лидер"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08.06.2021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Монтажников, 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4969,8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0248294"/>
                  </a:ext>
                </a:extLst>
              </a:tr>
              <a:tr h="692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Двухквартирный жилой дом в части кв.№1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Шеремет В.В. Шеремет Т.В.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18.06.2021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Колыванова 30-1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4395572"/>
                  </a:ext>
                </a:extLst>
              </a:tr>
              <a:tr h="692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Двухквартирный жилой дом в части кв.№2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Попадена В.В.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27.07.2021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Ермолаева 9-1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768622"/>
                  </a:ext>
                </a:extLst>
              </a:tr>
              <a:tr h="466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№1.3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СЗ "Лидер"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08.11.2021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Монтажников, 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499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15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0" y="210625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chemeClr val="bg1"/>
                </a:solidFill>
              </a:rPr>
              <a:t>Система теплоснабжения «</a:t>
            </a:r>
            <a:r>
              <a:rPr lang="ru-RU" sz="2000" b="1" dirty="0" err="1">
                <a:solidFill>
                  <a:schemeClr val="bg1"/>
                </a:solidFill>
              </a:rPr>
              <a:t>АТЭЦ+Пиковая</a:t>
            </a:r>
            <a:r>
              <a:rPr lang="ru-RU" sz="2000" b="1" dirty="0">
                <a:solidFill>
                  <a:schemeClr val="bg1"/>
                </a:solidFill>
              </a:rPr>
              <a:t> котельная» гидравлически разбалансирована, в результате чего происходит </a:t>
            </a:r>
            <a:r>
              <a:rPr lang="ru-RU" sz="2000" b="1" dirty="0" err="1">
                <a:solidFill>
                  <a:schemeClr val="bg1"/>
                </a:solidFill>
              </a:rPr>
              <a:t>недоотпуск</a:t>
            </a:r>
            <a:r>
              <a:rPr lang="ru-RU" sz="2000" b="1" dirty="0">
                <a:solidFill>
                  <a:schemeClr val="bg1"/>
                </a:solidFill>
              </a:rPr>
              <a:t> тепловой энергии. В настоящее время происходит опрокидывание циркуляции у конечных потребителей на магистралях «Ленина» и «Космонавтов»</a:t>
            </a:r>
          </a:p>
          <a:p>
            <a:endParaRPr lang="ru-RU" sz="1000" b="1" dirty="0">
              <a:solidFill>
                <a:schemeClr val="bg1"/>
              </a:solidFill>
            </a:endParaRPr>
          </a:p>
          <a:p>
            <a:pPr marL="457200" indent="-457200">
              <a:buAutoNum type="arabicParenR" startAt="2"/>
            </a:pPr>
            <a:r>
              <a:rPr lang="ru-RU" sz="2000" b="1" dirty="0">
                <a:solidFill>
                  <a:schemeClr val="bg1"/>
                </a:solidFill>
              </a:rPr>
              <a:t>Отличие фактического температурного графика от утвержденного приводит к снижению качества теплоснабжения потребителей.</a:t>
            </a:r>
          </a:p>
          <a:p>
            <a:endParaRPr lang="ru-RU" sz="1000" b="1" dirty="0">
              <a:solidFill>
                <a:schemeClr val="bg1"/>
              </a:solidFill>
            </a:endParaRPr>
          </a:p>
          <a:p>
            <a:pPr marL="457200" indent="-457200">
              <a:buAutoNum type="arabicParenR" startAt="3"/>
            </a:pPr>
            <a:r>
              <a:rPr lang="ru-RU" sz="2000" b="1" dirty="0">
                <a:solidFill>
                  <a:schemeClr val="bg1"/>
                </a:solidFill>
              </a:rPr>
              <a:t>Отклонение утвержденного теплового графика работы тепловых сетей города Озерска от проектного</a:t>
            </a:r>
          </a:p>
          <a:p>
            <a:endParaRPr lang="ru-RU" sz="1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4)	Отсутствие или нарушение изоляции трубопроводов тепловой сети котельной пос. </a:t>
            </a:r>
            <a:r>
              <a:rPr lang="ru-RU" sz="2000" b="1" dirty="0" err="1">
                <a:solidFill>
                  <a:schemeClr val="bg1"/>
                </a:solidFill>
              </a:rPr>
              <a:t>Метлино</a:t>
            </a:r>
            <a:r>
              <a:rPr lang="ru-RU" sz="2000" b="1" dirty="0">
                <a:solidFill>
                  <a:schemeClr val="bg1"/>
                </a:solidFill>
              </a:rPr>
              <a:t> приводит к сверхнормативным тепловым потерям в тепловых сетях, которые достигают 30 % полезного отпуска тепловой энергии.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990" y="406269"/>
            <a:ext cx="806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Существующие проблемы организации качественного теплоснабжения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39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1)	Большая часть тепловых сетей Озерского городского округа имеет высокий физический износ, что приводит к увеличению вероятности потенциальных аварий и инцидентов в системах теплоснабжения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2)	Схема присоединения абонентов к системе теплоснабжения на территории г. Озерска – элеваторная с открытым </a:t>
            </a:r>
            <a:r>
              <a:rPr lang="ru-RU" sz="2000" b="1" dirty="0" err="1">
                <a:solidFill>
                  <a:schemeClr val="bg1"/>
                </a:solidFill>
              </a:rPr>
              <a:t>водоразбором</a:t>
            </a:r>
            <a:r>
              <a:rPr lang="ru-RU" sz="2000" b="1" dirty="0">
                <a:solidFill>
                  <a:schemeClr val="bg1"/>
                </a:solidFill>
              </a:rPr>
              <a:t> ГВС. Отсутствие на ряде потребителей необходимого для элеватора располагаемого напора (15 м вод. ст.) приведет к повышению температуры теплоносителя в подающей линии системы отопления выше нормативной при работе тепловых сетей по графику 130/70°С.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3)	Отсутствует возможность регулирования температуры ГВС в результате выхода из строя установленных в ИТП регуляторов температуры ГВС.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4)	Оборудование котельной п. </a:t>
            </a:r>
            <a:r>
              <a:rPr lang="ru-RU" sz="2000" b="1" dirty="0" err="1">
                <a:solidFill>
                  <a:schemeClr val="bg1"/>
                </a:solidFill>
              </a:rPr>
              <a:t>Метлино</a:t>
            </a:r>
            <a:r>
              <a:rPr lang="ru-RU" sz="2000" b="1" dirty="0">
                <a:solidFill>
                  <a:schemeClr val="bg1"/>
                </a:solidFill>
              </a:rPr>
              <a:t> имеет высокую степень износа, что увеличивает вероятность аварий и отказов на источнике.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990" y="210624"/>
            <a:ext cx="806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Существующие проблемы организации надежного и безопасного теплоснабжения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1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 актуализированной схеме теплоснабжения предусмотрено сохранение существующего положения: основным источником тепловой энергии для потребителей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Озерского городского округа являются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Аргаяшская</a:t>
            </a:r>
            <a:r>
              <a:rPr lang="ru-RU" dirty="0">
                <a:solidFill>
                  <a:schemeClr val="bg1"/>
                </a:solidFill>
              </a:rPr>
              <a:t> ТЭЦ и Пиковая водогрейная котельная работающие на единую сеть. Эти источники обеспечивают теплоснабжение г. Озерск, пос. №2 и пос. </a:t>
            </a:r>
            <a:r>
              <a:rPr lang="ru-RU" dirty="0" err="1">
                <a:solidFill>
                  <a:schemeClr val="bg1"/>
                </a:solidFill>
              </a:rPr>
              <a:t>Новогорный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Теплоснабжение пос. </a:t>
            </a:r>
            <a:r>
              <a:rPr lang="ru-RU" dirty="0" err="1">
                <a:solidFill>
                  <a:schemeClr val="bg1"/>
                </a:solidFill>
              </a:rPr>
              <a:t>Метлино</a:t>
            </a:r>
            <a:r>
              <a:rPr lang="ru-RU" dirty="0">
                <a:solidFill>
                  <a:schemeClr val="bg1"/>
                </a:solidFill>
              </a:rPr>
              <a:t> осуществляется от котельной, установленная мощность которой составляет 38,5 Гкал/час. </a:t>
            </a:r>
            <a:r>
              <a:rPr lang="en-US" dirty="0">
                <a:solidFill>
                  <a:schemeClr val="bg1"/>
                </a:solidFill>
              </a:rPr>
              <a:t>К</a:t>
            </a:r>
            <a:r>
              <a:rPr lang="ru-RU" dirty="0" err="1">
                <a:solidFill>
                  <a:schemeClr val="bg1"/>
                </a:solidFill>
              </a:rPr>
              <a:t>отлы</a:t>
            </a:r>
            <a:r>
              <a:rPr lang="ru-RU" dirty="0">
                <a:solidFill>
                  <a:schemeClr val="bg1"/>
                </a:solidFill>
              </a:rPr>
              <a:t>, установленные на котельной введены в эксплуатацию в 1988 </a:t>
            </a:r>
            <a:r>
              <a:rPr lang="en-US" dirty="0">
                <a:solidFill>
                  <a:schemeClr val="bg1"/>
                </a:solidFill>
              </a:rPr>
              <a:t>и 2012 </a:t>
            </a:r>
            <a:r>
              <a:rPr lang="ru-RU" dirty="0">
                <a:solidFill>
                  <a:schemeClr val="bg1"/>
                </a:solidFill>
              </a:rPr>
              <a:t>гг. В связи с высокой степенью износа основного оборудования, актуализированной схемой теплоснабжения предлагается реконструкция существующего оборудования котельной в 2025</a:t>
            </a:r>
            <a:r>
              <a:rPr lang="en-US" dirty="0">
                <a:solidFill>
                  <a:schemeClr val="bg1"/>
                </a:solidFill>
              </a:rPr>
              <a:t>-202</a:t>
            </a:r>
            <a:r>
              <a:rPr lang="ru-RU" dirty="0">
                <a:solidFill>
                  <a:schemeClr val="bg1"/>
                </a:solidFill>
              </a:rPr>
              <a:t>7 год</a:t>
            </a:r>
            <a:r>
              <a:rPr lang="en-US" dirty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Реконструкция блочной котельной </a:t>
            </a:r>
            <a:r>
              <a:rPr lang="ru-RU" dirty="0" err="1">
                <a:solidFill>
                  <a:schemeClr val="bg1"/>
                </a:solidFill>
              </a:rPr>
              <a:t>Медгородка</a:t>
            </a:r>
            <a:r>
              <a:rPr lang="ru-RU" dirty="0">
                <a:solidFill>
                  <a:schemeClr val="bg1"/>
                </a:solidFill>
              </a:rPr>
              <a:t> в 2025-2027 гг.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 20</a:t>
            </a:r>
            <a:r>
              <a:rPr lang="en-US" dirty="0">
                <a:solidFill>
                  <a:schemeClr val="bg1"/>
                </a:solidFill>
              </a:rPr>
              <a:t>30</a:t>
            </a:r>
            <a:r>
              <a:rPr lang="ru-RU" dirty="0">
                <a:solidFill>
                  <a:schemeClr val="bg1"/>
                </a:solidFill>
              </a:rPr>
              <a:t>-20</a:t>
            </a:r>
            <a:r>
              <a:rPr lang="en-US" dirty="0">
                <a:solidFill>
                  <a:schemeClr val="bg1"/>
                </a:solidFill>
              </a:rPr>
              <a:t>31</a:t>
            </a:r>
            <a:r>
              <a:rPr lang="ru-RU" dirty="0">
                <a:solidFill>
                  <a:schemeClr val="bg1"/>
                </a:solidFill>
              </a:rPr>
              <a:t> г. планируется вывод из эксплуатации производственно-отопительной котельной ФГУП «ПО «Маяк» (Котельная №1) и строительство </a:t>
            </a:r>
            <a:r>
              <a:rPr lang="ru-RU" dirty="0" err="1">
                <a:solidFill>
                  <a:schemeClr val="bg1"/>
                </a:solidFill>
              </a:rPr>
              <a:t>блочно</a:t>
            </a:r>
            <a:r>
              <a:rPr lang="ru-RU" dirty="0">
                <a:solidFill>
                  <a:schemeClr val="bg1"/>
                </a:solidFill>
              </a:rPr>
              <a:t>-модульной котельной производительностью 20 т/ч.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990" y="210624"/>
            <a:ext cx="80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Предложения по строительству, реконструкции и техническому перевооружению источников тепловой энергии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96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Реконструкция и строительство тепловых сетей, обеспечивающих перераспределение тепловой нагрузки из зон с дефицитом тепловой мощности в зоны с избытком тепловой мощности на расчетный срок не предусматриваются ввиду значительного удаления  зон с резервом располагаемой тепловой мощностью источников тепловой энергии от зон с дефицитом располагаемой тепловой мощности источников тепловой энергии.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 период действия схемы теплоснабжения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en-US" sz="1600" dirty="0">
                <a:solidFill>
                  <a:schemeClr val="bg1"/>
                </a:solidFill>
              </a:rPr>
              <a:t>в</a:t>
            </a:r>
            <a:r>
              <a:rPr lang="ru-RU" sz="1600" dirty="0">
                <a:solidFill>
                  <a:schemeClr val="bg1"/>
                </a:solidFill>
              </a:rPr>
              <a:t>я</a:t>
            </a:r>
            <a:r>
              <a:rPr lang="en-US" sz="1600" dirty="0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en-US" sz="1600" dirty="0">
                <a:solidFill>
                  <a:schemeClr val="bg1"/>
                </a:solidFill>
              </a:rPr>
              <a:t>ы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en-US" sz="1600" dirty="0">
                <a:solidFill>
                  <a:schemeClr val="bg1"/>
                </a:solidFill>
              </a:rPr>
              <a:t>о</a:t>
            </a:r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en-US" sz="1600" dirty="0">
                <a:solidFill>
                  <a:schemeClr val="bg1"/>
                </a:solidFill>
              </a:rPr>
              <a:t>и</a:t>
            </a:r>
            <a:r>
              <a:rPr lang="ru-RU" sz="1600" dirty="0">
                <a:solidFill>
                  <a:schemeClr val="bg1"/>
                </a:solidFill>
              </a:rPr>
              <a:t>м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en-US" sz="1600" dirty="0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н</a:t>
            </a:r>
            <a:r>
              <a:rPr lang="en-US" sz="1600" dirty="0">
                <a:solidFill>
                  <a:schemeClr val="bg1"/>
                </a:solidFill>
              </a:rPr>
              <a:t>о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en-US" sz="1600" dirty="0">
                <a:solidFill>
                  <a:schemeClr val="bg1"/>
                </a:solidFill>
              </a:rPr>
              <a:t>о</a:t>
            </a:r>
            <a:r>
              <a:rPr lang="ru-RU" sz="1600" dirty="0">
                <a:solidFill>
                  <a:schemeClr val="bg1"/>
                </a:solidFill>
              </a:rPr>
              <a:t>м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r>
              <a:rPr lang="ru-RU" sz="1600" dirty="0">
                <a:solidFill>
                  <a:schemeClr val="bg1"/>
                </a:solidFill>
              </a:rPr>
              <a:t> предполагается </a:t>
            </a:r>
            <a:r>
              <a:rPr lang="en-US" sz="1600" dirty="0">
                <a:solidFill>
                  <a:schemeClr val="bg1"/>
                </a:solidFill>
              </a:rPr>
              <a:t>р</a:t>
            </a:r>
            <a:r>
              <a:rPr lang="ru-RU" sz="1600" dirty="0">
                <a:solidFill>
                  <a:schemeClr val="bg1"/>
                </a:solidFill>
              </a:rPr>
              <a:t>е</a:t>
            </a:r>
            <a:r>
              <a:rPr lang="en-US" sz="1600" dirty="0">
                <a:solidFill>
                  <a:schemeClr val="bg1"/>
                </a:solidFill>
              </a:rPr>
              <a:t>к</a:t>
            </a: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en-US" sz="1600" dirty="0">
                <a:solidFill>
                  <a:schemeClr val="bg1"/>
                </a:solidFill>
              </a:rPr>
              <a:t>н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en-US" sz="1600" dirty="0">
                <a:solidFill>
                  <a:schemeClr val="bg1"/>
                </a:solidFill>
              </a:rPr>
              <a:t>т</a:t>
            </a:r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en-US" sz="1600" dirty="0">
                <a:solidFill>
                  <a:schemeClr val="bg1"/>
                </a:solidFill>
              </a:rPr>
              <a:t>у</a:t>
            </a:r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en-US" sz="1600" dirty="0">
                <a:solidFill>
                  <a:schemeClr val="bg1"/>
                </a:solidFill>
              </a:rPr>
              <a:t>ц</a:t>
            </a: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en-US" sz="1600" dirty="0">
                <a:solidFill>
                  <a:schemeClr val="bg1"/>
                </a:solidFill>
              </a:rPr>
              <a:t>я 18819,14</a:t>
            </a:r>
            <a:r>
              <a:rPr lang="ru-RU" sz="1600" dirty="0">
                <a:solidFill>
                  <a:schemeClr val="bg1"/>
                </a:solidFill>
              </a:rPr>
              <a:t> м тепловых сетей средним диаметром </a:t>
            </a:r>
            <a:r>
              <a:rPr lang="en-US" sz="1600" dirty="0">
                <a:solidFill>
                  <a:schemeClr val="bg1"/>
                </a:solidFill>
              </a:rPr>
              <a:t>76</a:t>
            </a:r>
            <a:r>
              <a:rPr lang="ru-RU" sz="1600" dirty="0">
                <a:solidFill>
                  <a:schemeClr val="bg1"/>
                </a:solidFill>
              </a:rPr>
              <a:t> мм в городе Озерске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en-US" sz="1600" dirty="0">
                <a:solidFill>
                  <a:schemeClr val="bg1"/>
                </a:solidFill>
              </a:rPr>
              <a:t>2409,21</a:t>
            </a:r>
            <a:r>
              <a:rPr lang="ru-RU" sz="1600" dirty="0">
                <a:solidFill>
                  <a:schemeClr val="bg1"/>
                </a:solidFill>
              </a:rPr>
              <a:t> м тепловых сетей средним диаметром </a:t>
            </a:r>
            <a:r>
              <a:rPr lang="en-US" sz="1600" dirty="0">
                <a:solidFill>
                  <a:schemeClr val="bg1"/>
                </a:solidFill>
              </a:rPr>
              <a:t>60</a:t>
            </a:r>
            <a:r>
              <a:rPr lang="ru-RU" sz="1600" dirty="0">
                <a:solidFill>
                  <a:schemeClr val="bg1"/>
                </a:solidFill>
              </a:rPr>
              <a:t> мм в пос. </a:t>
            </a:r>
            <a:r>
              <a:rPr lang="ru-RU" sz="1600" dirty="0" err="1">
                <a:solidFill>
                  <a:schemeClr val="bg1"/>
                </a:solidFill>
              </a:rPr>
              <a:t>Метлино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 2024</a:t>
            </a:r>
            <a:r>
              <a:rPr lang="en-US" sz="1600" dirty="0">
                <a:solidFill>
                  <a:schemeClr val="bg1"/>
                </a:solidFill>
              </a:rPr>
              <a:t>-2026 </a:t>
            </a:r>
            <a:r>
              <a:rPr lang="ru-RU" sz="1600" dirty="0">
                <a:solidFill>
                  <a:schemeClr val="bg1"/>
                </a:solidFill>
              </a:rPr>
              <a:t>г</a:t>
            </a:r>
            <a:r>
              <a:rPr lang="en-US" sz="1600" dirty="0">
                <a:solidFill>
                  <a:schemeClr val="bg1"/>
                </a:solidFill>
              </a:rPr>
              <a:t>г</a:t>
            </a:r>
            <a:r>
              <a:rPr lang="ru-RU" sz="1600" dirty="0">
                <a:solidFill>
                  <a:schemeClr val="bg1"/>
                </a:solidFill>
              </a:rPr>
              <a:t>. схемой теплоснабжения предусматривается </a:t>
            </a:r>
            <a:r>
              <a:rPr lang="en-US" sz="1600" dirty="0">
                <a:solidFill>
                  <a:schemeClr val="bg1"/>
                </a:solidFill>
              </a:rPr>
              <a:t>р</a:t>
            </a:r>
            <a:r>
              <a:rPr lang="ru-RU" sz="1600" dirty="0">
                <a:solidFill>
                  <a:schemeClr val="bg1"/>
                </a:solidFill>
              </a:rPr>
              <a:t>е</a:t>
            </a:r>
            <a:r>
              <a:rPr lang="en-US" sz="1600" dirty="0">
                <a:solidFill>
                  <a:schemeClr val="bg1"/>
                </a:solidFill>
              </a:rPr>
              <a:t>к</a:t>
            </a: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en-US" sz="1600" dirty="0">
                <a:solidFill>
                  <a:schemeClr val="bg1"/>
                </a:solidFill>
              </a:rPr>
              <a:t>н</a:t>
            </a: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en-US" sz="1600" dirty="0">
                <a:solidFill>
                  <a:schemeClr val="bg1"/>
                </a:solidFill>
              </a:rPr>
              <a:t>т</a:t>
            </a:r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en-US" sz="1600" dirty="0">
                <a:solidFill>
                  <a:schemeClr val="bg1"/>
                </a:solidFill>
              </a:rPr>
              <a:t>у</a:t>
            </a:r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en-US" sz="1600" dirty="0">
                <a:solidFill>
                  <a:schemeClr val="bg1"/>
                </a:solidFill>
              </a:rPr>
              <a:t>ц</a:t>
            </a: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en-US" sz="1600" dirty="0">
                <a:solidFill>
                  <a:schemeClr val="bg1"/>
                </a:solidFill>
              </a:rPr>
              <a:t>я 38 </a:t>
            </a:r>
            <a:r>
              <a:rPr lang="ru-RU" sz="1600" dirty="0">
                <a:solidFill>
                  <a:schemeClr val="bg1"/>
                </a:solidFill>
              </a:rPr>
              <a:t>т</a:t>
            </a:r>
            <a:r>
              <a:rPr lang="en-US" sz="1600" dirty="0">
                <a:solidFill>
                  <a:schemeClr val="bg1"/>
                </a:solidFill>
              </a:rPr>
              <a:t>е</a:t>
            </a:r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en-US" sz="1600" dirty="0">
                <a:solidFill>
                  <a:schemeClr val="bg1"/>
                </a:solidFill>
              </a:rPr>
              <a:t>л</a:t>
            </a: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en-US" sz="1600" dirty="0">
                <a:solidFill>
                  <a:schemeClr val="bg1"/>
                </a:solidFill>
              </a:rPr>
              <a:t>в</a:t>
            </a:r>
            <a:r>
              <a:rPr lang="ru-RU" sz="1600" dirty="0">
                <a:solidFill>
                  <a:schemeClr val="bg1"/>
                </a:solidFill>
              </a:rPr>
              <a:t>ы</a:t>
            </a:r>
            <a:r>
              <a:rPr lang="en-US" sz="1600" dirty="0">
                <a:solidFill>
                  <a:schemeClr val="bg1"/>
                </a:solidFill>
              </a:rPr>
              <a:t>х </a:t>
            </a:r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en-US" sz="1600" dirty="0">
                <a:solidFill>
                  <a:schemeClr val="bg1"/>
                </a:solidFill>
              </a:rPr>
              <a:t>а</a:t>
            </a:r>
            <a:r>
              <a:rPr lang="ru-RU" sz="1600" dirty="0">
                <a:solidFill>
                  <a:schemeClr val="bg1"/>
                </a:solidFill>
              </a:rPr>
              <a:t>м</a:t>
            </a:r>
            <a:r>
              <a:rPr lang="en-US" sz="1600" dirty="0">
                <a:solidFill>
                  <a:schemeClr val="bg1"/>
                </a:solidFill>
              </a:rPr>
              <a:t>е</a:t>
            </a:r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 2023-2025 гг. в г. Озерск и п. </a:t>
            </a:r>
            <a:r>
              <a:rPr lang="ru-RU" sz="1600" dirty="0" err="1">
                <a:solidFill>
                  <a:schemeClr val="bg1"/>
                </a:solidFill>
              </a:rPr>
              <a:t>Метлино</a:t>
            </a:r>
            <a:r>
              <a:rPr lang="ru-RU" sz="1600" dirty="0">
                <a:solidFill>
                  <a:schemeClr val="bg1"/>
                </a:solidFill>
              </a:rPr>
              <a:t> планируется к внедрению система «Цифровое теплоснабжение»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990" y="646053"/>
            <a:ext cx="80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Предложения по строительству и реконструкции тепловых сетей и сооружений на них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6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</a:rPr>
              <a:t>Модернизация бойлеров ОБ-2 и ПБ-1.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</a:rPr>
              <a:t>Техническое перевооружение  котлоагрегатов ТП-170 ст.№1-4, ПК-14 № 5-9 с заменой поверхностей нагрева.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</a:rPr>
              <a:t>Организация оборотной системы ГЗУ (Реконструкция системы ГЗУ АТЭЦ с организацией оборотной схемы).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</a:rPr>
              <a:t>Реконструкция схемы отпуска пара 20ата (монтаж эжекторов).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</a:rPr>
              <a:t>Переход на температурный график 150/70.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990" y="646053"/>
            <a:ext cx="80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Мероприятия АО «РИР»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4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DA556-2EA3-4248-AC66-67CF2FE69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47" y="170966"/>
            <a:ext cx="5298780" cy="65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4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990" y="787272"/>
            <a:ext cx="806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Рекомендуемые единые теплоснабжающие организации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2865"/>
              </p:ext>
            </p:extLst>
          </p:nvPr>
        </p:nvGraphicFramePr>
        <p:xfrm>
          <a:off x="3008839" y="1688171"/>
          <a:ext cx="8534400" cy="3269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Система теплоснабжения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Рекомендуемый претендент на статус ЕТО (по 808 Постановлению)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Система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Аргаяшская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ТЭЦ + Пиковая котельная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АО «РИР», Челябинская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об-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ласть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, г. Озерск,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ул. Кыштымская, 73а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Система теплоснабжения п.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Метлино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ММПКХ, Челябинская область, г. Озерск, ул. Матросова, 44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Система теплоснабжения п.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Новогорный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МУП ЖКХ пос. Новогорный, 456796, Челябинская Область, г. Озерск, п.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Новогорный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, ул. Садовая, 5-а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67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5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chemeClr val="bg1"/>
                </a:solidFill>
              </a:rPr>
              <a:t>АО «РИР»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chemeClr val="bg1"/>
                </a:solidFill>
              </a:rPr>
              <a:t>ММУП «ЖКХ пос. Новогорный»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chemeClr val="bg1"/>
                </a:solidFill>
              </a:rPr>
              <a:t>Депутата собрания депутатов Е.В. Зайцева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990" y="646053"/>
            <a:ext cx="8065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</a:rPr>
              <a:t>Учтены замечания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8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Основания для актуализации схемы теплоснабжения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Федеральный закон от 27.07.2010 года № 190–ФЗ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«О теплоснабжении»</a:t>
            </a:r>
            <a:endParaRPr lang="ru-RU" sz="22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Федеральный закон от 23.11.2009 года № 261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«Об энергосбережении и повышении энергетической эффективности и о внесении изменений в отдельные законодательные акты РФ»</a:t>
            </a:r>
            <a:endParaRPr lang="ru-RU" sz="22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Постановление Правительства РФ от 22 Февраля 2012 г. № 154 «О требованиях к схемам теплоснабжения, порядку их разработки и утверждения»</a:t>
            </a:r>
            <a:endParaRPr lang="ru-RU" sz="22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Приказ Министерства энергетики РФ от 5 марта 2019 г. № 212 «Об утверждении Методических указаний по разработке схем теплоснабжения»</a:t>
            </a:r>
            <a:br>
              <a:rPr lang="ru-RU" sz="3200" dirty="0"/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41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chemeClr val="bg1"/>
              </a:solidFill>
            </a:endParaRPr>
          </a:p>
          <a:p>
            <a:pPr algn="just"/>
            <a:endParaRPr lang="ru-RU" sz="8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Цель актуализации: разработка мероприятий для обеспечения экономичного, качественного и надежного теплоснабжения потребителей при минимальном негативном воздействии на окружающую среду.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Повышение надежности и качества теплоснабжения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Обоснование экономической и технической возможности развития системы теплоснабжения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Разработка мероприятий по повышению эффективности и оптимальному развитию теплоснабжения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Внедрение технологий энергосбережения</a:t>
            </a:r>
          </a:p>
          <a:p>
            <a:pPr algn="just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81432" y="5930168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39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8107" y="0"/>
            <a:ext cx="986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fontAlgn="base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зон эксплуатационной ответственности теплоснабжающих организаций в системе </a:t>
            </a:r>
          </a:p>
          <a:p>
            <a:pPr marL="0" lvl="6" algn="ctr" fontAlgn="base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«АТЭЦ + Пиковая котельная»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1507" y="1238056"/>
            <a:ext cx="1270412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flipH="1">
            <a:off x="6535024" y="1545833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19938" y="1784617"/>
            <a:ext cx="2030171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ММУП «ЖКХ»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(тепловые сети, сбыт)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4913" y="2546621"/>
            <a:ext cx="2856915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«РИР»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(АТЭЦ, сбыт)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4364" y="3293888"/>
            <a:ext cx="2015745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«ПО «МАЯК»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(тепловые сети, НСС)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9080" y="2647385"/>
            <a:ext cx="2556854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потребители (тепло)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2101" y="3209506"/>
            <a:ext cx="1980609" cy="73866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(тепловые сети)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3974" y="5594884"/>
            <a:ext cx="1576522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(тепловые сети)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02102" y="5590081"/>
            <a:ext cx="2327496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«Сервисный центр»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(тепловые сети)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30958" y="3287110"/>
            <a:ext cx="1270412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5415" y="2546621"/>
            <a:ext cx="1882246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«ПО «МАЯК»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524343" y="2317714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>
            <a:off x="4981415" y="2696422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8065583" y="2697094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535023" y="3069841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>
          <a:xfrm rot="16200000" flipH="1">
            <a:off x="7661918" y="3445082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9917396" y="3436912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32766" y="3795601"/>
            <a:ext cx="1882246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«ПО «МАЯК»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(пиковая котельная)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05439" y="4419195"/>
            <a:ext cx="2642198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«ПО «МАЯК»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 на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догрев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сетевой воды)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2766" y="5066861"/>
            <a:ext cx="1882246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«ПО «МАЯК»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(ХВО)</a:t>
            </a:r>
          </a:p>
        </p:txBody>
      </p:sp>
      <p:cxnSp>
        <p:nvCxnSpPr>
          <p:cNvPr id="41" name="Прямая со стрелкой 40"/>
          <p:cNvCxnSpPr>
            <a:stCxn id="15" idx="2"/>
            <a:endCxn id="18" idx="0"/>
          </p:cNvCxnSpPr>
          <p:nvPr/>
        </p:nvCxnSpPr>
        <p:spPr>
          <a:xfrm flipH="1">
            <a:off x="6542235" y="3817108"/>
            <a:ext cx="2" cy="177777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934687" y="4051921"/>
            <a:ext cx="161476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927474" y="5346686"/>
            <a:ext cx="161476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247637" y="4681057"/>
            <a:ext cx="1301812" cy="982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7688604" y="5739883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354905" y="5694423"/>
            <a:ext cx="1270412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H="1">
            <a:off x="10241407" y="5736504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14243" y="6366301"/>
            <a:ext cx="1270412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6549449" y="6113301"/>
            <a:ext cx="1689" cy="22530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13193" y="5917025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1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2088107" y="3089844"/>
            <a:ext cx="986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fontAlgn="base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зон эксплуатационной ответственности теплоснабжающих организаций в системе теплоснабжения котельной поселка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Метлино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8107" y="0"/>
            <a:ext cx="986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fontAlgn="base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зон эксплуатационной ответственности теплоснабжающих организаций в системе теплоснабжения Блочной котельной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9324" y="1688383"/>
            <a:ext cx="1735668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2084" y="1562523"/>
            <a:ext cx="2611997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(блочная котельная)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714081" y="1910687"/>
            <a:ext cx="614466" cy="5779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25067" y="1556744"/>
            <a:ext cx="2101345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(тепловые сети)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426412" y="1897481"/>
            <a:ext cx="614466" cy="5779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230972" y="4984409"/>
            <a:ext cx="1735668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33868" y="4843727"/>
            <a:ext cx="2948436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(котельная п.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Метлино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5900695" y="5193944"/>
            <a:ext cx="614466" cy="5779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15161" y="4843727"/>
            <a:ext cx="2101345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(тепловые сети)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8616506" y="5184464"/>
            <a:ext cx="614466" cy="5779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64992" y="5953614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46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8446" y="962275"/>
            <a:ext cx="9867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fontAlgn="base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договорных отношений между теплоснабжающими организациями в системах теплоснабжения блочной котельной и котельной поселка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Метлино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3263" y="3404830"/>
            <a:ext cx="2362506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8416" y="3404830"/>
            <a:ext cx="1489510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987926" y="3493477"/>
            <a:ext cx="1435337" cy="11723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987926" y="3798277"/>
            <a:ext cx="1435337" cy="5656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434617" y="312414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т/э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34617" y="3789597"/>
            <a:ext cx="505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85231" y="5918444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0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5338" y="711854"/>
            <a:ext cx="986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fontAlgn="base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зон эксплуатационной ответственности теплоснабжающих организаций в системе теплоснабжения паровой котельной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7286" y="2572437"/>
            <a:ext cx="1932837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«ПО «МАЯК»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(паровая котельная)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98734" y="2427889"/>
            <a:ext cx="1862209" cy="73866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 на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догрев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сетевой воды)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22508" y="2516509"/>
            <a:ext cx="1270412" cy="55399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  <a:p>
            <a:pPr algn="ctr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353704" y="3104090"/>
            <a:ext cx="0" cy="604118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60659" y="2532721"/>
            <a:ext cx="1862209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(паровые сети)</a:t>
            </a:r>
          </a:p>
        </p:txBody>
      </p:sp>
      <p:cxnSp>
        <p:nvCxnSpPr>
          <p:cNvPr id="78" name="Прямая со стрелкой 77"/>
          <p:cNvCxnSpPr>
            <a:endCxn id="54" idx="1"/>
          </p:cNvCxnSpPr>
          <p:nvPr/>
        </p:nvCxnSpPr>
        <p:spPr>
          <a:xfrm flipV="1">
            <a:off x="7347593" y="2794331"/>
            <a:ext cx="713066" cy="2890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9922868" y="2793508"/>
            <a:ext cx="717669" cy="3713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 flipV="1">
            <a:off x="4642147" y="2789795"/>
            <a:ext cx="717669" cy="3713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409958" y="3708208"/>
            <a:ext cx="1832553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«ПО «МАЯК»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(ХВО,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15)</a:t>
            </a: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6326234" y="4239095"/>
            <a:ext cx="0" cy="604118"/>
          </a:xfrm>
          <a:prstGeom prst="straightConnector1">
            <a:avLst/>
          </a:prstGeom>
          <a:ln w="19050">
            <a:solidFill>
              <a:schemeClr val="bg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409958" y="4850880"/>
            <a:ext cx="1862209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ММПКХ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(подпитка т/сетей)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50675" y="5894998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43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52131" y="210624"/>
            <a:ext cx="9471546" cy="6185535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>
              <a:solidFill>
                <a:schemeClr val="bg1"/>
              </a:solidFill>
            </a:endParaRPr>
          </a:p>
          <a:p>
            <a:pPr algn="just"/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46333"/>
              </p:ext>
            </p:extLst>
          </p:nvPr>
        </p:nvGraphicFramePr>
        <p:xfrm>
          <a:off x="2900147" y="1145370"/>
          <a:ext cx="8775512" cy="4923923"/>
        </p:xfrm>
        <a:graphic>
          <a:graphicData uri="http://schemas.openxmlformats.org/drawingml/2006/table">
            <a:tbl>
              <a:tblPr firstRow="1" firstCol="1" bandRow="1"/>
              <a:tblGrid>
                <a:gridCol w="211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41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Установленная электрическая мощность, МВт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Установленная тепловая мощность, Гкал/ч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 основного оборудования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Аргаяшская ТЭЦ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1088,85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ТП-170, ПК-14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уголь, природный газ, мазут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Отопительная пиковая водогрейная котельная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ПТВМ-50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природный газ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Производственно-отопительная паровая котельная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ТП-20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природный газ, мазут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Блочная котельная Медгородка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природный газ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Котельная поселка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Метлино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ДЕ-16-14ГМ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природный газ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Пускорезервная котельная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КВ-ГМ-50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природный газ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5559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4990" y="324054"/>
            <a:ext cx="806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Установленная тепловая мощность источников тепловой энергии на 01.01.2022 (базовый период)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1432" y="6061196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26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210625"/>
            <a:ext cx="1404450" cy="18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" y="2317936"/>
            <a:ext cx="2350008" cy="4078224"/>
          </a:xfrm>
          <a:prstGeom prst="rect">
            <a:avLst/>
          </a:prstGeom>
        </p:spPr>
      </p:pic>
      <p:pic>
        <p:nvPicPr>
          <p:cNvPr id="7" name="Рисунок 6" descr="Z:\Проекты\Озерск\Теплоснабжение\ Зоны действия\ATEC+Pikovaya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47" y="210625"/>
            <a:ext cx="4626256" cy="5499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42806" y="5709759"/>
            <a:ext cx="464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Зона действия источников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тепловой энергии на территории,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ЗАТО г. Озерск</a:t>
            </a:r>
          </a:p>
        </p:txBody>
      </p:sp>
      <p:pic>
        <p:nvPicPr>
          <p:cNvPr id="11" name="Рисунок 10" descr="Z:\Проекты\Озерск\Теплоснабжение\ Зоны действия\Metlino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87" y="1595875"/>
            <a:ext cx="4626256" cy="303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413546" y="4694096"/>
            <a:ext cx="464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Зоны действия источников тепловой энергии на территории п. </a:t>
            </a:r>
            <a:r>
              <a:rPr lang="ru-RU" sz="2000" b="1" dirty="0" err="1">
                <a:solidFill>
                  <a:schemeClr val="bg1"/>
                </a:solidFill>
              </a:rPr>
              <a:t>Метлино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16398" y="5965337"/>
            <a:ext cx="1142245" cy="669925"/>
          </a:xfrm>
        </p:spPr>
        <p:txBody>
          <a:bodyPr/>
          <a:lstStyle/>
          <a:p>
            <a:fld id="{7AD9388E-F684-457A-A646-842AC048B8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2199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1507</Words>
  <Application>Microsoft Office PowerPoint</Application>
  <PresentationFormat>Широкоэкранный</PresentationFormat>
  <Paragraphs>269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теплоснабжения ОзЁрского городского округа с 2016 по 2031 год</dc:title>
  <dc:creator>PC</dc:creator>
  <cp:lastModifiedBy>RADEK</cp:lastModifiedBy>
  <cp:revision>92</cp:revision>
  <dcterms:created xsi:type="dcterms:W3CDTF">2016-12-21T19:30:19Z</dcterms:created>
  <dcterms:modified xsi:type="dcterms:W3CDTF">2022-06-29T06:41:41Z</dcterms:modified>
</cp:coreProperties>
</file>