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71" r:id="rId14"/>
    <p:sldId id="282" r:id="rId15"/>
    <p:sldId id="268" r:id="rId16"/>
    <p:sldId id="269" r:id="rId17"/>
    <p:sldId id="283" r:id="rId18"/>
    <p:sldId id="270" r:id="rId19"/>
    <p:sldId id="275" r:id="rId20"/>
    <p:sldId id="277" r:id="rId21"/>
    <p:sldId id="276" r:id="rId22"/>
    <p:sldId id="278" r:id="rId23"/>
    <p:sldId id="280" r:id="rId24"/>
    <p:sldId id="279" r:id="rId2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4085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4085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4085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6177" y="202184"/>
            <a:ext cx="781964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4085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6454" y="1795652"/>
            <a:ext cx="9907905" cy="3686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government.ru/news/37264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83" y="-267909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7172" y="1143000"/>
            <a:ext cx="7285228" cy="370165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ru-RU" sz="2400" dirty="0" smtClean="0">
                <a:solidFill>
                  <a:srgbClr val="FFFFFF"/>
                </a:solidFill>
                <a:latin typeface="Arial Black"/>
                <a:cs typeface="Arial Black"/>
              </a:rPr>
              <a:t>Понятие «добровольчество»</a:t>
            </a: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endParaRPr lang="ru-RU" sz="2400" dirty="0" smtClean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4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Нормативно-правовые</a:t>
            </a:r>
            <a:r>
              <a:rPr sz="2400" spc="-11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 Black"/>
                <a:cs typeface="Arial Black"/>
              </a:rPr>
              <a:t>основы</a:t>
            </a:r>
            <a:endParaRPr sz="24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организации</a:t>
            </a:r>
            <a:r>
              <a:rPr sz="24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добровольческой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деятельности.</a:t>
            </a:r>
            <a:endParaRPr sz="24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 err="1" smtClean="0">
                <a:solidFill>
                  <a:srgbClr val="FFFFFF"/>
                </a:solidFill>
                <a:latin typeface="Arial Black"/>
                <a:cs typeface="Arial Black"/>
              </a:rPr>
              <a:t>Нормативно-правовые</a:t>
            </a:r>
            <a:r>
              <a:rPr sz="2400" spc="-2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документы,</a:t>
            </a:r>
            <a:endParaRPr sz="24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регламентирующие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Arial Black"/>
                <a:cs typeface="Arial Black"/>
              </a:rPr>
              <a:t>волонтёрскую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деятельность</a:t>
            </a:r>
            <a:endParaRPr lang="ru-RU" sz="2400" dirty="0" smtClean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ru-RU" sz="24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Волонтерство</a:t>
            </a:r>
            <a:r>
              <a:rPr lang="ru-RU" sz="2400" dirty="0" smtClean="0">
                <a:solidFill>
                  <a:srgbClr val="FFFFFF"/>
                </a:solidFill>
                <a:latin typeface="Arial Black"/>
                <a:cs typeface="Arial Black"/>
              </a:rPr>
              <a:t> в Озерске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85289" y="313385"/>
            <a:ext cx="5736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600"/>
                </a:solidFill>
              </a:rPr>
              <a:t>Организация</a:t>
            </a:r>
            <a:r>
              <a:rPr spc="-35" dirty="0">
                <a:solidFill>
                  <a:srgbClr val="FFC600"/>
                </a:solidFill>
              </a:rPr>
              <a:t> </a:t>
            </a:r>
            <a:r>
              <a:rPr dirty="0">
                <a:solidFill>
                  <a:srgbClr val="FFC600"/>
                </a:solidFill>
              </a:rPr>
              <a:t>работы</a:t>
            </a:r>
            <a:r>
              <a:rPr spc="-40" dirty="0">
                <a:solidFill>
                  <a:srgbClr val="FFC600"/>
                </a:solidFill>
              </a:rPr>
              <a:t> </a:t>
            </a:r>
            <a:r>
              <a:rPr dirty="0">
                <a:solidFill>
                  <a:srgbClr val="FFC600"/>
                </a:solidFill>
              </a:rPr>
              <a:t>волонтёров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8296" y="1305001"/>
            <a:ext cx="10443845" cy="41744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0"/>
              </a:spcBef>
              <a:buClr>
                <a:srgbClr val="54B848"/>
              </a:buClr>
              <a:buChar char="—"/>
              <a:tabLst>
                <a:tab pos="299720" algn="l"/>
              </a:tabLst>
            </a:pPr>
            <a:r>
              <a:rPr sz="1600" dirty="0">
                <a:latin typeface="Arial Black"/>
                <a:cs typeface="Arial Black"/>
              </a:rPr>
              <a:t>Гражданский</a:t>
            </a:r>
            <a:r>
              <a:rPr sz="1600" spc="-9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Кодекс</a:t>
            </a:r>
            <a:r>
              <a:rPr sz="1600" spc="-5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Российской</a:t>
            </a:r>
            <a:r>
              <a:rPr sz="1600" spc="-8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Федерации</a:t>
            </a:r>
            <a:r>
              <a:rPr sz="1600" spc="-6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(ст.</a:t>
            </a:r>
            <a:r>
              <a:rPr sz="1600" spc="-2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50)</a:t>
            </a:r>
            <a:endParaRPr sz="16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920"/>
              </a:spcBef>
              <a:buClr>
                <a:srgbClr val="54B848"/>
              </a:buClr>
              <a:buChar char="—"/>
              <a:tabLst>
                <a:tab pos="299720" algn="l"/>
              </a:tabLst>
            </a:pPr>
            <a:r>
              <a:rPr sz="1600" dirty="0">
                <a:latin typeface="Arial Black"/>
                <a:cs typeface="Arial Black"/>
              </a:rPr>
              <a:t>Федеральный</a:t>
            </a:r>
            <a:r>
              <a:rPr sz="1600" spc="-8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закон</a:t>
            </a:r>
            <a:r>
              <a:rPr sz="1600" spc="-2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от</a:t>
            </a:r>
            <a:r>
              <a:rPr sz="1600" spc="-3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19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spc="10" dirty="0">
                <a:latin typeface="Arial Black"/>
                <a:cs typeface="Arial Black"/>
              </a:rPr>
              <a:t>мая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spc="10" dirty="0">
                <a:latin typeface="Arial Black"/>
                <a:cs typeface="Arial Black"/>
              </a:rPr>
              <a:t>1995</a:t>
            </a:r>
            <a:r>
              <a:rPr sz="1600" spc="-7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г.</a:t>
            </a:r>
            <a:r>
              <a:rPr sz="1600" spc="15" dirty="0">
                <a:latin typeface="Arial Black"/>
                <a:cs typeface="Arial Black"/>
              </a:rPr>
              <a:t> </a:t>
            </a:r>
            <a:r>
              <a:rPr sz="1600" spc="10" dirty="0">
                <a:latin typeface="Arial Black"/>
                <a:cs typeface="Arial Black"/>
              </a:rPr>
              <a:t>№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82-ФЗ</a:t>
            </a:r>
            <a:r>
              <a:rPr sz="1600" spc="-3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«Об</a:t>
            </a:r>
            <a:r>
              <a:rPr sz="1600" spc="-5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общественных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объединениях»</a:t>
            </a:r>
            <a:endParaRPr sz="16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925"/>
              </a:spcBef>
              <a:buClr>
                <a:srgbClr val="54B848"/>
              </a:buClr>
              <a:buChar char="—"/>
              <a:tabLst>
                <a:tab pos="299720" algn="l"/>
              </a:tabLst>
            </a:pPr>
            <a:r>
              <a:rPr sz="1600" dirty="0" err="1" smtClean="0">
                <a:latin typeface="Arial Black"/>
                <a:cs typeface="Arial Black"/>
              </a:rPr>
              <a:t>Федеральн</a:t>
            </a:r>
            <a:r>
              <a:rPr lang="ru-RU" sz="1600" dirty="0" err="1" smtClean="0">
                <a:latin typeface="Arial Black"/>
                <a:cs typeface="Arial Black"/>
              </a:rPr>
              <a:t>ый</a:t>
            </a:r>
            <a:r>
              <a:rPr sz="1600" spc="-15" dirty="0" smtClean="0">
                <a:latin typeface="Arial Black"/>
                <a:cs typeface="Arial Black"/>
              </a:rPr>
              <a:t> </a:t>
            </a:r>
            <a:r>
              <a:rPr sz="1600" dirty="0" err="1" smtClean="0">
                <a:latin typeface="Arial Black"/>
                <a:cs typeface="Arial Black"/>
              </a:rPr>
              <a:t>закон</a:t>
            </a:r>
            <a:r>
              <a:rPr sz="1600" spc="-90" dirty="0" smtClean="0">
                <a:latin typeface="Arial Black"/>
                <a:cs typeface="Arial Black"/>
              </a:rPr>
              <a:t> </a:t>
            </a:r>
            <a:r>
              <a:rPr sz="1600" spc="5" dirty="0" err="1" smtClean="0">
                <a:latin typeface="Arial Black"/>
                <a:cs typeface="Arial Black"/>
              </a:rPr>
              <a:t>от</a:t>
            </a:r>
            <a:r>
              <a:rPr sz="1600" spc="-5" dirty="0" smtClean="0">
                <a:latin typeface="Arial Black"/>
                <a:cs typeface="Arial Black"/>
              </a:rPr>
              <a:t> </a:t>
            </a:r>
            <a:r>
              <a:rPr sz="1600" spc="5" dirty="0" smtClean="0">
                <a:latin typeface="Arial Black"/>
                <a:cs typeface="Arial Black"/>
              </a:rPr>
              <a:t>12</a:t>
            </a:r>
            <a:r>
              <a:rPr sz="1600" spc="-25" dirty="0" smtClean="0">
                <a:latin typeface="Arial Black"/>
                <a:cs typeface="Arial Black"/>
              </a:rPr>
              <a:t> </a:t>
            </a:r>
            <a:r>
              <a:rPr sz="1600" spc="5" dirty="0" err="1" smtClean="0">
                <a:latin typeface="Arial Black"/>
                <a:cs typeface="Arial Black"/>
              </a:rPr>
              <a:t>января</a:t>
            </a:r>
            <a:r>
              <a:rPr sz="1600" spc="-40" dirty="0" smtClean="0">
                <a:latin typeface="Arial Black"/>
                <a:cs typeface="Arial Black"/>
              </a:rPr>
              <a:t> </a:t>
            </a:r>
            <a:r>
              <a:rPr sz="1600" spc="5" dirty="0" smtClean="0">
                <a:latin typeface="Arial Black"/>
                <a:cs typeface="Arial Black"/>
              </a:rPr>
              <a:t>1996</a:t>
            </a:r>
            <a:r>
              <a:rPr sz="1600" spc="-70" dirty="0" smtClean="0">
                <a:latin typeface="Arial Black"/>
                <a:cs typeface="Arial Black"/>
              </a:rPr>
              <a:t> </a:t>
            </a:r>
            <a:r>
              <a:rPr sz="1600" dirty="0" smtClean="0">
                <a:latin typeface="Arial Black"/>
                <a:cs typeface="Arial Black"/>
              </a:rPr>
              <a:t>г.</a:t>
            </a:r>
            <a:r>
              <a:rPr sz="1600" spc="15" dirty="0" smtClean="0">
                <a:latin typeface="Arial Black"/>
                <a:cs typeface="Arial Black"/>
              </a:rPr>
              <a:t> </a:t>
            </a:r>
            <a:r>
              <a:rPr sz="1600" spc="10" dirty="0" smtClean="0">
                <a:latin typeface="Arial Black"/>
                <a:cs typeface="Arial Black"/>
              </a:rPr>
              <a:t>№</a:t>
            </a:r>
            <a:r>
              <a:rPr sz="1600" spc="-10" dirty="0" smtClean="0">
                <a:latin typeface="Arial Black"/>
                <a:cs typeface="Arial Black"/>
              </a:rPr>
              <a:t> </a:t>
            </a:r>
            <a:r>
              <a:rPr sz="1600" dirty="0" smtClean="0">
                <a:latin typeface="Arial Black"/>
                <a:cs typeface="Arial Black"/>
              </a:rPr>
              <a:t>7-ФЗ</a:t>
            </a:r>
            <a:r>
              <a:rPr sz="1600" spc="-25" dirty="0" smtClean="0">
                <a:latin typeface="Arial Black"/>
                <a:cs typeface="Arial Black"/>
              </a:rPr>
              <a:t> </a:t>
            </a:r>
            <a:r>
              <a:rPr sz="1600" spc="5" dirty="0" smtClean="0">
                <a:latin typeface="Arial Black"/>
                <a:cs typeface="Arial Black"/>
              </a:rPr>
              <a:t>«О</a:t>
            </a:r>
            <a:r>
              <a:rPr sz="1600" spc="-30" dirty="0" smtClean="0">
                <a:latin typeface="Arial Black"/>
                <a:cs typeface="Arial Black"/>
              </a:rPr>
              <a:t> </a:t>
            </a:r>
            <a:r>
              <a:rPr sz="1600" dirty="0" err="1" smtClean="0">
                <a:latin typeface="Arial Black"/>
                <a:cs typeface="Arial Black"/>
              </a:rPr>
              <a:t>некоммерческих</a:t>
            </a:r>
            <a:r>
              <a:rPr sz="1600" spc="-80" dirty="0" smtClean="0">
                <a:latin typeface="Arial Black"/>
                <a:cs typeface="Arial Black"/>
              </a:rPr>
              <a:t> </a:t>
            </a:r>
            <a:r>
              <a:rPr sz="1600" dirty="0" err="1" smtClean="0">
                <a:latin typeface="Arial Black"/>
                <a:cs typeface="Arial Black"/>
              </a:rPr>
              <a:t>организациях</a:t>
            </a:r>
            <a:r>
              <a:rPr sz="1600" dirty="0" smtClean="0">
                <a:latin typeface="Arial Black"/>
                <a:cs typeface="Arial Black"/>
              </a:rPr>
              <a:t>»</a:t>
            </a:r>
          </a:p>
          <a:p>
            <a:pPr marL="299085" marR="6350" indent="-287020">
              <a:lnSpc>
                <a:spcPct val="101299"/>
              </a:lnSpc>
              <a:spcBef>
                <a:spcPts val="1895"/>
              </a:spcBef>
              <a:buClr>
                <a:srgbClr val="54B848"/>
              </a:buClr>
              <a:buChar char="—"/>
              <a:tabLst>
                <a:tab pos="299720" algn="l"/>
                <a:tab pos="2045335" algn="l"/>
                <a:tab pos="2868930" algn="l"/>
                <a:tab pos="3246755" algn="l"/>
                <a:tab pos="3655695" algn="l"/>
                <a:tab pos="4408170" algn="l"/>
                <a:tab pos="5088255" algn="l"/>
                <a:tab pos="5396230" algn="l"/>
                <a:tab pos="5807710" algn="l"/>
                <a:tab pos="6612890" algn="l"/>
                <a:tab pos="7058025" algn="l"/>
                <a:tab pos="9167495" algn="l"/>
              </a:tabLst>
            </a:pPr>
            <a:r>
              <a:rPr sz="1600" spc="5" dirty="0" err="1" smtClean="0">
                <a:latin typeface="Arial Black"/>
                <a:cs typeface="Arial Black"/>
              </a:rPr>
              <a:t>Ф</a:t>
            </a:r>
            <a:r>
              <a:rPr sz="1600" spc="10" dirty="0" err="1" smtClean="0">
                <a:latin typeface="Arial Black"/>
                <a:cs typeface="Arial Black"/>
              </a:rPr>
              <a:t>е</a:t>
            </a:r>
            <a:r>
              <a:rPr sz="1600" spc="-30" dirty="0" err="1" smtClean="0">
                <a:latin typeface="Arial Black"/>
                <a:cs typeface="Arial Black"/>
              </a:rPr>
              <a:t>д</a:t>
            </a:r>
            <a:r>
              <a:rPr sz="1600" spc="10" dirty="0" err="1" smtClean="0">
                <a:latin typeface="Arial Black"/>
                <a:cs typeface="Arial Black"/>
              </a:rPr>
              <a:t>е</a:t>
            </a:r>
            <a:r>
              <a:rPr sz="1600" spc="-15" dirty="0" err="1" smtClean="0">
                <a:latin typeface="Arial Black"/>
                <a:cs typeface="Arial Black"/>
              </a:rPr>
              <a:t>р</a:t>
            </a:r>
            <a:r>
              <a:rPr sz="1600" spc="10" dirty="0" err="1" smtClean="0">
                <a:latin typeface="Arial Black"/>
                <a:cs typeface="Arial Black"/>
              </a:rPr>
              <a:t>а</a:t>
            </a:r>
            <a:r>
              <a:rPr sz="1600" spc="-20" dirty="0" err="1" smtClean="0">
                <a:latin typeface="Arial Black"/>
                <a:cs typeface="Arial Black"/>
              </a:rPr>
              <a:t>л</a:t>
            </a:r>
            <a:r>
              <a:rPr sz="1600" spc="10" dirty="0" err="1" smtClean="0">
                <a:latin typeface="Arial Black"/>
                <a:cs typeface="Arial Black"/>
              </a:rPr>
              <a:t>ь</a:t>
            </a:r>
            <a:r>
              <a:rPr sz="1600" spc="-15" dirty="0" err="1" smtClean="0">
                <a:latin typeface="Arial Black"/>
                <a:cs typeface="Arial Black"/>
              </a:rPr>
              <a:t>н</a:t>
            </a:r>
            <a:r>
              <a:rPr sz="1600" dirty="0" err="1" smtClean="0">
                <a:latin typeface="Arial Black"/>
                <a:cs typeface="Arial Black"/>
              </a:rPr>
              <a:t>ы</a:t>
            </a:r>
            <a:r>
              <a:rPr sz="1600" spc="5" dirty="0" err="1" smtClean="0">
                <a:latin typeface="Arial Black"/>
                <a:cs typeface="Arial Black"/>
              </a:rPr>
              <a:t>й</a:t>
            </a:r>
            <a:r>
              <a:rPr sz="1600" dirty="0" smtClean="0">
                <a:latin typeface="Arial Black"/>
                <a:cs typeface="Arial Black"/>
              </a:rPr>
              <a:t>	</a:t>
            </a:r>
            <a:r>
              <a:rPr sz="1600" spc="-5" dirty="0" err="1" smtClean="0">
                <a:latin typeface="Arial Black"/>
                <a:cs typeface="Arial Black"/>
              </a:rPr>
              <a:t>з</a:t>
            </a:r>
            <a:r>
              <a:rPr sz="1600" spc="10" dirty="0" err="1" smtClean="0">
                <a:latin typeface="Arial Black"/>
                <a:cs typeface="Arial Black"/>
              </a:rPr>
              <a:t>а</a:t>
            </a:r>
            <a:r>
              <a:rPr sz="1600" spc="-20" dirty="0" err="1" smtClean="0">
                <a:latin typeface="Arial Black"/>
                <a:cs typeface="Arial Black"/>
              </a:rPr>
              <a:t>к</a:t>
            </a:r>
            <a:r>
              <a:rPr sz="1600" spc="10" dirty="0" err="1" smtClean="0">
                <a:latin typeface="Arial Black"/>
                <a:cs typeface="Arial Black"/>
              </a:rPr>
              <a:t>о</a:t>
            </a:r>
            <a:r>
              <a:rPr sz="1600" spc="5" dirty="0" err="1" smtClean="0">
                <a:latin typeface="Arial Black"/>
                <a:cs typeface="Arial Black"/>
              </a:rPr>
              <a:t>н</a:t>
            </a:r>
            <a:r>
              <a:rPr sz="1600" dirty="0" smtClean="0">
                <a:latin typeface="Arial Black"/>
                <a:cs typeface="Arial Black"/>
              </a:rPr>
              <a:t>	</a:t>
            </a:r>
            <a:r>
              <a:rPr sz="1600" spc="10" dirty="0" err="1" smtClean="0">
                <a:latin typeface="Arial Black"/>
                <a:cs typeface="Arial Black"/>
              </a:rPr>
              <a:t>о</a:t>
            </a:r>
            <a:r>
              <a:rPr sz="1600" dirty="0" err="1" smtClean="0">
                <a:latin typeface="Arial Black"/>
                <a:cs typeface="Arial Black"/>
              </a:rPr>
              <a:t>т</a:t>
            </a:r>
            <a:r>
              <a:rPr sz="1600" dirty="0" smtClean="0">
                <a:latin typeface="Arial Black"/>
                <a:cs typeface="Arial Black"/>
              </a:rPr>
              <a:t>	</a:t>
            </a:r>
            <a:r>
              <a:rPr sz="1600" spc="-15" dirty="0" smtClean="0">
                <a:latin typeface="Arial Black"/>
                <a:cs typeface="Arial Black"/>
              </a:rPr>
              <a:t>2</a:t>
            </a:r>
            <a:r>
              <a:rPr sz="1600" spc="5" dirty="0" smtClean="0">
                <a:latin typeface="Arial Black"/>
                <a:cs typeface="Arial Black"/>
              </a:rPr>
              <a:t>8</a:t>
            </a:r>
            <a:r>
              <a:rPr sz="1600" dirty="0" smtClean="0">
                <a:latin typeface="Arial Black"/>
                <a:cs typeface="Arial Black"/>
              </a:rPr>
              <a:t>	</a:t>
            </a:r>
            <a:r>
              <a:rPr sz="1600" spc="-5" dirty="0" err="1" smtClean="0">
                <a:latin typeface="Arial Black"/>
                <a:cs typeface="Arial Black"/>
              </a:rPr>
              <a:t>ию</a:t>
            </a:r>
            <a:r>
              <a:rPr sz="1600" spc="5" dirty="0" err="1" smtClean="0">
                <a:latin typeface="Arial Black"/>
                <a:cs typeface="Arial Black"/>
              </a:rPr>
              <a:t>ня</a:t>
            </a:r>
            <a:r>
              <a:rPr sz="1600" dirty="0" smtClean="0">
                <a:latin typeface="Arial Black"/>
                <a:cs typeface="Arial Black"/>
              </a:rPr>
              <a:t>	</a:t>
            </a:r>
            <a:r>
              <a:rPr sz="1600" spc="-15" dirty="0" smtClean="0">
                <a:latin typeface="Arial Black"/>
                <a:cs typeface="Arial Black"/>
              </a:rPr>
              <a:t>1</a:t>
            </a:r>
            <a:r>
              <a:rPr sz="1600" spc="10" dirty="0" smtClean="0">
                <a:latin typeface="Arial Black"/>
                <a:cs typeface="Arial Black"/>
              </a:rPr>
              <a:t>9</a:t>
            </a:r>
            <a:r>
              <a:rPr sz="1600" spc="-15" dirty="0" smtClean="0">
                <a:latin typeface="Arial Black"/>
                <a:cs typeface="Arial Black"/>
              </a:rPr>
              <a:t>9</a:t>
            </a:r>
            <a:r>
              <a:rPr sz="1600" spc="5" dirty="0" smtClean="0">
                <a:latin typeface="Arial Black"/>
                <a:cs typeface="Arial Black"/>
              </a:rPr>
              <a:t>5</a:t>
            </a:r>
            <a:r>
              <a:rPr sz="1600" dirty="0" smtClean="0">
                <a:latin typeface="Arial Black"/>
                <a:cs typeface="Arial Black"/>
              </a:rPr>
              <a:t>	</a:t>
            </a:r>
            <a:r>
              <a:rPr sz="1600" spc="-5" dirty="0" smtClean="0">
                <a:latin typeface="Arial Black"/>
                <a:cs typeface="Arial Black"/>
              </a:rPr>
              <a:t>г</a:t>
            </a:r>
            <a:r>
              <a:rPr sz="1600" dirty="0" smtClean="0">
                <a:latin typeface="Arial Black"/>
                <a:cs typeface="Arial Black"/>
              </a:rPr>
              <a:t>.	</a:t>
            </a:r>
            <a:r>
              <a:rPr sz="1600" spc="10" dirty="0" smtClean="0">
                <a:latin typeface="Arial Black"/>
                <a:cs typeface="Arial Black"/>
              </a:rPr>
              <a:t>№</a:t>
            </a:r>
            <a:r>
              <a:rPr sz="1600" dirty="0" smtClean="0">
                <a:latin typeface="Arial Black"/>
                <a:cs typeface="Arial Black"/>
              </a:rPr>
              <a:t>	</a:t>
            </a:r>
            <a:r>
              <a:rPr sz="1600" spc="10" dirty="0" smtClean="0">
                <a:latin typeface="Arial Black"/>
                <a:cs typeface="Arial Black"/>
              </a:rPr>
              <a:t>98</a:t>
            </a:r>
            <a:r>
              <a:rPr sz="1600" spc="-10" dirty="0" smtClean="0">
                <a:latin typeface="Arial Black"/>
                <a:cs typeface="Arial Black"/>
              </a:rPr>
              <a:t>-</a:t>
            </a:r>
            <a:r>
              <a:rPr sz="1600" spc="5" dirty="0" smtClean="0">
                <a:latin typeface="Arial Black"/>
                <a:cs typeface="Arial Black"/>
              </a:rPr>
              <a:t>ФЗ</a:t>
            </a:r>
            <a:r>
              <a:rPr sz="1600" dirty="0" smtClean="0">
                <a:latin typeface="Arial Black"/>
                <a:cs typeface="Arial Black"/>
              </a:rPr>
              <a:t>	</a:t>
            </a:r>
            <a:r>
              <a:rPr sz="1600" spc="10" dirty="0" smtClean="0">
                <a:latin typeface="Arial Black"/>
                <a:cs typeface="Arial Black"/>
              </a:rPr>
              <a:t>«</a:t>
            </a:r>
            <a:r>
              <a:rPr sz="1600" spc="5" dirty="0" smtClean="0">
                <a:latin typeface="Arial Black"/>
                <a:cs typeface="Arial Black"/>
              </a:rPr>
              <a:t>О</a:t>
            </a:r>
            <a:r>
              <a:rPr sz="1600" dirty="0" smtClean="0">
                <a:latin typeface="Arial Black"/>
                <a:cs typeface="Arial Black"/>
              </a:rPr>
              <a:t>	</a:t>
            </a:r>
            <a:r>
              <a:rPr sz="1600" dirty="0" err="1" smtClean="0">
                <a:latin typeface="Arial Black"/>
                <a:cs typeface="Arial Black"/>
              </a:rPr>
              <a:t>г</a:t>
            </a:r>
            <a:r>
              <a:rPr sz="1600" spc="10" dirty="0" err="1" smtClean="0">
                <a:latin typeface="Arial Black"/>
                <a:cs typeface="Arial Black"/>
              </a:rPr>
              <a:t>о</a:t>
            </a:r>
            <a:r>
              <a:rPr sz="1600" spc="-10" dirty="0" err="1" smtClean="0">
                <a:latin typeface="Arial Black"/>
                <a:cs typeface="Arial Black"/>
              </a:rPr>
              <a:t>с</a:t>
            </a:r>
            <a:r>
              <a:rPr sz="1600" spc="5" dirty="0" err="1" smtClean="0">
                <a:latin typeface="Arial Black"/>
                <a:cs typeface="Arial Black"/>
              </a:rPr>
              <a:t>уд</a:t>
            </a:r>
            <a:r>
              <a:rPr sz="1600" spc="-15" dirty="0" err="1" smtClean="0">
                <a:latin typeface="Arial Black"/>
                <a:cs typeface="Arial Black"/>
              </a:rPr>
              <a:t>а</a:t>
            </a:r>
            <a:r>
              <a:rPr sz="1600" spc="10" dirty="0" err="1" smtClean="0">
                <a:latin typeface="Arial Black"/>
                <a:cs typeface="Arial Black"/>
              </a:rPr>
              <a:t>р</a:t>
            </a:r>
            <a:r>
              <a:rPr sz="1600" spc="-10" dirty="0" err="1" smtClean="0">
                <a:latin typeface="Arial Black"/>
                <a:cs typeface="Arial Black"/>
              </a:rPr>
              <a:t>с</a:t>
            </a:r>
            <a:r>
              <a:rPr sz="1600" dirty="0" err="1" smtClean="0">
                <a:latin typeface="Arial Black"/>
                <a:cs typeface="Arial Black"/>
              </a:rPr>
              <a:t>тв</a:t>
            </a:r>
            <a:r>
              <a:rPr sz="1600" spc="-15" dirty="0" err="1" smtClean="0">
                <a:latin typeface="Arial Black"/>
                <a:cs typeface="Arial Black"/>
              </a:rPr>
              <a:t>е</a:t>
            </a:r>
            <a:r>
              <a:rPr sz="1600" spc="10" dirty="0" err="1" smtClean="0">
                <a:latin typeface="Arial Black"/>
                <a:cs typeface="Arial Black"/>
              </a:rPr>
              <a:t>н</a:t>
            </a:r>
            <a:r>
              <a:rPr sz="1600" spc="-15" dirty="0" err="1" smtClean="0">
                <a:latin typeface="Arial Black"/>
                <a:cs typeface="Arial Black"/>
              </a:rPr>
              <a:t>н</a:t>
            </a:r>
            <a:r>
              <a:rPr sz="1600" spc="10" dirty="0" err="1" smtClean="0">
                <a:latin typeface="Arial Black"/>
                <a:cs typeface="Arial Black"/>
              </a:rPr>
              <a:t>о</a:t>
            </a:r>
            <a:r>
              <a:rPr sz="1600" spc="5" dirty="0" err="1" smtClean="0">
                <a:latin typeface="Arial Black"/>
                <a:cs typeface="Arial Black"/>
              </a:rPr>
              <a:t>й</a:t>
            </a:r>
            <a:r>
              <a:rPr sz="1600" dirty="0" smtClean="0">
                <a:latin typeface="Arial Black"/>
                <a:cs typeface="Arial Black"/>
              </a:rPr>
              <a:t>	</a:t>
            </a:r>
            <a:r>
              <a:rPr sz="1600" spc="-15" dirty="0" err="1" smtClean="0">
                <a:latin typeface="Arial Black"/>
                <a:cs typeface="Arial Black"/>
              </a:rPr>
              <a:t>п</a:t>
            </a:r>
            <a:r>
              <a:rPr sz="1600" spc="10" dirty="0" err="1" smtClean="0">
                <a:latin typeface="Arial Black"/>
                <a:cs typeface="Arial Black"/>
              </a:rPr>
              <a:t>о</a:t>
            </a:r>
            <a:r>
              <a:rPr sz="1600" spc="-30" dirty="0" err="1" smtClean="0">
                <a:latin typeface="Arial Black"/>
                <a:cs typeface="Arial Black"/>
              </a:rPr>
              <a:t>д</a:t>
            </a:r>
            <a:r>
              <a:rPr sz="1600" spc="-5" dirty="0" err="1" smtClean="0">
                <a:latin typeface="Arial Black"/>
                <a:cs typeface="Arial Black"/>
              </a:rPr>
              <a:t>д</a:t>
            </a:r>
            <a:r>
              <a:rPr sz="1600" spc="10" dirty="0" err="1" smtClean="0">
                <a:latin typeface="Arial Black"/>
                <a:cs typeface="Arial Black"/>
              </a:rPr>
              <a:t>е</a:t>
            </a:r>
            <a:r>
              <a:rPr sz="1600" spc="-15" dirty="0" err="1" smtClean="0">
                <a:latin typeface="Arial Black"/>
                <a:cs typeface="Arial Black"/>
              </a:rPr>
              <a:t>р</a:t>
            </a:r>
            <a:r>
              <a:rPr sz="1600" spc="5" dirty="0" err="1" smtClean="0">
                <a:latin typeface="Arial Black"/>
                <a:cs typeface="Arial Black"/>
              </a:rPr>
              <a:t>ж</a:t>
            </a:r>
            <a:r>
              <a:rPr sz="1600" spc="-20" dirty="0" err="1" smtClean="0">
                <a:latin typeface="Arial Black"/>
                <a:cs typeface="Arial Black"/>
              </a:rPr>
              <a:t>к</a:t>
            </a:r>
            <a:r>
              <a:rPr sz="1600" dirty="0" err="1" smtClean="0">
                <a:latin typeface="Arial Black"/>
                <a:cs typeface="Arial Black"/>
              </a:rPr>
              <a:t>е</a:t>
            </a:r>
            <a:r>
              <a:rPr sz="1600" dirty="0" smtClean="0">
                <a:latin typeface="Arial Black"/>
                <a:cs typeface="Arial Black"/>
              </a:rPr>
              <a:t>  </a:t>
            </a:r>
            <a:r>
              <a:rPr sz="1600" dirty="0" err="1" smtClean="0">
                <a:latin typeface="Arial Black"/>
                <a:cs typeface="Arial Black"/>
              </a:rPr>
              <a:t>молодежных</a:t>
            </a:r>
            <a:r>
              <a:rPr sz="1600" spc="-95" dirty="0" smtClean="0">
                <a:latin typeface="Arial Black"/>
                <a:cs typeface="Arial Black"/>
              </a:rPr>
              <a:t> </a:t>
            </a:r>
            <a:r>
              <a:rPr sz="1600" spc="5" dirty="0" smtClean="0">
                <a:latin typeface="Arial Black"/>
                <a:cs typeface="Arial Black"/>
              </a:rPr>
              <a:t>и</a:t>
            </a:r>
            <a:r>
              <a:rPr sz="1600" spc="-15" dirty="0" smtClean="0">
                <a:latin typeface="Arial Black"/>
                <a:cs typeface="Arial Black"/>
              </a:rPr>
              <a:t> </a:t>
            </a:r>
            <a:r>
              <a:rPr sz="1600" dirty="0" err="1" smtClean="0">
                <a:latin typeface="Arial Black"/>
                <a:cs typeface="Arial Black"/>
              </a:rPr>
              <a:t>детских</a:t>
            </a:r>
            <a:r>
              <a:rPr sz="1600" spc="-55" dirty="0" smtClean="0">
                <a:latin typeface="Arial Black"/>
                <a:cs typeface="Arial Black"/>
              </a:rPr>
              <a:t> </a:t>
            </a:r>
            <a:r>
              <a:rPr sz="1600" dirty="0" err="1" smtClean="0">
                <a:latin typeface="Arial Black"/>
                <a:cs typeface="Arial Black"/>
              </a:rPr>
              <a:t>общественных</a:t>
            </a:r>
            <a:r>
              <a:rPr sz="1600" spc="-10" dirty="0" smtClean="0">
                <a:latin typeface="Arial Black"/>
                <a:cs typeface="Arial Black"/>
              </a:rPr>
              <a:t> </a:t>
            </a:r>
            <a:r>
              <a:rPr sz="1600" spc="-125" dirty="0" err="1" smtClean="0">
                <a:latin typeface="Arial Black"/>
                <a:cs typeface="Arial Black"/>
              </a:rPr>
              <a:t>объединении</a:t>
            </a:r>
            <a:r>
              <a:rPr sz="1600" spc="-125" dirty="0" smtClean="0">
                <a:latin typeface="Arial MT"/>
                <a:cs typeface="Arial MT"/>
              </a:rPr>
              <a:t>̆</a:t>
            </a:r>
            <a:r>
              <a:rPr sz="1600" spc="-125" dirty="0" smtClean="0">
                <a:latin typeface="Arial Black"/>
                <a:cs typeface="Arial Black"/>
              </a:rPr>
              <a:t>»</a:t>
            </a:r>
            <a:endParaRPr sz="1600" dirty="0" smtClean="0">
              <a:latin typeface="Arial Black"/>
              <a:cs typeface="Arial Black"/>
            </a:endParaRPr>
          </a:p>
          <a:p>
            <a:pPr marL="299085" marR="8255" indent="-287020">
              <a:lnSpc>
                <a:spcPct val="100000"/>
              </a:lnSpc>
              <a:spcBef>
                <a:spcPts val="1900"/>
              </a:spcBef>
              <a:buClr>
                <a:srgbClr val="54B848"/>
              </a:buClr>
              <a:buChar char="—"/>
              <a:tabLst>
                <a:tab pos="299720" algn="l"/>
                <a:tab pos="2317115" algn="l"/>
                <a:tab pos="4262120" algn="l"/>
                <a:tab pos="4823460" algn="l"/>
                <a:tab pos="5289550" algn="l"/>
                <a:tab pos="5789295" algn="l"/>
                <a:tab pos="6811009" algn="l"/>
                <a:tab pos="7582534" algn="l"/>
                <a:tab pos="7981315" algn="l"/>
                <a:tab pos="8481695" algn="l"/>
                <a:tab pos="8981440" algn="l"/>
                <a:tab pos="9512300" algn="l"/>
              </a:tabLst>
            </a:pPr>
            <a:r>
              <a:rPr sz="1600" spc="5" dirty="0" err="1" smtClean="0">
                <a:latin typeface="Arial Black"/>
                <a:cs typeface="Arial Black"/>
              </a:rPr>
              <a:t>П</a:t>
            </a:r>
            <a:r>
              <a:rPr sz="1600" spc="-10" dirty="0" err="1" smtClean="0">
                <a:latin typeface="Arial Black"/>
                <a:cs typeface="Arial Black"/>
              </a:rPr>
              <a:t>о</a:t>
            </a:r>
            <a:r>
              <a:rPr sz="1600" spc="10" dirty="0" err="1" smtClean="0">
                <a:latin typeface="Arial Black"/>
                <a:cs typeface="Arial Black"/>
              </a:rPr>
              <a:t>с</a:t>
            </a:r>
            <a:r>
              <a:rPr sz="1600" spc="-25" dirty="0" err="1" smtClean="0">
                <a:latin typeface="Arial Black"/>
                <a:cs typeface="Arial Black"/>
              </a:rPr>
              <a:t>т</a:t>
            </a:r>
            <a:r>
              <a:rPr sz="1600" spc="10" dirty="0" err="1" smtClean="0">
                <a:latin typeface="Arial Black"/>
                <a:cs typeface="Arial Black"/>
              </a:rPr>
              <a:t>а</a:t>
            </a:r>
            <a:r>
              <a:rPr sz="1600" spc="-15" dirty="0" err="1" smtClean="0">
                <a:latin typeface="Arial Black"/>
                <a:cs typeface="Arial Black"/>
              </a:rPr>
              <a:t>н</a:t>
            </a:r>
            <a:r>
              <a:rPr sz="1600" spc="10" dirty="0" err="1" smtClean="0">
                <a:latin typeface="Arial Black"/>
                <a:cs typeface="Arial Black"/>
              </a:rPr>
              <a:t>о</a:t>
            </a:r>
            <a:r>
              <a:rPr sz="1600" spc="-10" dirty="0" err="1" smtClean="0">
                <a:latin typeface="Arial Black"/>
                <a:cs typeface="Arial Black"/>
              </a:rPr>
              <a:t>в</a:t>
            </a:r>
            <a:r>
              <a:rPr sz="1600" spc="-20" dirty="0" err="1" smtClean="0">
                <a:latin typeface="Arial Black"/>
                <a:cs typeface="Arial Black"/>
              </a:rPr>
              <a:t>л</a:t>
            </a:r>
            <a:r>
              <a:rPr sz="1600" spc="10" dirty="0" err="1" smtClean="0">
                <a:latin typeface="Arial Black"/>
                <a:cs typeface="Arial Black"/>
              </a:rPr>
              <a:t>е</a:t>
            </a:r>
            <a:r>
              <a:rPr sz="1600" spc="5" dirty="0" err="1" smtClean="0">
                <a:latin typeface="Arial Black"/>
                <a:cs typeface="Arial Black"/>
              </a:rPr>
              <a:t>н</a:t>
            </a:r>
            <a:r>
              <a:rPr sz="1600" spc="-30" dirty="0" err="1" smtClean="0">
                <a:latin typeface="Arial Black"/>
                <a:cs typeface="Arial Black"/>
              </a:rPr>
              <a:t>и</a:t>
            </a:r>
            <a:r>
              <a:rPr sz="1600" spc="5" dirty="0" err="1" smtClean="0">
                <a:latin typeface="Arial Black"/>
                <a:cs typeface="Arial Black"/>
              </a:rPr>
              <a:t>е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15" dirty="0">
                <a:latin typeface="Arial Black"/>
                <a:cs typeface="Arial Black"/>
              </a:rPr>
              <a:t>Пр</a:t>
            </a:r>
            <a:r>
              <a:rPr sz="1600" spc="10" dirty="0">
                <a:latin typeface="Arial Black"/>
                <a:cs typeface="Arial Black"/>
              </a:rPr>
              <a:t>а</a:t>
            </a:r>
            <a:r>
              <a:rPr sz="1600" spc="-5" dirty="0">
                <a:latin typeface="Arial Black"/>
                <a:cs typeface="Arial Black"/>
              </a:rPr>
              <a:t>ви</a:t>
            </a:r>
            <a:r>
              <a:rPr sz="1600" spc="-25" dirty="0">
                <a:latin typeface="Arial Black"/>
                <a:cs typeface="Arial Black"/>
              </a:rPr>
              <a:t>т</a:t>
            </a:r>
            <a:r>
              <a:rPr sz="1600" spc="10" dirty="0">
                <a:latin typeface="Arial Black"/>
                <a:cs typeface="Arial Black"/>
              </a:rPr>
              <a:t>е</a:t>
            </a:r>
            <a:r>
              <a:rPr sz="1600" spc="-20" dirty="0">
                <a:latin typeface="Arial Black"/>
                <a:cs typeface="Arial Black"/>
              </a:rPr>
              <a:t>л</a:t>
            </a:r>
            <a:r>
              <a:rPr sz="1600" spc="10" dirty="0">
                <a:latin typeface="Arial Black"/>
                <a:cs typeface="Arial Black"/>
              </a:rPr>
              <a:t>ьс</a:t>
            </a:r>
            <a:r>
              <a:rPr sz="1600" dirty="0">
                <a:latin typeface="Arial Black"/>
                <a:cs typeface="Arial Black"/>
              </a:rPr>
              <a:t>т</a:t>
            </a:r>
            <a:r>
              <a:rPr sz="1600" spc="-35" dirty="0">
                <a:latin typeface="Arial Black"/>
                <a:cs typeface="Arial Black"/>
              </a:rPr>
              <a:t>в</a:t>
            </a:r>
            <a:r>
              <a:rPr sz="1600" spc="5" dirty="0">
                <a:latin typeface="Arial Black"/>
                <a:cs typeface="Arial Black"/>
              </a:rPr>
              <a:t>а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5" dirty="0">
                <a:latin typeface="Arial Black"/>
                <a:cs typeface="Arial Black"/>
              </a:rPr>
              <a:t>Р</a:t>
            </a:r>
            <a:r>
              <a:rPr sz="1600" spc="5" dirty="0">
                <a:latin typeface="Arial Black"/>
                <a:cs typeface="Arial Black"/>
              </a:rPr>
              <a:t>Ф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10" dirty="0">
                <a:latin typeface="Arial Black"/>
                <a:cs typeface="Arial Black"/>
              </a:rPr>
              <a:t>о</a:t>
            </a:r>
            <a:r>
              <a:rPr sz="1600" dirty="0">
                <a:latin typeface="Arial Black"/>
                <a:cs typeface="Arial Black"/>
              </a:rPr>
              <a:t>т	</a:t>
            </a:r>
            <a:r>
              <a:rPr sz="1600" spc="-15" dirty="0">
                <a:latin typeface="Arial Black"/>
                <a:cs typeface="Arial Black"/>
              </a:rPr>
              <a:t>2</a:t>
            </a:r>
            <a:r>
              <a:rPr sz="1600" spc="5" dirty="0">
                <a:latin typeface="Arial Black"/>
                <a:cs typeface="Arial Black"/>
              </a:rPr>
              <a:t>6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5" dirty="0">
                <a:latin typeface="Arial Black"/>
                <a:cs typeface="Arial Black"/>
              </a:rPr>
              <a:t>я</a:t>
            </a:r>
            <a:r>
              <a:rPr sz="1600" spc="10" dirty="0">
                <a:latin typeface="Arial Black"/>
                <a:cs typeface="Arial Black"/>
              </a:rPr>
              <a:t>н</a:t>
            </a:r>
            <a:r>
              <a:rPr sz="1600" spc="-30" dirty="0">
                <a:latin typeface="Arial Black"/>
                <a:cs typeface="Arial Black"/>
              </a:rPr>
              <a:t>в</a:t>
            </a:r>
            <a:r>
              <a:rPr sz="1600" spc="-10" dirty="0">
                <a:latin typeface="Arial Black"/>
                <a:cs typeface="Arial Black"/>
              </a:rPr>
              <a:t>ар</a:t>
            </a:r>
            <a:r>
              <a:rPr sz="1600" spc="5" dirty="0">
                <a:latin typeface="Arial Black"/>
                <a:cs typeface="Arial Black"/>
              </a:rPr>
              <a:t>я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15" dirty="0">
                <a:latin typeface="Arial Black"/>
                <a:cs typeface="Arial Black"/>
              </a:rPr>
              <a:t>2</a:t>
            </a:r>
            <a:r>
              <a:rPr sz="1600" spc="10" dirty="0">
                <a:latin typeface="Arial Black"/>
                <a:cs typeface="Arial Black"/>
              </a:rPr>
              <a:t>0</a:t>
            </a:r>
            <a:r>
              <a:rPr sz="1600" spc="-15" dirty="0">
                <a:latin typeface="Arial Black"/>
                <a:cs typeface="Arial Black"/>
              </a:rPr>
              <a:t>1</a:t>
            </a:r>
            <a:r>
              <a:rPr sz="1600" spc="5" dirty="0">
                <a:latin typeface="Arial Black"/>
                <a:cs typeface="Arial Black"/>
              </a:rPr>
              <a:t>7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5" dirty="0">
                <a:latin typeface="Arial Black"/>
                <a:cs typeface="Arial Black"/>
              </a:rPr>
              <a:t>г</a:t>
            </a:r>
            <a:r>
              <a:rPr sz="1600" dirty="0">
                <a:latin typeface="Arial Black"/>
                <a:cs typeface="Arial Black"/>
              </a:rPr>
              <a:t>.	</a:t>
            </a:r>
            <a:r>
              <a:rPr sz="1600" spc="10" dirty="0">
                <a:latin typeface="Arial Black"/>
                <a:cs typeface="Arial Black"/>
              </a:rPr>
              <a:t>№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15" dirty="0">
                <a:latin typeface="Arial Black"/>
                <a:cs typeface="Arial Black"/>
              </a:rPr>
              <a:t>8</a:t>
            </a:r>
            <a:r>
              <a:rPr sz="1600" spc="5" dirty="0">
                <a:latin typeface="Arial Black"/>
                <a:cs typeface="Arial Black"/>
              </a:rPr>
              <a:t>9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15" dirty="0">
                <a:latin typeface="Arial Black"/>
                <a:cs typeface="Arial Black"/>
              </a:rPr>
              <a:t>«</a:t>
            </a:r>
            <a:r>
              <a:rPr sz="1600" spc="5" dirty="0">
                <a:latin typeface="Arial Black"/>
                <a:cs typeface="Arial Black"/>
              </a:rPr>
              <a:t>О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10" dirty="0">
                <a:latin typeface="Arial Black"/>
                <a:cs typeface="Arial Black"/>
              </a:rPr>
              <a:t>р</a:t>
            </a:r>
            <a:r>
              <a:rPr sz="1600" spc="-10" dirty="0">
                <a:latin typeface="Arial Black"/>
                <a:cs typeface="Arial Black"/>
              </a:rPr>
              <a:t>ее</a:t>
            </a:r>
            <a:r>
              <a:rPr sz="1600" spc="10" dirty="0">
                <a:latin typeface="Arial Black"/>
                <a:cs typeface="Arial Black"/>
              </a:rPr>
              <a:t>с</a:t>
            </a:r>
            <a:r>
              <a:rPr sz="1600" spc="-25" dirty="0">
                <a:latin typeface="Arial Black"/>
                <a:cs typeface="Arial Black"/>
              </a:rPr>
              <a:t>т</a:t>
            </a:r>
            <a:r>
              <a:rPr sz="1600" spc="-10" dirty="0">
                <a:latin typeface="Arial Black"/>
                <a:cs typeface="Arial Black"/>
              </a:rPr>
              <a:t>р</a:t>
            </a:r>
            <a:r>
              <a:rPr sz="1600" dirty="0">
                <a:latin typeface="Arial Black"/>
                <a:cs typeface="Arial Black"/>
              </a:rPr>
              <a:t>е  </a:t>
            </a:r>
            <a:r>
              <a:rPr sz="1600" spc="-5" dirty="0">
                <a:latin typeface="Arial Black"/>
                <a:cs typeface="Arial Black"/>
              </a:rPr>
              <a:t>некоммерческих</a:t>
            </a:r>
            <a:r>
              <a:rPr sz="1600" spc="-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организаций</a:t>
            </a:r>
            <a:r>
              <a:rPr sz="1600" spc="-8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–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исполнителей</a:t>
            </a:r>
            <a:r>
              <a:rPr sz="1600" spc="-7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общественно</a:t>
            </a:r>
            <a:r>
              <a:rPr sz="1600" spc="-10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полезных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услуг»</a:t>
            </a:r>
          </a:p>
          <a:p>
            <a:pPr marL="299085" indent="-287020">
              <a:lnSpc>
                <a:spcPct val="100000"/>
              </a:lnSpc>
              <a:spcBef>
                <a:spcPts val="1920"/>
              </a:spcBef>
              <a:buClr>
                <a:srgbClr val="54B848"/>
              </a:buClr>
              <a:buChar char="—"/>
              <a:tabLst>
                <a:tab pos="299720" algn="l"/>
                <a:tab pos="2216785" algn="l"/>
                <a:tab pos="4064000" algn="l"/>
                <a:tab pos="4893310" algn="l"/>
                <a:tab pos="6981825" algn="l"/>
                <a:tab pos="7280275" algn="l"/>
                <a:tab pos="7682865" algn="l"/>
                <a:tab pos="8920480" algn="l"/>
              </a:tabLst>
            </a:pPr>
            <a:r>
              <a:rPr sz="1600" spc="5" dirty="0">
                <a:latin typeface="Arial Black"/>
                <a:cs typeface="Arial Black"/>
              </a:rPr>
              <a:t>П</a:t>
            </a:r>
            <a:r>
              <a:rPr sz="1600" spc="-10" dirty="0">
                <a:latin typeface="Arial Black"/>
                <a:cs typeface="Arial Black"/>
              </a:rPr>
              <a:t>о</a:t>
            </a:r>
            <a:r>
              <a:rPr sz="1600" spc="10" dirty="0">
                <a:latin typeface="Arial Black"/>
                <a:cs typeface="Arial Black"/>
              </a:rPr>
              <a:t>с</a:t>
            </a:r>
            <a:r>
              <a:rPr sz="1600" spc="-25" dirty="0">
                <a:latin typeface="Arial Black"/>
                <a:cs typeface="Arial Black"/>
              </a:rPr>
              <a:t>т</a:t>
            </a:r>
            <a:r>
              <a:rPr sz="1600" spc="10" dirty="0">
                <a:latin typeface="Arial Black"/>
                <a:cs typeface="Arial Black"/>
              </a:rPr>
              <a:t>а</a:t>
            </a:r>
            <a:r>
              <a:rPr sz="1600" spc="-15" dirty="0">
                <a:latin typeface="Arial Black"/>
                <a:cs typeface="Arial Black"/>
              </a:rPr>
              <a:t>н</a:t>
            </a:r>
            <a:r>
              <a:rPr sz="1600" spc="10" dirty="0">
                <a:latin typeface="Arial Black"/>
                <a:cs typeface="Arial Black"/>
              </a:rPr>
              <a:t>о</a:t>
            </a:r>
            <a:r>
              <a:rPr sz="1600" spc="-10" dirty="0">
                <a:latin typeface="Arial Black"/>
                <a:cs typeface="Arial Black"/>
              </a:rPr>
              <a:t>в</a:t>
            </a:r>
            <a:r>
              <a:rPr sz="1600" spc="-20" dirty="0">
                <a:latin typeface="Arial Black"/>
                <a:cs typeface="Arial Black"/>
              </a:rPr>
              <a:t>л</a:t>
            </a:r>
            <a:r>
              <a:rPr sz="1600" spc="10" dirty="0">
                <a:latin typeface="Arial Black"/>
                <a:cs typeface="Arial Black"/>
              </a:rPr>
              <a:t>е</a:t>
            </a:r>
            <a:r>
              <a:rPr sz="1600" spc="5" dirty="0">
                <a:latin typeface="Arial Black"/>
                <a:cs typeface="Arial Black"/>
              </a:rPr>
              <a:t>н</a:t>
            </a:r>
            <a:r>
              <a:rPr sz="1600" spc="-30" dirty="0">
                <a:latin typeface="Arial Black"/>
                <a:cs typeface="Arial Black"/>
              </a:rPr>
              <a:t>и</a:t>
            </a:r>
            <a:r>
              <a:rPr sz="1600" spc="5" dirty="0">
                <a:latin typeface="Arial Black"/>
                <a:cs typeface="Arial Black"/>
              </a:rPr>
              <a:t>е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15" dirty="0">
                <a:latin typeface="Arial Black"/>
                <a:cs typeface="Arial Black"/>
              </a:rPr>
              <a:t>Пр</a:t>
            </a:r>
            <a:r>
              <a:rPr sz="1600" spc="10" dirty="0">
                <a:latin typeface="Arial Black"/>
                <a:cs typeface="Arial Black"/>
              </a:rPr>
              <a:t>а</a:t>
            </a:r>
            <a:r>
              <a:rPr sz="1600" spc="-5" dirty="0">
                <a:latin typeface="Arial Black"/>
                <a:cs typeface="Arial Black"/>
              </a:rPr>
              <a:t>ви</a:t>
            </a:r>
            <a:r>
              <a:rPr sz="1600" dirty="0">
                <a:latin typeface="Arial Black"/>
                <a:cs typeface="Arial Black"/>
              </a:rPr>
              <a:t>т</a:t>
            </a:r>
            <a:r>
              <a:rPr sz="1600" spc="10" dirty="0">
                <a:latin typeface="Arial Black"/>
                <a:cs typeface="Arial Black"/>
              </a:rPr>
              <a:t>е</a:t>
            </a:r>
            <a:r>
              <a:rPr sz="1600" spc="-20" dirty="0">
                <a:latin typeface="Arial Black"/>
                <a:cs typeface="Arial Black"/>
              </a:rPr>
              <a:t>л</a:t>
            </a:r>
            <a:r>
              <a:rPr sz="1600" spc="10" dirty="0">
                <a:latin typeface="Arial Black"/>
                <a:cs typeface="Arial Black"/>
              </a:rPr>
              <a:t>ьс</a:t>
            </a:r>
            <a:r>
              <a:rPr sz="1600" dirty="0">
                <a:latin typeface="Arial Black"/>
                <a:cs typeface="Arial Black"/>
              </a:rPr>
              <a:t>т</a:t>
            </a:r>
            <a:r>
              <a:rPr sz="1600" spc="-35" dirty="0">
                <a:latin typeface="Arial Black"/>
                <a:cs typeface="Arial Black"/>
              </a:rPr>
              <a:t>в</a:t>
            </a:r>
            <a:r>
              <a:rPr sz="1600" spc="5" dirty="0">
                <a:latin typeface="Arial Black"/>
                <a:cs typeface="Arial Black"/>
              </a:rPr>
              <a:t>а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5" dirty="0">
                <a:latin typeface="Arial Black"/>
                <a:cs typeface="Arial Black"/>
              </a:rPr>
              <a:t>Р</a:t>
            </a:r>
            <a:r>
              <a:rPr sz="1600" spc="5" dirty="0">
                <a:latin typeface="Arial Black"/>
                <a:cs typeface="Arial Black"/>
              </a:rPr>
              <a:t>Ф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85" dirty="0">
                <a:latin typeface="Arial Black"/>
                <a:cs typeface="Arial Black"/>
              </a:rPr>
              <a:t> </a:t>
            </a:r>
            <a:r>
              <a:rPr sz="1600" spc="10" dirty="0">
                <a:latin typeface="Arial Black"/>
                <a:cs typeface="Arial Black"/>
              </a:rPr>
              <a:t>о</a:t>
            </a:r>
            <a:r>
              <a:rPr sz="1600" dirty="0">
                <a:latin typeface="Arial Black"/>
                <a:cs typeface="Arial Black"/>
              </a:rPr>
              <a:t>т	</a:t>
            </a:r>
            <a:r>
              <a:rPr sz="1600" spc="-15" dirty="0">
                <a:latin typeface="Arial Black"/>
                <a:cs typeface="Arial Black"/>
              </a:rPr>
              <a:t>2</a:t>
            </a:r>
            <a:r>
              <a:rPr sz="1600" spc="5" dirty="0">
                <a:latin typeface="Arial Black"/>
                <a:cs typeface="Arial Black"/>
              </a:rPr>
              <a:t>7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80" dirty="0">
                <a:latin typeface="Arial Black"/>
                <a:cs typeface="Arial Black"/>
              </a:rPr>
              <a:t> </a:t>
            </a:r>
            <a:r>
              <a:rPr sz="1600" spc="10" dirty="0">
                <a:latin typeface="Arial Black"/>
                <a:cs typeface="Arial Black"/>
              </a:rPr>
              <a:t>о</a:t>
            </a:r>
            <a:r>
              <a:rPr sz="1600" spc="-5" dirty="0">
                <a:latin typeface="Arial Black"/>
                <a:cs typeface="Arial Black"/>
              </a:rPr>
              <a:t>кт</a:t>
            </a:r>
            <a:r>
              <a:rPr sz="1600" spc="-20" dirty="0">
                <a:latin typeface="Arial Black"/>
                <a:cs typeface="Arial Black"/>
              </a:rPr>
              <a:t>я</a:t>
            </a:r>
            <a:r>
              <a:rPr sz="1600" spc="-15" dirty="0">
                <a:latin typeface="Arial Black"/>
                <a:cs typeface="Arial Black"/>
              </a:rPr>
              <a:t>б</a:t>
            </a:r>
            <a:r>
              <a:rPr sz="1600" spc="10" dirty="0">
                <a:latin typeface="Arial Black"/>
                <a:cs typeface="Arial Black"/>
              </a:rPr>
              <a:t>р</a:t>
            </a:r>
            <a:r>
              <a:rPr sz="1600" spc="5" dirty="0">
                <a:latin typeface="Arial Black"/>
                <a:cs typeface="Arial Black"/>
              </a:rPr>
              <a:t>я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75" dirty="0">
                <a:latin typeface="Arial Black"/>
                <a:cs typeface="Arial Black"/>
              </a:rPr>
              <a:t> </a:t>
            </a:r>
            <a:r>
              <a:rPr sz="1600" spc="10" dirty="0">
                <a:latin typeface="Arial Black"/>
                <a:cs typeface="Arial Black"/>
              </a:rPr>
              <a:t>2</a:t>
            </a:r>
            <a:r>
              <a:rPr sz="1600" spc="-15" dirty="0">
                <a:latin typeface="Arial Black"/>
                <a:cs typeface="Arial Black"/>
              </a:rPr>
              <a:t>01</a:t>
            </a:r>
            <a:r>
              <a:rPr sz="1600" spc="5" dirty="0">
                <a:latin typeface="Arial Black"/>
                <a:cs typeface="Arial Black"/>
              </a:rPr>
              <a:t>6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5" dirty="0">
                <a:latin typeface="Arial Black"/>
                <a:cs typeface="Arial Black"/>
              </a:rPr>
              <a:t>г</a:t>
            </a:r>
            <a:r>
              <a:rPr sz="1600" dirty="0">
                <a:latin typeface="Arial Black"/>
                <a:cs typeface="Arial Black"/>
              </a:rPr>
              <a:t>.	</a:t>
            </a:r>
            <a:r>
              <a:rPr sz="1600" spc="10" dirty="0">
                <a:latin typeface="Arial Black"/>
                <a:cs typeface="Arial Black"/>
              </a:rPr>
              <a:t>№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-15" dirty="0">
                <a:latin typeface="Arial Black"/>
                <a:cs typeface="Arial Black"/>
              </a:rPr>
              <a:t>10</a:t>
            </a:r>
            <a:r>
              <a:rPr sz="1600" spc="10" dirty="0">
                <a:latin typeface="Arial Black"/>
                <a:cs typeface="Arial Black"/>
              </a:rPr>
              <a:t>9</a:t>
            </a:r>
            <a:r>
              <a:rPr sz="1600" spc="5" dirty="0">
                <a:latin typeface="Arial Black"/>
                <a:cs typeface="Arial Black"/>
              </a:rPr>
              <a:t>6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80" dirty="0">
                <a:latin typeface="Arial Black"/>
                <a:cs typeface="Arial Black"/>
              </a:rPr>
              <a:t> </a:t>
            </a:r>
            <a:r>
              <a:rPr sz="1600" spc="10" dirty="0">
                <a:latin typeface="Arial Black"/>
                <a:cs typeface="Arial Black"/>
              </a:rPr>
              <a:t>«</a:t>
            </a:r>
            <a:r>
              <a:rPr sz="1600" spc="-15" dirty="0">
                <a:latin typeface="Arial Black"/>
                <a:cs typeface="Arial Black"/>
              </a:rPr>
              <a:t>О</a:t>
            </a:r>
            <a:r>
              <a:rPr sz="1600" spc="5" dirty="0">
                <a:latin typeface="Arial Black"/>
                <a:cs typeface="Arial Black"/>
              </a:rPr>
              <a:t>б</a:t>
            </a:r>
            <a:r>
              <a:rPr sz="1600" dirty="0">
                <a:latin typeface="Arial Black"/>
                <a:cs typeface="Arial Black"/>
              </a:rPr>
              <a:t>	ут</a:t>
            </a:r>
            <a:r>
              <a:rPr sz="1600" spc="-30" dirty="0">
                <a:latin typeface="Arial Black"/>
                <a:cs typeface="Arial Black"/>
              </a:rPr>
              <a:t>в</a:t>
            </a:r>
            <a:r>
              <a:rPr sz="1600" spc="-15" dirty="0">
                <a:latin typeface="Arial Black"/>
                <a:cs typeface="Arial Black"/>
              </a:rPr>
              <a:t>е</a:t>
            </a:r>
            <a:r>
              <a:rPr sz="1600" spc="10" dirty="0">
                <a:latin typeface="Arial Black"/>
                <a:cs typeface="Arial Black"/>
              </a:rPr>
              <a:t>р</a:t>
            </a:r>
            <a:r>
              <a:rPr sz="1600" spc="5" dirty="0">
                <a:latin typeface="Arial Black"/>
                <a:cs typeface="Arial Black"/>
              </a:rPr>
              <a:t>ж</a:t>
            </a:r>
            <a:r>
              <a:rPr sz="1600" spc="-30" dirty="0">
                <a:latin typeface="Arial Black"/>
                <a:cs typeface="Arial Black"/>
              </a:rPr>
              <a:t>д</a:t>
            </a:r>
            <a:r>
              <a:rPr sz="1600" spc="10" dirty="0">
                <a:latin typeface="Arial Black"/>
                <a:cs typeface="Arial Black"/>
              </a:rPr>
              <a:t>е</a:t>
            </a:r>
            <a:r>
              <a:rPr sz="1600" spc="5" dirty="0">
                <a:latin typeface="Arial Black"/>
                <a:cs typeface="Arial Black"/>
              </a:rPr>
              <a:t>н</a:t>
            </a:r>
            <a:r>
              <a:rPr sz="1600" spc="-30" dirty="0">
                <a:latin typeface="Arial Black"/>
                <a:cs typeface="Arial Black"/>
              </a:rPr>
              <a:t>и</a:t>
            </a:r>
            <a:r>
              <a:rPr sz="1600" spc="5" dirty="0">
                <a:latin typeface="Arial Black"/>
                <a:cs typeface="Arial Black"/>
              </a:rPr>
              <a:t>и</a:t>
            </a:r>
            <a:endParaRPr sz="1600" dirty="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600" spc="5" dirty="0">
                <a:latin typeface="Arial Black"/>
                <a:cs typeface="Arial Black"/>
              </a:rPr>
              <a:t>перечня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общественно</a:t>
            </a:r>
            <a:r>
              <a:rPr sz="1600" spc="-2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полезных</a:t>
            </a:r>
            <a:r>
              <a:rPr sz="1600" spc="-9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услуг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и</a:t>
            </a:r>
            <a:r>
              <a:rPr sz="1600" spc="-1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критериев</a:t>
            </a:r>
            <a:r>
              <a:rPr sz="1600" spc="-7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оценки</a:t>
            </a:r>
            <a:r>
              <a:rPr sz="1600" spc="-5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качества</a:t>
            </a:r>
            <a:r>
              <a:rPr sz="1600" spc="-7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их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оказания»</a:t>
            </a:r>
          </a:p>
          <a:p>
            <a:pPr marL="299085" indent="-287020">
              <a:lnSpc>
                <a:spcPct val="100000"/>
              </a:lnSpc>
              <a:spcBef>
                <a:spcPts val="1925"/>
              </a:spcBef>
              <a:buClr>
                <a:srgbClr val="54B848"/>
              </a:buClr>
              <a:buChar char="—"/>
              <a:tabLst>
                <a:tab pos="299720" algn="l"/>
              </a:tabLst>
            </a:pPr>
            <a:r>
              <a:rPr sz="1600" spc="5" dirty="0">
                <a:latin typeface="Arial Black"/>
                <a:cs typeface="Arial Black"/>
              </a:rPr>
              <a:t>Указ</a:t>
            </a:r>
            <a:r>
              <a:rPr sz="1600" spc="27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Президента</a:t>
            </a:r>
            <a:r>
              <a:rPr sz="1600" spc="28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РФ</a:t>
            </a:r>
            <a:r>
              <a:rPr sz="1600" spc="28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от</a:t>
            </a:r>
            <a:r>
              <a:rPr sz="1600" spc="28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30</a:t>
            </a:r>
            <a:r>
              <a:rPr sz="1600" spc="29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января</a:t>
            </a:r>
            <a:r>
              <a:rPr sz="1600" spc="29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2019</a:t>
            </a:r>
            <a:r>
              <a:rPr sz="1600" spc="29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г.</a:t>
            </a:r>
            <a:r>
              <a:rPr sz="1600" spc="280" dirty="0">
                <a:latin typeface="Arial Black"/>
                <a:cs typeface="Arial Black"/>
              </a:rPr>
              <a:t> </a:t>
            </a:r>
            <a:r>
              <a:rPr sz="1600" spc="10" dirty="0">
                <a:latin typeface="Arial Black"/>
                <a:cs typeface="Arial Black"/>
              </a:rPr>
              <a:t>№</a:t>
            </a:r>
            <a:r>
              <a:rPr sz="1600" spc="28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30</a:t>
            </a:r>
            <a:r>
              <a:rPr sz="1600" spc="29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«О</a:t>
            </a:r>
            <a:r>
              <a:rPr sz="1600" spc="29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грантах</a:t>
            </a:r>
            <a:r>
              <a:rPr sz="1600" spc="29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Президента</a:t>
            </a:r>
            <a:r>
              <a:rPr sz="1600" spc="300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Российской</a:t>
            </a:r>
            <a:endParaRPr sz="1600" dirty="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latin typeface="Arial Black"/>
                <a:cs typeface="Arial Black"/>
              </a:rPr>
              <a:t>Федерации,</a:t>
            </a:r>
            <a:r>
              <a:rPr sz="1600" spc="-6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предоставляемых</a:t>
            </a:r>
            <a:r>
              <a:rPr sz="1600" spc="-9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на</a:t>
            </a:r>
            <a:r>
              <a:rPr sz="1600" spc="-3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развитие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гражданского</a:t>
            </a:r>
            <a:r>
              <a:rPr sz="1600" spc="-10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общества»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1338" y="202184"/>
            <a:ext cx="680148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Законодательство, </a:t>
            </a:r>
            <a:r>
              <a:rPr dirty="0"/>
              <a:t>регламентирующее </a:t>
            </a:r>
            <a:r>
              <a:rPr spc="-790" dirty="0"/>
              <a:t> </a:t>
            </a:r>
            <a:r>
              <a:rPr spc="-5" dirty="0"/>
              <a:t>деятельность</a:t>
            </a:r>
            <a:r>
              <a:rPr spc="-45" dirty="0"/>
              <a:t> </a:t>
            </a:r>
            <a:r>
              <a:rPr dirty="0"/>
              <a:t>общественного</a:t>
            </a:r>
            <a:r>
              <a:rPr spc="-35" dirty="0"/>
              <a:t> </a:t>
            </a:r>
            <a:r>
              <a:rPr dirty="0"/>
              <a:t>сектора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454" y="2017902"/>
            <a:ext cx="10446385" cy="41992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 Black"/>
                <a:cs typeface="Arial Black"/>
              </a:rPr>
              <a:t>Нормативная</a:t>
            </a:r>
            <a:r>
              <a:rPr sz="1600" spc="5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база</a:t>
            </a:r>
            <a:r>
              <a:rPr sz="1600" spc="8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добровольчества</a:t>
            </a:r>
            <a:r>
              <a:rPr sz="1600" spc="4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на</a:t>
            </a:r>
            <a:r>
              <a:rPr sz="1600" spc="5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региональном</a:t>
            </a:r>
            <a:r>
              <a:rPr sz="1600" spc="7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и</a:t>
            </a:r>
            <a:r>
              <a:rPr sz="1600" spc="4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местном</a:t>
            </a:r>
            <a:r>
              <a:rPr sz="1600" spc="6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уровне</a:t>
            </a:r>
            <a:r>
              <a:rPr sz="1600" spc="80" dirty="0"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имеет</a:t>
            </a:r>
            <a:r>
              <a:rPr sz="1600" spc="5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схожую</a:t>
            </a:r>
            <a:r>
              <a:rPr sz="1600" spc="5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с</a:t>
            </a:r>
            <a:endParaRPr sz="1600" dirty="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федеральной</a:t>
            </a:r>
            <a:r>
              <a:rPr sz="1600" spc="-7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 err="1">
                <a:solidFill>
                  <a:srgbClr val="54B848"/>
                </a:solidFill>
                <a:latin typeface="Arial Black"/>
                <a:cs typeface="Arial Black"/>
              </a:rPr>
              <a:t>структуру</a:t>
            </a:r>
            <a:r>
              <a:rPr sz="1600" dirty="0" smtClean="0">
                <a:solidFill>
                  <a:srgbClr val="54B848"/>
                </a:solidFill>
                <a:latin typeface="Arial Black"/>
                <a:cs typeface="Arial Black"/>
              </a:rPr>
              <a:t>.</a:t>
            </a:r>
            <a:endParaRPr lang="ru-RU" sz="1600" dirty="0" smtClean="0">
              <a:solidFill>
                <a:srgbClr val="54B848"/>
              </a:solidFill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endParaRPr lang="ru-RU" sz="1600" dirty="0" smtClean="0">
              <a:solidFill>
                <a:srgbClr val="54B848"/>
              </a:solidFill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r>
              <a:rPr lang="ru-RU" sz="1600" dirty="0" smtClean="0">
                <a:latin typeface="Arial Black"/>
                <a:cs typeface="Arial Black"/>
              </a:rPr>
              <a:t>Закон Челябинской области  </a:t>
            </a:r>
            <a:r>
              <a:rPr lang="ru-RU" sz="1600" dirty="0" smtClean="0">
                <a:solidFill>
                  <a:srgbClr val="92D050"/>
                </a:solidFill>
                <a:latin typeface="Arial Black"/>
                <a:cs typeface="Arial Black"/>
              </a:rPr>
              <a:t>«О регулировании отношений в сфере добровольчества (</a:t>
            </a:r>
            <a:r>
              <a:rPr lang="ru-RU" sz="1600" dirty="0" err="1" smtClean="0">
                <a:solidFill>
                  <a:srgbClr val="92D050"/>
                </a:solidFill>
                <a:latin typeface="Arial Black"/>
                <a:cs typeface="Arial Black"/>
              </a:rPr>
              <a:t>волонтерства</a:t>
            </a:r>
            <a:r>
              <a:rPr lang="ru-RU" sz="1600" dirty="0" smtClean="0">
                <a:solidFill>
                  <a:srgbClr val="92D050"/>
                </a:solidFill>
                <a:latin typeface="Arial Black"/>
                <a:cs typeface="Arial Black"/>
              </a:rPr>
              <a:t>) в Челябинской области» </a:t>
            </a:r>
            <a:r>
              <a:rPr lang="ru-RU" sz="1600" dirty="0" smtClean="0">
                <a:latin typeface="Arial Black"/>
                <a:cs typeface="Arial Black"/>
              </a:rPr>
              <a:t>от 25.12.2018 № 846-ЗО</a:t>
            </a:r>
          </a:p>
          <a:p>
            <a:pPr marL="12700" algn="just">
              <a:lnSpc>
                <a:spcPct val="100000"/>
              </a:lnSpc>
            </a:pPr>
            <a:endParaRPr lang="ru-RU" sz="1600" dirty="0" smtClean="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r>
              <a:rPr lang="ru-RU" sz="1600" dirty="0" smtClean="0">
                <a:latin typeface="Arial Black"/>
                <a:cs typeface="Arial Black"/>
              </a:rPr>
              <a:t>Постановление Правительства Челябинской области от 24.07.2019 №321-П  </a:t>
            </a:r>
            <a:r>
              <a:rPr lang="ru-RU" sz="1600" dirty="0" smtClean="0">
                <a:solidFill>
                  <a:srgbClr val="92D050"/>
                </a:solidFill>
                <a:latin typeface="Arial Black"/>
                <a:cs typeface="Arial Black"/>
              </a:rPr>
              <a:t>«Об утверждении порядка взаимодействия органов исполнительной власти Челябинской области с организаторами добровольческой (волонтерской) деятельности»</a:t>
            </a:r>
            <a:endParaRPr lang="ru-RU" sz="1600" dirty="0" smtClean="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endParaRPr lang="ru-RU" sz="1600" dirty="0" smtClean="0">
              <a:latin typeface="Arial Black"/>
              <a:cs typeface="Arial Black"/>
            </a:endParaRPr>
          </a:p>
          <a:p>
            <a:pPr marL="12700" algn="just"/>
            <a:r>
              <a:rPr lang="ru-RU" sz="1600" b="1" dirty="0" smtClean="0">
                <a:latin typeface="Arial Black" panose="020B0A04020102020204" pitchFamily="34" charset="0"/>
              </a:rPr>
              <a:t>Решение Собрания депутатов Озерского городского округа Челябинской области от 27 июня 2019 г. N 94 </a:t>
            </a:r>
            <a:r>
              <a:rPr lang="ru-RU" sz="1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«О порядке взаимодействия органов местного самоуправления, муниципальных учреждений и предприятий Озерского городского округа с организаторами добровольческой (волонтерской) деятельности и добровольческими (волонтерскими) организациями»</a:t>
            </a:r>
          </a:p>
          <a:p>
            <a:pPr marL="12700" algn="just">
              <a:lnSpc>
                <a:spcPct val="100000"/>
              </a:lnSpc>
            </a:pPr>
            <a:endParaRPr lang="ru-RU" sz="1600" dirty="0" smtClean="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endParaRPr sz="16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5722" y="202184"/>
            <a:ext cx="67614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Региональные </a:t>
            </a:r>
            <a:r>
              <a:rPr dirty="0"/>
              <a:t>и местные </a:t>
            </a:r>
            <a:r>
              <a:rPr spc="5" dirty="0"/>
              <a:t>нормативно- </a:t>
            </a:r>
            <a:r>
              <a:rPr spc="-795" dirty="0"/>
              <a:t> </a:t>
            </a:r>
            <a:r>
              <a:rPr dirty="0"/>
              <a:t>правовые акты, регламентирующие </a:t>
            </a:r>
            <a:r>
              <a:rPr spc="5" dirty="0"/>
              <a:t> </a:t>
            </a:r>
            <a:r>
              <a:rPr spc="-5" dirty="0"/>
              <a:t>сферу</a:t>
            </a:r>
            <a:r>
              <a:rPr spc="-15" dirty="0"/>
              <a:t> </a:t>
            </a:r>
            <a:r>
              <a:rPr spc="-5" dirty="0"/>
              <a:t>добровольческой</a:t>
            </a:r>
            <a:r>
              <a:rPr spc="-80" dirty="0"/>
              <a:t> </a:t>
            </a:r>
            <a:r>
              <a:rPr spc="-5" dirty="0"/>
              <a:t>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177" y="202184"/>
            <a:ext cx="7819644" cy="369332"/>
          </a:xfrm>
        </p:spPr>
        <p:txBody>
          <a:bodyPr/>
          <a:lstStyle/>
          <a:p>
            <a:pPr algn="ctr"/>
            <a:r>
              <a:rPr lang="ru-RU" dirty="0" smtClean="0"/>
              <a:t>Волонтерские направления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" y="1600199"/>
            <a:ext cx="12192000" cy="38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177" y="202184"/>
            <a:ext cx="7819644" cy="738664"/>
          </a:xfrm>
        </p:spPr>
        <p:txBody>
          <a:bodyPr/>
          <a:lstStyle/>
          <a:p>
            <a:r>
              <a:rPr lang="ru-RU" dirty="0" smtClean="0"/>
              <a:t>Виды добровольческой (волонтёрской) деятельности в Озерском городском округе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54" y="1795652"/>
            <a:ext cx="9907905" cy="360098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800" dirty="0" smtClean="0"/>
              <a:t>Работа с социально незащищенными слоями населения (пожилые, участники ВОВ, одиноко проживающие, люди с ограниченными возможностями и т.д.);</a:t>
            </a:r>
          </a:p>
          <a:p>
            <a:pPr marL="342900" indent="-342900">
              <a:buAutoNum type="arabicPeriod"/>
            </a:pPr>
            <a:endParaRPr lang="ru-RU" sz="1800" dirty="0"/>
          </a:p>
          <a:p>
            <a:pPr marL="342900" indent="-342900">
              <a:buAutoNum type="arabicPeriod"/>
            </a:pPr>
            <a:r>
              <a:rPr lang="ru-RU" sz="1800" dirty="0" smtClean="0"/>
              <a:t>Работа с детьми и молодежью (в детских домах, интернатах, школах, детских садах, больницах и т.д.);</a:t>
            </a:r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800" dirty="0" smtClean="0"/>
              <a:t>Участие в проектах, направленных на решение проблем местных сообществ (казаки, культура, животные и т.д.);</a:t>
            </a:r>
          </a:p>
          <a:p>
            <a:pPr marL="342900" indent="-342900">
              <a:buAutoNum type="arabicPeriod"/>
            </a:pPr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800" dirty="0" smtClean="0"/>
              <a:t>Реализация проектов, направленных на пропаганду идей здорового образа жизни среди молодежи, профилактику курения, алкоголизма, употребления наркотиков.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790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177" y="202184"/>
            <a:ext cx="7819644" cy="369332"/>
          </a:xfrm>
        </p:spPr>
        <p:txBody>
          <a:bodyPr/>
          <a:lstStyle/>
          <a:p>
            <a:r>
              <a:rPr lang="ru-RU" dirty="0" smtClean="0"/>
              <a:t>Цели и принципы </a:t>
            </a:r>
            <a:r>
              <a:rPr lang="ru-RU" dirty="0" err="1" smtClean="0"/>
              <a:t>волонтерства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54" y="1795652"/>
            <a:ext cx="9907905" cy="3600986"/>
          </a:xfrm>
        </p:spPr>
        <p:txBody>
          <a:bodyPr/>
          <a:lstStyle/>
          <a:p>
            <a:pPr lvl="0" fontAlgn="base"/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человек имеет право стать добровольцем и прекратить свои права при необходимости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lvl="0" fontAlgn="base"/>
            <a:endParaRPr lang="ru-RU" sz="1800" dirty="0"/>
          </a:p>
          <a:p>
            <a:pPr lvl="0" fontAlgn="base"/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Добровольческий труд создает возможности людям приобретать новые знания и навыки, полноценно развивать свой персональный творческий потенциал и уверенность в себе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lvl="0" fontAlgn="base"/>
            <a:endParaRPr lang="ru-RU" sz="1800" dirty="0"/>
          </a:p>
          <a:p>
            <a:pPr lvl="0" fontAlgn="base"/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Добровольческая деятельность дополняет, но не заменяет ответственные действия других секторов и усилия оплачиваемых работников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lvl="0" fontAlgn="base"/>
            <a:endParaRPr lang="ru-RU" sz="1800" dirty="0"/>
          </a:p>
          <a:p>
            <a:pPr lvl="0" fontAlgn="base"/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Добровольцы не являются «дешевой рабочей силой», их участие в проектах определяется их собственным добровольным желанием и личной мотивацией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397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49170"/>
            <a:ext cx="7819644" cy="1477328"/>
          </a:xfrm>
        </p:spPr>
        <p:txBody>
          <a:bodyPr/>
          <a:lstStyle/>
          <a:p>
            <a:r>
              <a:rPr lang="ru-RU" dirty="0" smtClean="0"/>
              <a:t>Волонтерские организации Озерского городского округа </a:t>
            </a:r>
            <a:br>
              <a:rPr lang="ru-RU" dirty="0" smtClean="0"/>
            </a:br>
            <a:r>
              <a:rPr lang="ru-RU" dirty="0" smtClean="0"/>
              <a:t>в 2017 году – 19 организаций </a:t>
            </a:r>
            <a:br>
              <a:rPr lang="ru-RU" dirty="0" smtClean="0"/>
            </a:br>
            <a:r>
              <a:rPr lang="ru-RU" dirty="0" smtClean="0"/>
              <a:t>на начало 2021 года – 23 организации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71" y="1613858"/>
            <a:ext cx="1274174" cy="12741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2200" y="173837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Общественная волонтерская организация СМИК (Союз молодежных инициативных команд)  (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ДТДиМ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</a:rPr>
              <a:t>Общественная волонтерская организация СМИК (пос. </a:t>
            </a:r>
            <a:r>
              <a:rPr lang="ru-RU" dirty="0" err="1" smtClean="0">
                <a:latin typeface="Times New Roman" panose="02020603050405020304" pitchFamily="18" charset="0"/>
              </a:rPr>
              <a:t>Метлино</a:t>
            </a:r>
            <a:r>
              <a:rPr lang="ru-RU" dirty="0" smtClean="0">
                <a:latin typeface="Times New Roman" panose="02020603050405020304" pitchFamily="18" charset="0"/>
              </a:rPr>
              <a:t>)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71" y="1584278"/>
            <a:ext cx="1274174" cy="1274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04" y="3138891"/>
            <a:ext cx="1304657" cy="13351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63139" y="3138891"/>
            <a:ext cx="6243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Содружество активных детей (МБОУ ДОД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ДТДиМ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Новогорный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52" y="4141502"/>
            <a:ext cx="1463167" cy="14082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95919" y="4705155"/>
            <a:ext cx="6147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Озёрская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дружина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ГБПОУ «Озерский технический колледж»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0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177" y="202184"/>
            <a:ext cx="7819644" cy="1477328"/>
          </a:xfrm>
        </p:spPr>
        <p:txBody>
          <a:bodyPr/>
          <a:lstStyle/>
          <a:p>
            <a:r>
              <a:rPr lang="ru-RU" dirty="0"/>
              <a:t>Волонтерские организации Озерского городского </a:t>
            </a:r>
            <a:r>
              <a:rPr lang="ru-RU" dirty="0" smtClean="0"/>
              <a:t>округа </a:t>
            </a:r>
            <a:r>
              <a:rPr lang="en-US" dirty="0" smtClean="0"/>
              <a:t>http</a:t>
            </a:r>
            <a:r>
              <a:rPr lang="en-US" dirty="0"/>
              <a:t>://www.ozerskadm.ru/deputats/society/volonter/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39" y="1679512"/>
            <a:ext cx="1201016" cy="1188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2097" y="1596679"/>
            <a:ext cx="8505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Всероссийское общественное движение «Волонтеры Победы»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8816" y="2078551"/>
            <a:ext cx="5900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Волонтерский отряд ОТИ НИЯ МИФИ «</a:t>
            </a:r>
            <a:r>
              <a:rPr lang="en-US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XLP</a:t>
            </a: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»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02" y="3085290"/>
            <a:ext cx="1298561" cy="10242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0" y="3044857"/>
            <a:ext cx="6096000" cy="1064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Озёрский</a:t>
            </a:r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казачий военно-патриотический клуб</a:t>
            </a:r>
            <a:endParaRPr lang="ru-RU" sz="1600" dirty="0" smtClean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«Пластун»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39" y="4359837"/>
            <a:ext cx="1188823" cy="11888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19400" y="4671497"/>
            <a:ext cx="4608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третьего возраста»(МБУ «КДЦ»)</a:t>
            </a:r>
          </a:p>
          <a:p>
            <a:endParaRPr lang="ru-RU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«Волонтеры серебряного возраста» (комплексный центр социальной защиты населения)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21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558021" cy="6001643"/>
          </a:xfrm>
        </p:spPr>
        <p:txBody>
          <a:bodyPr/>
          <a:lstStyle/>
          <a:p>
            <a:r>
              <a:rPr lang="ru-RU" dirty="0" smtClean="0"/>
              <a:t>Анализ волонтерских организаций по направлениям: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Молодежных волонтерских организаций – 6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Благотворительных фондов – 3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Серебряное </a:t>
            </a:r>
            <a:r>
              <a:rPr lang="ru-RU" sz="1800" dirty="0" err="1" smtClean="0"/>
              <a:t>волонтерство</a:t>
            </a:r>
            <a:r>
              <a:rPr lang="ru-RU" sz="1800" dirty="0" smtClean="0"/>
              <a:t> (помощь старшему поколению) – 2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Патриотическое </a:t>
            </a:r>
            <a:r>
              <a:rPr lang="ru-RU" sz="1800" dirty="0" err="1" smtClean="0"/>
              <a:t>волонтерство</a:t>
            </a:r>
            <a:r>
              <a:rPr lang="ru-RU" sz="1800" dirty="0" smtClean="0"/>
              <a:t> – 5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Фонды помощи животным – 4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Поиск людей (Легион СПАС) -1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Экологических организаций -1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Добровольцы культуры – 1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437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84"/>
            <a:ext cx="11506200" cy="64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9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177" y="202184"/>
            <a:ext cx="7819644" cy="369332"/>
          </a:xfrm>
        </p:spPr>
        <p:txBody>
          <a:bodyPr/>
          <a:lstStyle/>
          <a:p>
            <a:r>
              <a:rPr lang="ru-RU" dirty="0" smtClean="0"/>
              <a:t>Понятие доброволец (волонтер)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54" y="1795652"/>
            <a:ext cx="9907905" cy="3693319"/>
          </a:xfrm>
        </p:spPr>
        <p:txBody>
          <a:bodyPr/>
          <a:lstStyle/>
          <a:p>
            <a:pPr lvl="0" fontAlgn="base"/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Добровольчество (</a:t>
            </a:r>
            <a:r>
              <a:rPr 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волонтерство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организация безвозмездной деятельности социально-активной части населения по решению социально-значимых проблем в своем сообществе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fontAlgn="base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 fontAlgn="base"/>
            <a:endParaRPr lang="ru-RU" sz="2400" dirty="0"/>
          </a:p>
          <a:p>
            <a:pPr lvl="0" fontAlgn="base"/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Добровольчество (</a:t>
            </a:r>
            <a:r>
              <a:rPr 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волонтерство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это деятельность, которая включает в себя разработку, организацию и проведение различных мероприятий, призванных улучшать качество жизни.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50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177" y="202184"/>
            <a:ext cx="7819644" cy="369332"/>
          </a:xfrm>
        </p:spPr>
        <p:txBody>
          <a:bodyPr/>
          <a:lstStyle/>
          <a:p>
            <a:pPr algn="ctr"/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54" y="1795652"/>
            <a:ext cx="9907905" cy="3693319"/>
          </a:xfrm>
        </p:spPr>
        <p:txBody>
          <a:bodyPr/>
          <a:lstStyle/>
          <a:p>
            <a:r>
              <a:rPr lang="ru-RU" dirty="0" smtClean="0"/>
              <a:t>7. Отсутствуют связи с другими общественными (волонтерскими) организациями Челябинской области;</a:t>
            </a:r>
          </a:p>
          <a:p>
            <a:endParaRPr lang="ru-RU" dirty="0"/>
          </a:p>
          <a:p>
            <a:r>
              <a:rPr lang="ru-RU" dirty="0" smtClean="0"/>
              <a:t>8. Отсутствуют механизмы стимулирования движения и его участников, механизмы решения конфликтных ситуаций, отсутствуют иные нематериальные стимулы;</a:t>
            </a:r>
          </a:p>
          <a:p>
            <a:endParaRPr lang="ru-RU" dirty="0"/>
          </a:p>
          <a:p>
            <a:r>
              <a:rPr lang="ru-RU" dirty="0" smtClean="0"/>
              <a:t>9. Одним из психологических факторов является пассивная позиция общества, слабая гражданская инициатива, неспособность работать людей бесплатно;</a:t>
            </a:r>
          </a:p>
          <a:p>
            <a:endParaRPr lang="ru-RU" dirty="0"/>
          </a:p>
          <a:p>
            <a:r>
              <a:rPr lang="ru-RU" dirty="0" smtClean="0"/>
              <a:t>10. Проблема подготовки обучения волонтеров, отсутствие правил, традиций </a:t>
            </a:r>
            <a:r>
              <a:rPr lang="ru-RU" dirty="0" err="1" smtClean="0"/>
              <a:t>волонтерства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11. Не разработаны схемы личностного роста в волонтерской деятельности (есть в европейских государствах).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3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02184"/>
            <a:ext cx="9982199" cy="5909310"/>
          </a:xfrm>
        </p:spPr>
        <p:txBody>
          <a:bodyPr/>
          <a:lstStyle/>
          <a:p>
            <a:pPr algn="just"/>
            <a:r>
              <a:rPr lang="ru-RU" dirty="0" smtClean="0"/>
              <a:t>Перспективы развития волонтерского движения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Российские </a:t>
            </a:r>
            <a:r>
              <a:rPr lang="ru-RU" dirty="0"/>
              <a:t>вузы дают при поступлении за добровольческую деятельность дополнительные баллы. Всего абитуриент плюсом к сумме за ЕГЭ может </a:t>
            </a:r>
            <a:r>
              <a:rPr lang="ru-RU" dirty="0" smtClean="0"/>
              <a:t>заработать 10 баллов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Согласно </a:t>
            </a:r>
            <a:r>
              <a:rPr lang="ru-RU" dirty="0">
                <a:hlinkClick r:id="rId2"/>
              </a:rPr>
              <a:t>«Концепции развития </a:t>
            </a:r>
            <a:r>
              <a:rPr lang="ru-RU" dirty="0" err="1">
                <a:hlinkClick r:id="rId2"/>
              </a:rPr>
              <a:t>волонтерства</a:t>
            </a:r>
            <a:r>
              <a:rPr lang="ru-RU" dirty="0">
                <a:hlinkClick r:id="rId2"/>
              </a:rPr>
              <a:t> в России до 2025 года»</a:t>
            </a:r>
            <a:r>
              <a:rPr lang="ru-RU" dirty="0"/>
              <a:t> с сентября 2020 года в программы вузов </a:t>
            </a:r>
            <a:r>
              <a:rPr lang="ru-RU" dirty="0" smtClean="0"/>
              <a:t>по направлениям </a:t>
            </a:r>
            <a:r>
              <a:rPr lang="ru-RU" dirty="0"/>
              <a:t>«Образование и педагогические науки», «Медицина», Социальные науки», «Строительство и архитектура», «Культура» </a:t>
            </a:r>
            <a:r>
              <a:rPr lang="ru-RU" dirty="0" smtClean="0"/>
              <a:t>включены </a:t>
            </a:r>
            <a:r>
              <a:rPr lang="ru-RU" dirty="0"/>
              <a:t>модули социальной практики, которая будет проходить в виде волонтерской деятельности.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177" y="202184"/>
            <a:ext cx="7819644" cy="861774"/>
          </a:xfrm>
        </p:spPr>
        <p:txBody>
          <a:bodyPr/>
          <a:lstStyle/>
          <a:p>
            <a:pPr algn="ctr"/>
            <a:r>
              <a:rPr lang="ru-RU" sz="2800" dirty="0" smtClean="0"/>
              <a:t>Перспективы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54" y="1795652"/>
            <a:ext cx="9907905" cy="2585323"/>
          </a:xfrm>
        </p:spPr>
        <p:txBody>
          <a:bodyPr/>
          <a:lstStyle/>
          <a:p>
            <a:pPr algn="just"/>
            <a:r>
              <a:rPr lang="ru-RU" sz="2400" dirty="0"/>
              <a:t>Есть у </a:t>
            </a:r>
            <a:r>
              <a:rPr lang="ru-RU" sz="2400" dirty="0" err="1"/>
              <a:t>волонтерства</a:t>
            </a:r>
            <a:r>
              <a:rPr lang="ru-RU" sz="2400" dirty="0"/>
              <a:t> еще один плюс: по той же «Концепции развития </a:t>
            </a:r>
            <a:r>
              <a:rPr lang="ru-RU" sz="2400" dirty="0" err="1"/>
              <a:t>волонтерства</a:t>
            </a:r>
            <a:r>
              <a:rPr lang="ru-RU" sz="2400" dirty="0"/>
              <a:t>» </a:t>
            </a:r>
            <a:r>
              <a:rPr lang="ru-RU" sz="2400" dirty="0" smtClean="0"/>
              <a:t>в декабре </a:t>
            </a:r>
            <a:r>
              <a:rPr lang="ru-RU" sz="2400" dirty="0"/>
              <a:t>2020 года </a:t>
            </a:r>
            <a:r>
              <a:rPr lang="ru-RU" sz="2400" dirty="0" smtClean="0"/>
              <a:t>проведена </a:t>
            </a:r>
            <a:r>
              <a:rPr lang="ru-RU" sz="2400" dirty="0"/>
              <a:t>интеграция баз данных всероссийских систем «Добровольцы России» и «Работа в России» (федеральной базы вакансий). Это </a:t>
            </a:r>
            <a:r>
              <a:rPr lang="ru-RU" sz="2400" dirty="0" smtClean="0"/>
              <a:t>сделано </a:t>
            </a:r>
            <a:r>
              <a:rPr lang="ru-RU" sz="2400" dirty="0"/>
              <a:t>для того, чтобы работодатели могли учитывать опыт </a:t>
            </a:r>
            <a:r>
              <a:rPr lang="ru-RU" sz="2400" dirty="0" err="1"/>
              <a:t>волонтерства</a:t>
            </a:r>
            <a:r>
              <a:rPr lang="ru-RU" sz="2400" dirty="0"/>
              <a:t> при трудоустройстве кандидатов.</a:t>
            </a:r>
          </a:p>
        </p:txBody>
      </p:sp>
    </p:spTree>
    <p:extLst>
      <p:ext uri="{BB962C8B-B14F-4D97-AF65-F5344CB8AC3E}">
        <p14:creationId xmlns:p14="http://schemas.microsoft.com/office/powerpoint/2010/main" val="41091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177" y="202184"/>
            <a:ext cx="7819644" cy="738664"/>
          </a:xfrm>
        </p:spPr>
        <p:txBody>
          <a:bodyPr/>
          <a:lstStyle/>
          <a:p>
            <a:r>
              <a:rPr lang="ru-RU" dirty="0" smtClean="0"/>
              <a:t>Волонтерская книжка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9696450" cy="60198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18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5" y="0"/>
            <a:ext cx="990790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2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969" y="1558239"/>
            <a:ext cx="4756785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Arial Black"/>
                <a:cs typeface="Arial Black"/>
              </a:rPr>
              <a:t>Сфера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добровольчества,</a:t>
            </a:r>
            <a:r>
              <a:rPr sz="1600" dirty="0">
                <a:latin typeface="Arial Black"/>
                <a:cs typeface="Arial Black"/>
              </a:rPr>
              <a:t> как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особая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область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деятельности</a:t>
            </a:r>
            <a:r>
              <a:rPr sz="1600" spc="-5" dirty="0">
                <a:latin typeface="Arial Black"/>
                <a:cs typeface="Arial Black"/>
              </a:rPr>
              <a:t>,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регулируется </a:t>
            </a:r>
            <a:r>
              <a:rPr sz="1600" dirty="0">
                <a:latin typeface="Arial Black"/>
                <a:cs typeface="Arial Black"/>
              </a:rPr>
              <a:t> рядом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нормативных</a:t>
            </a:r>
            <a:r>
              <a:rPr sz="1600" spc="-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актов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15" dirty="0">
                <a:latin typeface="Arial Black"/>
                <a:cs typeface="Arial Black"/>
              </a:rPr>
              <a:t>на </a:t>
            </a:r>
            <a:r>
              <a:rPr sz="1600" spc="-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федеральном, региональном </a:t>
            </a:r>
            <a:r>
              <a:rPr sz="1600" spc="5" dirty="0">
                <a:latin typeface="Arial Black"/>
                <a:cs typeface="Arial Black"/>
              </a:rPr>
              <a:t>и </a:t>
            </a:r>
            <a:r>
              <a:rPr sz="1600" spc="-5" dirty="0">
                <a:latin typeface="Arial Black"/>
                <a:cs typeface="Arial Black"/>
              </a:rPr>
              <a:t>местном </a:t>
            </a:r>
            <a:r>
              <a:rPr sz="1600" spc="-52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уровнях.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9209" y="3445510"/>
            <a:ext cx="6113780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Всеобщая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декларация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добровольчества </a:t>
            </a:r>
            <a:r>
              <a:rPr sz="1600" dirty="0">
                <a:latin typeface="Arial Black"/>
                <a:cs typeface="Arial Black"/>
              </a:rPr>
              <a:t>– </a:t>
            </a:r>
            <a:r>
              <a:rPr sz="1600" spc="-5" dirty="0">
                <a:latin typeface="Arial Black"/>
                <a:cs typeface="Arial Black"/>
              </a:rPr>
              <a:t>основной 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международный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документ</a:t>
            </a:r>
            <a:r>
              <a:rPr sz="1600" spc="-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в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сфере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деятельности </a:t>
            </a:r>
            <a:r>
              <a:rPr sz="1600" dirty="0">
                <a:latin typeface="Arial Black"/>
                <a:cs typeface="Arial Black"/>
              </a:rPr>
              <a:t> волонтёров.</a:t>
            </a:r>
            <a:endParaRPr sz="1600">
              <a:latin typeface="Arial Black"/>
              <a:cs typeface="Arial Black"/>
            </a:endParaRPr>
          </a:p>
          <a:p>
            <a:pPr marL="12700" marR="5080" algn="just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Конституция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Российской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Федерации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–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основной 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документ,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регулирующий</a:t>
            </a:r>
            <a:r>
              <a:rPr sz="1600" dirty="0">
                <a:latin typeface="Arial Black"/>
                <a:cs typeface="Arial Black"/>
              </a:rPr>
              <a:t> добровольческую 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деятельность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на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федеральном</a:t>
            </a:r>
            <a:r>
              <a:rPr sz="1600" spc="-2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уровне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42338" y="202184"/>
            <a:ext cx="6524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0" marR="5080" indent="-1067435">
              <a:lnSpc>
                <a:spcPct val="100000"/>
              </a:lnSpc>
              <a:spcBef>
                <a:spcPts val="100"/>
              </a:spcBef>
            </a:pPr>
            <a:r>
              <a:rPr dirty="0"/>
              <a:t>Нормативно-правовая</a:t>
            </a:r>
            <a:r>
              <a:rPr spc="-110" dirty="0"/>
              <a:t> </a:t>
            </a:r>
            <a:r>
              <a:rPr dirty="0"/>
              <a:t>база</a:t>
            </a:r>
            <a:r>
              <a:rPr spc="-15" dirty="0"/>
              <a:t> </a:t>
            </a:r>
            <a:r>
              <a:rPr dirty="0"/>
              <a:t>в</a:t>
            </a:r>
            <a:r>
              <a:rPr spc="-45" dirty="0"/>
              <a:t> </a:t>
            </a:r>
            <a:r>
              <a:rPr spc="5" dirty="0"/>
              <a:t>области </a:t>
            </a:r>
            <a:r>
              <a:rPr spc="-785" dirty="0"/>
              <a:t> </a:t>
            </a:r>
            <a:r>
              <a:rPr dirty="0"/>
              <a:t>волонтёрского</a:t>
            </a:r>
            <a:r>
              <a:rPr spc="-80" dirty="0"/>
              <a:t> </a:t>
            </a:r>
            <a:r>
              <a:rPr spc="-5" dirty="0"/>
              <a:t>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454" y="1551812"/>
            <a:ext cx="9907905" cy="3686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  <a:buChar char="—"/>
              <a:tabLst>
                <a:tab pos="299720" algn="l"/>
              </a:tabLst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Всеобщая декларация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прав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человека </a:t>
            </a:r>
            <a:r>
              <a:rPr sz="1600" spc="-5" dirty="0">
                <a:latin typeface="Arial Black"/>
                <a:cs typeface="Arial Black"/>
              </a:rPr>
              <a:t>(принята </a:t>
            </a:r>
            <a:r>
              <a:rPr sz="1600" dirty="0">
                <a:latin typeface="Arial Black"/>
                <a:cs typeface="Arial Black"/>
              </a:rPr>
              <a:t>Генеральной </a:t>
            </a:r>
            <a:r>
              <a:rPr sz="1600" spc="-5" dirty="0">
                <a:latin typeface="Arial Black"/>
                <a:cs typeface="Arial Black"/>
              </a:rPr>
              <a:t>Ассамблеей </a:t>
            </a:r>
            <a:r>
              <a:rPr sz="1600" dirty="0">
                <a:latin typeface="Arial Black"/>
                <a:cs typeface="Arial Black"/>
              </a:rPr>
              <a:t>ООН </a:t>
            </a:r>
            <a:r>
              <a:rPr sz="1600" spc="10" dirty="0">
                <a:latin typeface="Arial Black"/>
                <a:cs typeface="Arial Black"/>
              </a:rPr>
              <a:t>10 </a:t>
            </a:r>
            <a:r>
              <a:rPr sz="1600" spc="1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декабря 1948 г.), которая </a:t>
            </a:r>
            <a:r>
              <a:rPr sz="1600" dirty="0">
                <a:latin typeface="Arial Black"/>
                <a:cs typeface="Arial Black"/>
              </a:rPr>
              <a:t>закрепляет </a:t>
            </a:r>
            <a:r>
              <a:rPr sz="1600" spc="-5" dirty="0">
                <a:latin typeface="Arial Black"/>
                <a:cs typeface="Arial Black"/>
              </a:rPr>
              <a:t>право человека на ответственность </a:t>
            </a:r>
            <a:r>
              <a:rPr sz="1600" spc="-10" dirty="0">
                <a:latin typeface="Arial Black"/>
                <a:cs typeface="Arial Black"/>
              </a:rPr>
              <a:t>перед </a:t>
            </a:r>
            <a:r>
              <a:rPr sz="1600" spc="-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обществом.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1925"/>
              </a:spcBef>
              <a:buChar char="—"/>
              <a:tabLst>
                <a:tab pos="299720" algn="l"/>
              </a:tabLst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Всеобщая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декларация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волонтеров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(принята</a:t>
            </a:r>
            <a:r>
              <a:rPr sz="1600" spc="-5" dirty="0">
                <a:latin typeface="Arial Black"/>
                <a:cs typeface="Arial Black"/>
              </a:rPr>
              <a:t> на</a:t>
            </a:r>
            <a:r>
              <a:rPr sz="1600" dirty="0">
                <a:latin typeface="Arial Black"/>
                <a:cs typeface="Arial Black"/>
              </a:rPr>
              <a:t> ХI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Всемирной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Конференции 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Международной Ассоциации добровольческих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усилий </a:t>
            </a:r>
            <a:r>
              <a:rPr sz="1600" spc="-20" dirty="0">
                <a:latin typeface="Arial Black"/>
                <a:cs typeface="Arial Black"/>
              </a:rPr>
              <a:t>(IAVE)</a:t>
            </a:r>
            <a:r>
              <a:rPr sz="1600" spc="49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14 </a:t>
            </a:r>
            <a:r>
              <a:rPr sz="1600" spc="-5" dirty="0">
                <a:latin typeface="Arial Black"/>
                <a:cs typeface="Arial Black"/>
              </a:rPr>
              <a:t>сентября 1990</a:t>
            </a:r>
            <a:r>
              <a:rPr sz="1600" spc="52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г. </a:t>
            </a:r>
            <a:r>
              <a:rPr sz="1600" spc="-52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в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Париже),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lang="ru-RU" sz="1600" spc="5" dirty="0" smtClean="0">
                <a:latin typeface="Arial Black"/>
                <a:cs typeface="Arial Black"/>
              </a:rPr>
              <a:t>которая </a:t>
            </a:r>
            <a:r>
              <a:rPr sz="1600" spc="-5" dirty="0" err="1" smtClean="0">
                <a:latin typeface="Arial Black"/>
                <a:cs typeface="Arial Black"/>
              </a:rPr>
              <a:t>определяет</a:t>
            </a:r>
            <a:r>
              <a:rPr sz="1600" dirty="0" smtClean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смысл</a:t>
            </a:r>
            <a:r>
              <a:rPr sz="1600" spc="5" dirty="0">
                <a:latin typeface="Arial Black"/>
                <a:cs typeface="Arial Black"/>
              </a:rPr>
              <a:t> и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цели,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основные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принципы</a:t>
            </a:r>
            <a:r>
              <a:rPr sz="1600" spc="-5" dirty="0">
                <a:latin typeface="Arial Black"/>
                <a:cs typeface="Arial Black"/>
              </a:rPr>
              <a:t> волонтерского </a:t>
            </a:r>
            <a:r>
              <a:rPr sz="1600" dirty="0">
                <a:latin typeface="Arial Black"/>
                <a:cs typeface="Arial Black"/>
              </a:rPr>
              <a:t> движения.</a:t>
            </a:r>
          </a:p>
          <a:p>
            <a:pPr marL="299085" marR="5715" indent="-287020" algn="just">
              <a:lnSpc>
                <a:spcPct val="100000"/>
              </a:lnSpc>
              <a:spcBef>
                <a:spcPts val="1925"/>
              </a:spcBef>
              <a:buChar char="—"/>
              <a:tabLst>
                <a:tab pos="299720" algn="l"/>
              </a:tabLst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Всеобщая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декларация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добровольчества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(провозглашена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на</a:t>
            </a:r>
            <a:r>
              <a:rPr sz="1600" dirty="0">
                <a:latin typeface="Arial Black"/>
                <a:cs typeface="Arial Black"/>
              </a:rPr>
              <a:t> XVI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Всемирной </a:t>
            </a:r>
            <a:r>
              <a:rPr sz="1600" spc="-52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Конференции Международной Ассоциации добровольческих </a:t>
            </a:r>
            <a:r>
              <a:rPr sz="1600" dirty="0">
                <a:latin typeface="Arial Black"/>
                <a:cs typeface="Arial Black"/>
              </a:rPr>
              <a:t>усилий </a:t>
            </a:r>
            <a:r>
              <a:rPr sz="1600" spc="-15" dirty="0">
                <a:latin typeface="Arial Black"/>
                <a:cs typeface="Arial Black"/>
              </a:rPr>
              <a:t>(IAVE) </a:t>
            </a:r>
            <a:r>
              <a:rPr sz="1600" spc="5" dirty="0">
                <a:latin typeface="Arial Black"/>
                <a:cs typeface="Arial Black"/>
              </a:rPr>
              <a:t>в </a:t>
            </a:r>
            <a:r>
              <a:rPr sz="1600" spc="-5" dirty="0">
                <a:latin typeface="Arial Black"/>
                <a:cs typeface="Arial Black"/>
              </a:rPr>
              <a:t>2001 </a:t>
            </a:r>
            <a:r>
              <a:rPr sz="1600" spc="-52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г. в </a:t>
            </a:r>
            <a:r>
              <a:rPr sz="1600" spc="-5" dirty="0">
                <a:latin typeface="Arial Black"/>
                <a:cs typeface="Arial Black"/>
              </a:rPr>
              <a:t>Амстердаме), </a:t>
            </a:r>
            <a:r>
              <a:rPr sz="1600" dirty="0">
                <a:latin typeface="Arial Black"/>
                <a:cs typeface="Arial Black"/>
              </a:rPr>
              <a:t>главный тезис </a:t>
            </a:r>
            <a:r>
              <a:rPr sz="1600" spc="-5" dirty="0">
                <a:latin typeface="Arial Black"/>
                <a:cs typeface="Arial Black"/>
              </a:rPr>
              <a:t>которой гласит: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«Все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люди в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мире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должны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иметь </a:t>
            </a:r>
            <a:r>
              <a:rPr sz="1600" spc="-52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право добровольно посвящать свое время, талант, энергию другим людям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или 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своим</a:t>
            </a:r>
            <a:r>
              <a:rPr sz="1600" spc="34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сообществам</a:t>
            </a:r>
            <a:r>
              <a:rPr sz="1600" spc="33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посредством</a:t>
            </a:r>
            <a:r>
              <a:rPr sz="1600" spc="36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индивидуальных</a:t>
            </a:r>
            <a:r>
              <a:rPr sz="1600" spc="34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или</a:t>
            </a:r>
            <a:r>
              <a:rPr sz="1600" spc="35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коллективных</a:t>
            </a:r>
            <a:r>
              <a:rPr sz="1600" spc="36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действий, </a:t>
            </a:r>
            <a:r>
              <a:rPr sz="1600" spc="-52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не</a:t>
            </a:r>
            <a:r>
              <a:rPr sz="1600" spc="-3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ожидая</a:t>
            </a:r>
            <a:r>
              <a:rPr sz="1600" spc="-4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финансового</a:t>
            </a:r>
            <a:r>
              <a:rPr sz="1600" spc="-9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вознаграждения»</a:t>
            </a:r>
            <a:r>
              <a:rPr sz="1600" dirty="0">
                <a:latin typeface="Arial Black"/>
                <a:cs typeface="Arial Black"/>
              </a:rPr>
              <a:t>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5513" y="202184"/>
            <a:ext cx="70319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Основные международные документы </a:t>
            </a:r>
            <a:r>
              <a:rPr dirty="0"/>
              <a:t>в </a:t>
            </a:r>
            <a:r>
              <a:rPr spc="-790" dirty="0"/>
              <a:t> </a:t>
            </a:r>
            <a:r>
              <a:rPr dirty="0"/>
              <a:t>сфере </a:t>
            </a:r>
            <a:r>
              <a:rPr spc="-5" dirty="0"/>
              <a:t>добровольческого</a:t>
            </a:r>
            <a:r>
              <a:rPr spc="-75" dirty="0"/>
              <a:t> </a:t>
            </a:r>
            <a:r>
              <a:rPr spc="-5" dirty="0"/>
              <a:t>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454" y="2659837"/>
            <a:ext cx="9906000" cy="17992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Конституция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Российской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 Федерации: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ст.</a:t>
            </a:r>
            <a:r>
              <a:rPr sz="1600" spc="1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2,</a:t>
            </a:r>
            <a:r>
              <a:rPr sz="1600" spc="1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17,</a:t>
            </a:r>
            <a:r>
              <a:rPr sz="1600" spc="1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45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закрепляют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права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и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свободы </a:t>
            </a:r>
            <a:r>
              <a:rPr sz="1600" spc="-52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человека, в </a:t>
            </a:r>
            <a:r>
              <a:rPr sz="1600" spc="-5" dirty="0">
                <a:latin typeface="Arial Black"/>
                <a:cs typeface="Arial Black"/>
              </a:rPr>
              <a:t>том </a:t>
            </a:r>
            <a:r>
              <a:rPr sz="1600" spc="-10" dirty="0">
                <a:latin typeface="Arial Black"/>
                <a:cs typeface="Arial Black"/>
              </a:rPr>
              <a:t>числе </a:t>
            </a:r>
            <a:r>
              <a:rPr sz="1600" spc="5" dirty="0">
                <a:latin typeface="Arial Black"/>
                <a:cs typeface="Arial Black"/>
              </a:rPr>
              <a:t>и на </a:t>
            </a:r>
            <a:r>
              <a:rPr sz="1600" spc="-5" dirty="0">
                <a:latin typeface="Arial Black"/>
                <a:cs typeface="Arial Black"/>
              </a:rPr>
              <a:t>добровольческие инициативы, 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ст. 30 </a:t>
            </a:r>
            <a:r>
              <a:rPr sz="1600" spc="-5" dirty="0">
                <a:latin typeface="Arial Black"/>
                <a:cs typeface="Arial Black"/>
              </a:rPr>
              <a:t>охраняет свободу 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создания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и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деятельности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общественных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организаций,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в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составе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которых </a:t>
            </a:r>
            <a:r>
              <a:rPr sz="1600" spc="-5" dirty="0">
                <a:latin typeface="Arial Black"/>
                <a:cs typeface="Arial Black"/>
              </a:rPr>
              <a:t> реализуются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добровольческие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практики,</a:t>
            </a:r>
            <a:r>
              <a:rPr sz="1600" spc="-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в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соответствии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со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ст.</a:t>
            </a:r>
            <a:r>
              <a:rPr sz="1600" spc="53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114</a:t>
            </a:r>
            <a:r>
              <a:rPr sz="1600" spc="53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к 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обязательствам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Правительства</a:t>
            </a:r>
            <a:r>
              <a:rPr sz="1600" dirty="0">
                <a:latin typeface="Arial Black"/>
                <a:cs typeface="Arial Black"/>
              </a:rPr>
              <a:t> РФ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относится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осуществление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lang="ru-RU" sz="1600" b="1" dirty="0" smtClean="0">
                <a:latin typeface="Arial Black" panose="020B0A04020102020204" pitchFamily="34" charset="0"/>
                <a:cs typeface="Arial Black"/>
              </a:rPr>
              <a:t>мер поддержки</a:t>
            </a:r>
            <a:r>
              <a:rPr sz="1600" b="1" spc="-5" dirty="0" smtClean="0">
                <a:latin typeface="Arial Black" panose="020B0A04020102020204" pitchFamily="34" charset="0"/>
                <a:cs typeface="Arial Black"/>
              </a:rPr>
              <a:t> </a:t>
            </a:r>
            <a:r>
              <a:rPr sz="1600" b="1" dirty="0" smtClean="0">
                <a:latin typeface="Arial Black" panose="020B0A04020102020204" pitchFamily="34" charset="0"/>
                <a:cs typeface="Arial Black"/>
              </a:rPr>
              <a:t> </a:t>
            </a:r>
            <a:r>
              <a:rPr lang="ru-RU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гражданского общества, в том числе некоммерческих организаций, добровольческой (волонтёрской) деятельности.</a:t>
            </a:r>
            <a:endParaRPr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7223" y="202184"/>
            <a:ext cx="50704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Федеральное</a:t>
            </a:r>
            <a:r>
              <a:rPr spc="-105" dirty="0"/>
              <a:t> </a:t>
            </a:r>
            <a:r>
              <a:rPr dirty="0"/>
              <a:t>регулирование </a:t>
            </a:r>
            <a:r>
              <a:rPr spc="-785" dirty="0"/>
              <a:t> </a:t>
            </a:r>
            <a:r>
              <a:rPr dirty="0"/>
              <a:t>волонтерской</a:t>
            </a:r>
            <a:r>
              <a:rPr spc="-80" dirty="0"/>
              <a:t> </a:t>
            </a:r>
            <a:r>
              <a:rPr spc="-5" dirty="0"/>
              <a:t>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6454" y="1551812"/>
            <a:ext cx="15240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—</a:t>
            </a:r>
            <a:r>
              <a:rPr sz="1600" spc="4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Основным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5882" y="1551812"/>
            <a:ext cx="818769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16860" algn="l"/>
                <a:tab pos="3713479" algn="l"/>
                <a:tab pos="4057650" algn="l"/>
                <a:tab pos="5213350" algn="l"/>
                <a:tab pos="6990715" algn="l"/>
                <a:tab pos="7335520" algn="l"/>
              </a:tabLst>
            </a:pPr>
            <a:r>
              <a:rPr sz="1600" spc="-15" dirty="0">
                <a:latin typeface="Arial Black"/>
                <a:cs typeface="Arial Black"/>
              </a:rPr>
              <a:t>нор</a:t>
            </a:r>
            <a:r>
              <a:rPr sz="1600" spc="10" dirty="0">
                <a:latin typeface="Arial Black"/>
                <a:cs typeface="Arial Black"/>
              </a:rPr>
              <a:t>м</a:t>
            </a:r>
            <a:r>
              <a:rPr sz="1600" spc="-15" dirty="0">
                <a:latin typeface="Arial Black"/>
                <a:cs typeface="Arial Black"/>
              </a:rPr>
              <a:t>а</a:t>
            </a:r>
            <a:r>
              <a:rPr sz="1600" dirty="0">
                <a:latin typeface="Arial Black"/>
                <a:cs typeface="Arial Black"/>
              </a:rPr>
              <a:t>т</a:t>
            </a:r>
            <a:r>
              <a:rPr sz="1600" spc="-5" dirty="0">
                <a:latin typeface="Arial Black"/>
                <a:cs typeface="Arial Black"/>
              </a:rPr>
              <a:t>ив</a:t>
            </a:r>
            <a:r>
              <a:rPr sz="1600" spc="-15" dirty="0">
                <a:latin typeface="Arial Black"/>
                <a:cs typeface="Arial Black"/>
              </a:rPr>
              <a:t>н</a:t>
            </a:r>
            <a:r>
              <a:rPr sz="1600" spc="15" dirty="0">
                <a:latin typeface="Arial Black"/>
                <a:cs typeface="Arial Black"/>
              </a:rPr>
              <a:t>о</a:t>
            </a:r>
            <a:r>
              <a:rPr sz="1600" spc="-10" dirty="0">
                <a:latin typeface="Arial Black"/>
                <a:cs typeface="Arial Black"/>
              </a:rPr>
              <a:t>-</a:t>
            </a:r>
            <a:r>
              <a:rPr sz="1600" spc="-15" dirty="0">
                <a:latin typeface="Arial Black"/>
                <a:cs typeface="Arial Black"/>
              </a:rPr>
              <a:t>п</a:t>
            </a:r>
            <a:r>
              <a:rPr sz="1600" spc="10" dirty="0">
                <a:latin typeface="Arial Black"/>
                <a:cs typeface="Arial Black"/>
              </a:rPr>
              <a:t>ра</a:t>
            </a:r>
            <a:r>
              <a:rPr sz="1600" spc="-30" dirty="0">
                <a:latin typeface="Arial Black"/>
                <a:cs typeface="Arial Black"/>
              </a:rPr>
              <a:t>в</a:t>
            </a:r>
            <a:r>
              <a:rPr sz="1600" spc="10" dirty="0">
                <a:latin typeface="Arial Black"/>
                <a:cs typeface="Arial Black"/>
              </a:rPr>
              <a:t>о</a:t>
            </a:r>
            <a:r>
              <a:rPr sz="1600" spc="-10" dirty="0">
                <a:latin typeface="Arial Black"/>
                <a:cs typeface="Arial Black"/>
              </a:rPr>
              <a:t>в</a:t>
            </a:r>
            <a:r>
              <a:rPr sz="1600" spc="-20" dirty="0">
                <a:latin typeface="Arial Black"/>
                <a:cs typeface="Arial Black"/>
              </a:rPr>
              <a:t>ы</a:t>
            </a:r>
            <a:r>
              <a:rPr sz="1600" spc="5" dirty="0">
                <a:latin typeface="Arial Black"/>
                <a:cs typeface="Arial Black"/>
              </a:rPr>
              <a:t>м</a:t>
            </a:r>
            <a:r>
              <a:rPr sz="1600" dirty="0">
                <a:latin typeface="Arial Black"/>
                <a:cs typeface="Arial Black"/>
              </a:rPr>
              <a:t>	</a:t>
            </a:r>
            <a:r>
              <a:rPr sz="1600" spc="10" dirty="0">
                <a:latin typeface="Arial Black"/>
                <a:cs typeface="Arial Black"/>
              </a:rPr>
              <a:t>а</a:t>
            </a:r>
            <a:r>
              <a:rPr sz="1600" dirty="0">
                <a:latin typeface="Arial Black"/>
                <a:cs typeface="Arial Black"/>
              </a:rPr>
              <a:t>к</a:t>
            </a:r>
            <a:r>
              <a:rPr sz="1600" spc="-30" dirty="0">
                <a:latin typeface="Arial Black"/>
                <a:cs typeface="Arial Black"/>
              </a:rPr>
              <a:t>т</a:t>
            </a:r>
            <a:r>
              <a:rPr sz="1600" spc="-15" dirty="0">
                <a:latin typeface="Arial Black"/>
                <a:cs typeface="Arial Black"/>
              </a:rPr>
              <a:t>о</a:t>
            </a:r>
            <a:r>
              <a:rPr sz="1600" spc="5" dirty="0">
                <a:latin typeface="Arial Black"/>
                <a:cs typeface="Arial Black"/>
              </a:rPr>
              <a:t>м</a:t>
            </a:r>
            <a:r>
              <a:rPr sz="1600" dirty="0">
                <a:latin typeface="Arial Black"/>
                <a:cs typeface="Arial Black"/>
              </a:rPr>
              <a:t>	в	</a:t>
            </a:r>
            <a:r>
              <a:rPr sz="1600" spc="10" dirty="0">
                <a:latin typeface="Arial Black"/>
                <a:cs typeface="Arial Black"/>
              </a:rPr>
              <a:t>о</a:t>
            </a:r>
            <a:r>
              <a:rPr sz="1600" spc="-15" dirty="0">
                <a:latin typeface="Arial Black"/>
                <a:cs typeface="Arial Black"/>
              </a:rPr>
              <a:t>б</a:t>
            </a:r>
            <a:r>
              <a:rPr sz="1600" spc="5" dirty="0">
                <a:latin typeface="Arial Black"/>
                <a:cs typeface="Arial Black"/>
              </a:rPr>
              <a:t>л</a:t>
            </a:r>
            <a:r>
              <a:rPr sz="1600" spc="-15" dirty="0">
                <a:latin typeface="Arial Black"/>
                <a:cs typeface="Arial Black"/>
              </a:rPr>
              <a:t>а</a:t>
            </a:r>
            <a:r>
              <a:rPr sz="1600" spc="10" dirty="0">
                <a:latin typeface="Arial Black"/>
                <a:cs typeface="Arial Black"/>
              </a:rPr>
              <a:t>с</a:t>
            </a:r>
            <a:r>
              <a:rPr sz="1600" dirty="0">
                <a:latin typeface="Arial Black"/>
                <a:cs typeface="Arial Black"/>
              </a:rPr>
              <a:t>ти	</a:t>
            </a:r>
            <a:r>
              <a:rPr sz="1600" spc="-10" dirty="0">
                <a:latin typeface="Arial Black"/>
                <a:cs typeface="Arial Black"/>
              </a:rPr>
              <a:t>в</a:t>
            </a:r>
            <a:r>
              <a:rPr sz="1600" spc="10" dirty="0">
                <a:latin typeface="Arial Black"/>
                <a:cs typeface="Arial Black"/>
              </a:rPr>
              <a:t>о</a:t>
            </a:r>
            <a:r>
              <a:rPr sz="1600" spc="-20" dirty="0">
                <a:latin typeface="Arial Black"/>
                <a:cs typeface="Arial Black"/>
              </a:rPr>
              <a:t>л</a:t>
            </a:r>
            <a:r>
              <a:rPr sz="1600" spc="-15" dirty="0">
                <a:latin typeface="Arial Black"/>
                <a:cs typeface="Arial Black"/>
              </a:rPr>
              <a:t>о</a:t>
            </a:r>
            <a:r>
              <a:rPr sz="1600" spc="5" dirty="0">
                <a:latin typeface="Arial Black"/>
                <a:cs typeface="Arial Black"/>
              </a:rPr>
              <a:t>н</a:t>
            </a:r>
            <a:r>
              <a:rPr sz="1600" spc="-25" dirty="0">
                <a:latin typeface="Arial Black"/>
                <a:cs typeface="Arial Black"/>
              </a:rPr>
              <a:t>т</a:t>
            </a:r>
            <a:r>
              <a:rPr sz="1600" spc="10" dirty="0">
                <a:latin typeface="Arial Black"/>
                <a:cs typeface="Arial Black"/>
              </a:rPr>
              <a:t>е</a:t>
            </a:r>
            <a:r>
              <a:rPr sz="1600" spc="-15" dirty="0">
                <a:latin typeface="Arial Black"/>
                <a:cs typeface="Arial Black"/>
              </a:rPr>
              <a:t>р</a:t>
            </a:r>
            <a:r>
              <a:rPr sz="1600" spc="10" dirty="0">
                <a:latin typeface="Arial Black"/>
                <a:cs typeface="Arial Black"/>
              </a:rPr>
              <a:t>с</a:t>
            </a:r>
            <a:r>
              <a:rPr sz="1600" dirty="0">
                <a:latin typeface="Arial Black"/>
                <a:cs typeface="Arial Black"/>
              </a:rPr>
              <a:t>т</a:t>
            </a:r>
            <a:r>
              <a:rPr sz="1600" spc="-35" dirty="0">
                <a:latin typeface="Arial Black"/>
                <a:cs typeface="Arial Black"/>
              </a:rPr>
              <a:t>в</a:t>
            </a:r>
            <a:r>
              <a:rPr sz="1600" spc="5" dirty="0">
                <a:latin typeface="Arial Black"/>
                <a:cs typeface="Arial Black"/>
              </a:rPr>
              <a:t>а</a:t>
            </a:r>
            <a:r>
              <a:rPr sz="1600" dirty="0">
                <a:latin typeface="Arial Black"/>
                <a:cs typeface="Arial Black"/>
              </a:rPr>
              <a:t>	в	</a:t>
            </a:r>
            <a:r>
              <a:rPr sz="1600" spc="-5" dirty="0">
                <a:latin typeface="Arial Black"/>
                <a:cs typeface="Arial Black"/>
              </a:rPr>
              <a:t>Р</a:t>
            </a:r>
            <a:r>
              <a:rPr sz="1600" spc="-15" dirty="0">
                <a:latin typeface="Arial Black"/>
                <a:cs typeface="Arial Black"/>
              </a:rPr>
              <a:t>о</a:t>
            </a:r>
            <a:r>
              <a:rPr sz="1600" spc="10" dirty="0">
                <a:latin typeface="Arial Black"/>
                <a:cs typeface="Arial Black"/>
              </a:rPr>
              <a:t>с</a:t>
            </a:r>
            <a:r>
              <a:rPr sz="1600" spc="-15" dirty="0">
                <a:latin typeface="Arial Black"/>
                <a:cs typeface="Arial Black"/>
              </a:rPr>
              <a:t>с</a:t>
            </a:r>
            <a:r>
              <a:rPr sz="1600" spc="-5" dirty="0">
                <a:latin typeface="Arial Black"/>
                <a:cs typeface="Arial Black"/>
              </a:rPr>
              <a:t>и</a:t>
            </a:r>
            <a:r>
              <a:rPr sz="1600" spc="5" dirty="0">
                <a:latin typeface="Arial Black"/>
                <a:cs typeface="Arial Black"/>
              </a:rPr>
              <a:t>и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46454" y="1795652"/>
            <a:ext cx="9907905" cy="41966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algn="just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выступает</a:t>
            </a:r>
            <a:r>
              <a:rPr dirty="0"/>
              <a:t> </a:t>
            </a:r>
            <a:r>
              <a:rPr spc="-5" dirty="0">
                <a:solidFill>
                  <a:srgbClr val="54B848"/>
                </a:solidFill>
              </a:rPr>
              <a:t>Федеральный</a:t>
            </a:r>
            <a:r>
              <a:rPr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закон</a:t>
            </a:r>
            <a:r>
              <a:rPr dirty="0">
                <a:solidFill>
                  <a:srgbClr val="54B848"/>
                </a:solidFill>
              </a:rPr>
              <a:t> </a:t>
            </a:r>
            <a:r>
              <a:rPr spc="5" dirty="0">
                <a:solidFill>
                  <a:srgbClr val="54B848"/>
                </a:solidFill>
              </a:rPr>
              <a:t>от</a:t>
            </a:r>
            <a:r>
              <a:rPr spc="10" dirty="0">
                <a:solidFill>
                  <a:srgbClr val="54B848"/>
                </a:solidFill>
              </a:rPr>
              <a:t> </a:t>
            </a:r>
            <a:r>
              <a:rPr spc="5" dirty="0">
                <a:solidFill>
                  <a:srgbClr val="54B848"/>
                </a:solidFill>
              </a:rPr>
              <a:t>11</a:t>
            </a:r>
            <a:r>
              <a:rPr spc="10"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августа</a:t>
            </a:r>
            <a:r>
              <a:rPr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1995</a:t>
            </a:r>
            <a:r>
              <a:rPr dirty="0">
                <a:solidFill>
                  <a:srgbClr val="54B848"/>
                </a:solidFill>
              </a:rPr>
              <a:t> </a:t>
            </a:r>
            <a:r>
              <a:rPr spc="10" dirty="0">
                <a:solidFill>
                  <a:srgbClr val="54B848"/>
                </a:solidFill>
              </a:rPr>
              <a:t>№</a:t>
            </a:r>
            <a:r>
              <a:rPr spc="15"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135-ФЗ</a:t>
            </a:r>
            <a:r>
              <a:rPr spc="525" dirty="0">
                <a:solidFill>
                  <a:srgbClr val="54B848"/>
                </a:solidFill>
              </a:rPr>
              <a:t> </a:t>
            </a:r>
            <a:r>
              <a:rPr spc="10" dirty="0">
                <a:solidFill>
                  <a:srgbClr val="54B848"/>
                </a:solidFill>
              </a:rPr>
              <a:t>«О </a:t>
            </a:r>
            <a:r>
              <a:rPr spc="15"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благотворительной</a:t>
            </a:r>
            <a:r>
              <a:rPr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деятельности</a:t>
            </a:r>
            <a:r>
              <a:rPr dirty="0">
                <a:solidFill>
                  <a:srgbClr val="54B848"/>
                </a:solidFill>
              </a:rPr>
              <a:t> </a:t>
            </a:r>
            <a:r>
              <a:rPr spc="5" dirty="0">
                <a:solidFill>
                  <a:srgbClr val="54B848"/>
                </a:solidFill>
              </a:rPr>
              <a:t>и</a:t>
            </a:r>
            <a:r>
              <a:rPr spc="10"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добровольчестве</a:t>
            </a:r>
            <a:r>
              <a:rPr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(</a:t>
            </a:r>
            <a:r>
              <a:rPr spc="-5" dirty="0" err="1">
                <a:solidFill>
                  <a:srgbClr val="54B848"/>
                </a:solidFill>
              </a:rPr>
              <a:t>волонтерстве</a:t>
            </a:r>
            <a:r>
              <a:rPr spc="-5" dirty="0" smtClean="0">
                <a:solidFill>
                  <a:srgbClr val="54B848"/>
                </a:solidFill>
              </a:rPr>
              <a:t>)»</a:t>
            </a:r>
            <a:r>
              <a:rPr lang="ru-RU" spc="-5" dirty="0" smtClean="0">
                <a:solidFill>
                  <a:srgbClr val="54B848"/>
                </a:solidFill>
              </a:rPr>
              <a:t> (ФЗ «О внесении изменений в Федеральный закон о благотворительной деятельности и добровольчестве (</a:t>
            </a:r>
            <a:r>
              <a:rPr lang="ru-RU" spc="-5" dirty="0" err="1" smtClean="0">
                <a:solidFill>
                  <a:srgbClr val="54B848"/>
                </a:solidFill>
              </a:rPr>
              <a:t>волонтерстве</a:t>
            </a:r>
            <a:r>
              <a:rPr lang="ru-RU" spc="-5" dirty="0" smtClean="0">
                <a:solidFill>
                  <a:srgbClr val="54B848"/>
                </a:solidFill>
              </a:rPr>
              <a:t>)» 07.04.2020 № 113- ФЗ)</a:t>
            </a:r>
            <a:r>
              <a:rPr spc="-5" dirty="0" smtClean="0"/>
              <a:t>,</a:t>
            </a:r>
            <a:r>
              <a:rPr dirty="0" smtClean="0"/>
              <a:t> </a:t>
            </a:r>
            <a:r>
              <a:rPr dirty="0"/>
              <a:t>который </a:t>
            </a:r>
            <a:r>
              <a:rPr spc="5" dirty="0"/>
              <a:t> </a:t>
            </a:r>
            <a:r>
              <a:rPr dirty="0"/>
              <a:t>служит </a:t>
            </a:r>
            <a:r>
              <a:rPr spc="-5" dirty="0"/>
              <a:t>базисом нормативного регулирования добровольческой деятельности, </a:t>
            </a:r>
            <a:r>
              <a:rPr spc="5" dirty="0"/>
              <a:t>и </a:t>
            </a:r>
            <a:r>
              <a:rPr dirty="0"/>
              <a:t>в </a:t>
            </a:r>
            <a:r>
              <a:rPr spc="-520" dirty="0"/>
              <a:t> </a:t>
            </a:r>
            <a:r>
              <a:rPr spc="-5" dirty="0"/>
              <a:t>нем</a:t>
            </a:r>
            <a:r>
              <a:rPr dirty="0"/>
              <a:t> </a:t>
            </a:r>
            <a:r>
              <a:rPr spc="-5" dirty="0"/>
              <a:t>организатор</a:t>
            </a:r>
            <a:r>
              <a:rPr dirty="0"/>
              <a:t> </a:t>
            </a:r>
            <a:r>
              <a:rPr spc="-10" dirty="0"/>
              <a:t>волонтерства</a:t>
            </a:r>
            <a:r>
              <a:rPr spc="-5" dirty="0"/>
              <a:t> </a:t>
            </a:r>
            <a:r>
              <a:rPr spc="-10" dirty="0"/>
              <a:t>может</a:t>
            </a:r>
            <a:r>
              <a:rPr spc="-5" dirty="0"/>
              <a:t> познакомиться</a:t>
            </a:r>
            <a:r>
              <a:rPr dirty="0"/>
              <a:t> </a:t>
            </a:r>
            <a:r>
              <a:rPr spc="5" dirty="0"/>
              <a:t>с</a:t>
            </a:r>
            <a:r>
              <a:rPr spc="10" dirty="0"/>
              <a:t> </a:t>
            </a:r>
            <a:r>
              <a:rPr spc="-5" dirty="0"/>
              <a:t>утвержденными </a:t>
            </a:r>
            <a:r>
              <a:rPr spc="-520" dirty="0"/>
              <a:t> </a:t>
            </a:r>
            <a:r>
              <a:rPr spc="-5" dirty="0"/>
              <a:t>понятиями,</a:t>
            </a:r>
            <a:r>
              <a:rPr dirty="0"/>
              <a:t> </a:t>
            </a:r>
            <a:r>
              <a:rPr spc="-5" dirty="0"/>
              <a:t>юридическими</a:t>
            </a:r>
            <a:r>
              <a:rPr dirty="0"/>
              <a:t> </a:t>
            </a:r>
            <a:r>
              <a:rPr spc="-5" dirty="0"/>
              <a:t>особенностями</a:t>
            </a:r>
            <a:r>
              <a:rPr dirty="0"/>
              <a:t> </a:t>
            </a:r>
            <a:r>
              <a:rPr spc="-10" dirty="0"/>
              <a:t>взаимоотношений</a:t>
            </a:r>
            <a:r>
              <a:rPr spc="-5" dirty="0"/>
              <a:t> субъектов </a:t>
            </a:r>
            <a:r>
              <a:rPr dirty="0"/>
              <a:t> </a:t>
            </a:r>
            <a:r>
              <a:rPr spc="-5" dirty="0"/>
              <a:t>волонтерского движения, сориентироваться, </a:t>
            </a:r>
            <a:r>
              <a:rPr spc="5" dirty="0"/>
              <a:t>к </a:t>
            </a:r>
            <a:r>
              <a:rPr spc="-5" dirty="0"/>
              <a:t>какому уровню вертикали </a:t>
            </a:r>
            <a:r>
              <a:rPr dirty="0"/>
              <a:t>власти </a:t>
            </a:r>
            <a:r>
              <a:rPr spc="5" dirty="0"/>
              <a:t> </a:t>
            </a:r>
            <a:r>
              <a:rPr dirty="0"/>
              <a:t>относятся</a:t>
            </a:r>
            <a:r>
              <a:rPr spc="-75" dirty="0"/>
              <a:t> </a:t>
            </a:r>
            <a:r>
              <a:rPr dirty="0"/>
              <a:t>те</a:t>
            </a:r>
            <a:r>
              <a:rPr spc="-25" dirty="0"/>
              <a:t> </a:t>
            </a:r>
            <a:r>
              <a:rPr dirty="0"/>
              <a:t>или</a:t>
            </a:r>
            <a:r>
              <a:rPr spc="10" dirty="0"/>
              <a:t> </a:t>
            </a:r>
            <a:r>
              <a:rPr spc="5" dirty="0"/>
              <a:t>иные</a:t>
            </a:r>
            <a:r>
              <a:rPr spc="-45" dirty="0"/>
              <a:t> </a:t>
            </a:r>
            <a:r>
              <a:rPr dirty="0"/>
              <a:t>вопросы.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1930"/>
              </a:spcBef>
            </a:pPr>
            <a:r>
              <a:rPr spc="5" dirty="0">
                <a:solidFill>
                  <a:srgbClr val="54B848"/>
                </a:solidFill>
              </a:rPr>
              <a:t>— </a:t>
            </a:r>
            <a:r>
              <a:rPr spc="-5" dirty="0"/>
              <a:t>Данный </a:t>
            </a:r>
            <a:r>
              <a:rPr spc="-10" dirty="0"/>
              <a:t>закон дополнен </a:t>
            </a:r>
            <a:r>
              <a:rPr spc="-5" dirty="0"/>
              <a:t>подзаконными актами: </a:t>
            </a:r>
            <a:r>
              <a:rPr spc="-10" dirty="0">
                <a:solidFill>
                  <a:srgbClr val="54B848"/>
                </a:solidFill>
              </a:rPr>
              <a:t>Постановлением </a:t>
            </a:r>
            <a:r>
              <a:rPr spc="-5" dirty="0">
                <a:solidFill>
                  <a:srgbClr val="54B848"/>
                </a:solidFill>
              </a:rPr>
              <a:t>Правительства </a:t>
            </a:r>
            <a:r>
              <a:rPr dirty="0">
                <a:solidFill>
                  <a:srgbClr val="54B848"/>
                </a:solidFill>
              </a:rPr>
              <a:t> РФ</a:t>
            </a:r>
            <a:r>
              <a:rPr spc="5" dirty="0">
                <a:solidFill>
                  <a:srgbClr val="54B848"/>
                </a:solidFill>
              </a:rPr>
              <a:t> от</a:t>
            </a:r>
            <a:r>
              <a:rPr spc="10"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28</a:t>
            </a:r>
            <a:r>
              <a:rPr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ноября</a:t>
            </a:r>
            <a:r>
              <a:rPr dirty="0">
                <a:solidFill>
                  <a:srgbClr val="54B848"/>
                </a:solidFill>
              </a:rPr>
              <a:t> </a:t>
            </a:r>
            <a:r>
              <a:rPr spc="-10" dirty="0">
                <a:solidFill>
                  <a:srgbClr val="54B848"/>
                </a:solidFill>
              </a:rPr>
              <a:t>2018</a:t>
            </a:r>
            <a:r>
              <a:rPr spc="-5" dirty="0">
                <a:solidFill>
                  <a:srgbClr val="54B848"/>
                </a:solidFill>
              </a:rPr>
              <a:t> </a:t>
            </a:r>
            <a:r>
              <a:rPr dirty="0">
                <a:solidFill>
                  <a:srgbClr val="54B848"/>
                </a:solidFill>
              </a:rPr>
              <a:t>г.</a:t>
            </a:r>
            <a:r>
              <a:rPr spc="5" dirty="0">
                <a:solidFill>
                  <a:srgbClr val="54B848"/>
                </a:solidFill>
              </a:rPr>
              <a:t> </a:t>
            </a:r>
            <a:r>
              <a:rPr spc="10" dirty="0">
                <a:solidFill>
                  <a:srgbClr val="54B848"/>
                </a:solidFill>
              </a:rPr>
              <a:t>№</a:t>
            </a:r>
            <a:r>
              <a:rPr spc="15" dirty="0">
                <a:solidFill>
                  <a:srgbClr val="54B848"/>
                </a:solidFill>
              </a:rPr>
              <a:t> </a:t>
            </a:r>
            <a:r>
              <a:rPr dirty="0">
                <a:solidFill>
                  <a:srgbClr val="54B848"/>
                </a:solidFill>
              </a:rPr>
              <a:t>1425</a:t>
            </a:r>
            <a:r>
              <a:rPr spc="5" dirty="0">
                <a:solidFill>
                  <a:srgbClr val="54B848"/>
                </a:solidFill>
              </a:rPr>
              <a:t> и</a:t>
            </a:r>
            <a:r>
              <a:rPr spc="10" dirty="0">
                <a:solidFill>
                  <a:srgbClr val="54B848"/>
                </a:solidFill>
              </a:rPr>
              <a:t> </a:t>
            </a:r>
            <a:r>
              <a:rPr spc="-10" dirty="0">
                <a:solidFill>
                  <a:srgbClr val="54B848"/>
                </a:solidFill>
              </a:rPr>
              <a:t>Постановлением</a:t>
            </a:r>
            <a:r>
              <a:rPr spc="-5" dirty="0">
                <a:solidFill>
                  <a:srgbClr val="54B848"/>
                </a:solidFill>
              </a:rPr>
              <a:t> Правительства</a:t>
            </a:r>
            <a:r>
              <a:rPr dirty="0">
                <a:solidFill>
                  <a:srgbClr val="54B848"/>
                </a:solidFill>
              </a:rPr>
              <a:t> РФ</a:t>
            </a:r>
            <a:r>
              <a:rPr spc="5"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от</a:t>
            </a:r>
            <a:r>
              <a:rPr spc="520" dirty="0">
                <a:solidFill>
                  <a:srgbClr val="54B848"/>
                </a:solidFill>
              </a:rPr>
              <a:t> </a:t>
            </a:r>
            <a:r>
              <a:rPr spc="10" dirty="0">
                <a:solidFill>
                  <a:srgbClr val="54B848"/>
                </a:solidFill>
              </a:rPr>
              <a:t>17 </a:t>
            </a:r>
            <a:r>
              <a:rPr spc="-520"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августа</a:t>
            </a:r>
            <a:r>
              <a:rPr dirty="0">
                <a:solidFill>
                  <a:srgbClr val="54B848"/>
                </a:solidFill>
              </a:rPr>
              <a:t> </a:t>
            </a:r>
            <a:r>
              <a:rPr spc="-5" dirty="0">
                <a:solidFill>
                  <a:srgbClr val="54B848"/>
                </a:solidFill>
              </a:rPr>
              <a:t>2019</a:t>
            </a:r>
            <a:r>
              <a:rPr dirty="0">
                <a:solidFill>
                  <a:srgbClr val="54B848"/>
                </a:solidFill>
              </a:rPr>
              <a:t> г.</a:t>
            </a:r>
            <a:r>
              <a:rPr spc="5" dirty="0">
                <a:solidFill>
                  <a:srgbClr val="54B848"/>
                </a:solidFill>
              </a:rPr>
              <a:t> </a:t>
            </a:r>
            <a:r>
              <a:rPr spc="10" dirty="0">
                <a:solidFill>
                  <a:srgbClr val="54B848"/>
                </a:solidFill>
              </a:rPr>
              <a:t>№</a:t>
            </a:r>
            <a:r>
              <a:rPr spc="555" dirty="0">
                <a:solidFill>
                  <a:srgbClr val="54B848"/>
                </a:solidFill>
              </a:rPr>
              <a:t> </a:t>
            </a:r>
            <a:r>
              <a:rPr dirty="0">
                <a:solidFill>
                  <a:srgbClr val="54B848"/>
                </a:solidFill>
              </a:rPr>
              <a:t>1067</a:t>
            </a:r>
            <a:r>
              <a:rPr dirty="0"/>
              <a:t>,</a:t>
            </a:r>
            <a:r>
              <a:rPr spc="5" dirty="0"/>
              <a:t> </a:t>
            </a:r>
            <a:r>
              <a:rPr spc="-5" dirty="0"/>
              <a:t>которые</a:t>
            </a:r>
            <a:r>
              <a:rPr dirty="0"/>
              <a:t> </a:t>
            </a:r>
            <a:r>
              <a:rPr spc="-5" dirty="0"/>
              <a:t>определяют</a:t>
            </a:r>
            <a:r>
              <a:rPr dirty="0"/>
              <a:t> </a:t>
            </a:r>
            <a:r>
              <a:rPr spc="-5" dirty="0"/>
              <a:t>требования</a:t>
            </a:r>
            <a:r>
              <a:rPr dirty="0"/>
              <a:t> </a:t>
            </a:r>
            <a:r>
              <a:rPr spc="5" dirty="0"/>
              <a:t>к</a:t>
            </a:r>
            <a:r>
              <a:rPr spc="10" dirty="0"/>
              <a:t> </a:t>
            </a:r>
            <a:r>
              <a:rPr spc="-5" dirty="0"/>
              <a:t>процессу </a:t>
            </a:r>
            <a:r>
              <a:rPr dirty="0"/>
              <a:t> </a:t>
            </a:r>
            <a:r>
              <a:rPr spc="-5" dirty="0"/>
              <a:t>взаимодействия</a:t>
            </a:r>
            <a:r>
              <a:rPr dirty="0"/>
              <a:t> </a:t>
            </a:r>
            <a:r>
              <a:rPr spc="-5" dirty="0"/>
              <a:t>между</a:t>
            </a:r>
            <a:r>
              <a:rPr dirty="0"/>
              <a:t> властью</a:t>
            </a:r>
            <a:r>
              <a:rPr spc="5" dirty="0"/>
              <a:t> и</a:t>
            </a:r>
            <a:r>
              <a:rPr spc="10" dirty="0"/>
              <a:t> </a:t>
            </a:r>
            <a:r>
              <a:rPr spc="-5" dirty="0"/>
              <a:t>субъектами</a:t>
            </a:r>
            <a:r>
              <a:rPr dirty="0"/>
              <a:t> </a:t>
            </a:r>
            <a:r>
              <a:rPr spc="-5" dirty="0"/>
              <a:t>волонтерства,</a:t>
            </a:r>
            <a:r>
              <a:rPr dirty="0"/>
              <a:t> </a:t>
            </a:r>
            <a:r>
              <a:rPr spc="5" dirty="0"/>
              <a:t>а</a:t>
            </a:r>
            <a:r>
              <a:rPr spc="10" dirty="0"/>
              <a:t> </a:t>
            </a:r>
            <a:r>
              <a:rPr spc="-5" dirty="0"/>
              <a:t>также </a:t>
            </a:r>
            <a:r>
              <a:rPr dirty="0"/>
              <a:t> </a:t>
            </a:r>
            <a:r>
              <a:rPr spc="-5" dirty="0"/>
              <a:t>устанавливают правила функционирования единой информационной системы </a:t>
            </a:r>
            <a:r>
              <a:rPr spc="5" dirty="0"/>
              <a:t>в </a:t>
            </a:r>
            <a:r>
              <a:rPr spc="10" dirty="0"/>
              <a:t> </a:t>
            </a:r>
            <a:r>
              <a:rPr spc="-5" dirty="0"/>
              <a:t>сфере</a:t>
            </a:r>
            <a:r>
              <a:rPr dirty="0"/>
              <a:t> </a:t>
            </a:r>
            <a:r>
              <a:rPr spc="-5" dirty="0"/>
              <a:t>развития</a:t>
            </a:r>
            <a:r>
              <a:rPr dirty="0"/>
              <a:t> </a:t>
            </a:r>
            <a:r>
              <a:rPr spc="-5" dirty="0"/>
              <a:t>добровольчества,</a:t>
            </a:r>
            <a:r>
              <a:rPr dirty="0"/>
              <a:t> </a:t>
            </a:r>
            <a:r>
              <a:rPr spc="-5" dirty="0"/>
              <a:t>требования</a:t>
            </a:r>
            <a:r>
              <a:rPr dirty="0"/>
              <a:t> </a:t>
            </a:r>
            <a:r>
              <a:rPr spc="5" dirty="0"/>
              <a:t>к</a:t>
            </a:r>
            <a:r>
              <a:rPr spc="10" dirty="0"/>
              <a:t> </a:t>
            </a:r>
            <a:r>
              <a:rPr spc="5" dirty="0"/>
              <a:t>ее</a:t>
            </a:r>
            <a:r>
              <a:rPr spc="10" dirty="0"/>
              <a:t> </a:t>
            </a:r>
            <a:r>
              <a:rPr spc="-5" dirty="0"/>
              <a:t>технологическим</a:t>
            </a:r>
            <a:r>
              <a:rPr dirty="0"/>
              <a:t> </a:t>
            </a:r>
            <a:r>
              <a:rPr spc="5" dirty="0"/>
              <a:t>и </a:t>
            </a:r>
            <a:r>
              <a:rPr spc="10" dirty="0"/>
              <a:t> </a:t>
            </a:r>
            <a:r>
              <a:rPr dirty="0"/>
              <a:t>лингвистическим</a:t>
            </a:r>
            <a:r>
              <a:rPr spc="-65" dirty="0"/>
              <a:t> </a:t>
            </a:r>
            <a:r>
              <a:rPr dirty="0"/>
              <a:t>средствам.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6177" y="202184"/>
            <a:ext cx="78196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332740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НПА основные: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3983" y="1208277"/>
            <a:ext cx="10446385" cy="54303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985" indent="-287020" algn="just">
              <a:lnSpc>
                <a:spcPct val="100000"/>
              </a:lnSpc>
              <a:buChar char="—"/>
              <a:tabLst>
                <a:tab pos="299720" algn="l"/>
              </a:tabLst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Концепция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развития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добровольчества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(волонтерства)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в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Российской</a:t>
            </a:r>
            <a:r>
              <a:rPr sz="1600" spc="52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Федерации</a:t>
            </a:r>
            <a:r>
              <a:rPr sz="1600" spc="52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rgbClr val="54B848"/>
                </a:solidFill>
                <a:latin typeface="Arial Black"/>
                <a:cs typeface="Arial Black"/>
              </a:rPr>
              <a:t>до </a:t>
            </a:r>
            <a:r>
              <a:rPr sz="1600" spc="-2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2025 года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(утв.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Распоряжением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Правительства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Российской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Федерации 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от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27 декабря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2018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г.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10" dirty="0">
                <a:solidFill>
                  <a:srgbClr val="54B848"/>
                </a:solidFill>
                <a:latin typeface="Arial Black"/>
                <a:cs typeface="Arial Black"/>
              </a:rPr>
              <a:t>№</a:t>
            </a:r>
            <a:r>
              <a:rPr sz="1600" spc="1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2950-р)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–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это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нормативно-правовой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документ,</a:t>
            </a:r>
            <a:r>
              <a:rPr sz="1600" dirty="0">
                <a:latin typeface="Arial Black"/>
                <a:cs typeface="Arial Black"/>
              </a:rPr>
              <a:t> в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котором</a:t>
            </a:r>
            <a:r>
              <a:rPr sz="1600" spc="-5" dirty="0">
                <a:latin typeface="Arial Black"/>
                <a:cs typeface="Arial Black"/>
              </a:rPr>
              <a:t> поддержка 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добровольческой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деятельности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населения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отнесена</a:t>
            </a:r>
            <a:r>
              <a:rPr sz="1600" spc="-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к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числу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приоритетных </a:t>
            </a:r>
            <a:r>
              <a:rPr sz="1600" spc="-5" dirty="0">
                <a:latin typeface="Arial Black"/>
                <a:cs typeface="Arial Black"/>
              </a:rPr>
              <a:t> направлений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социальной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и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молодежной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политики.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Для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организатора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волонтеров 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Концепция </a:t>
            </a:r>
            <a:r>
              <a:rPr sz="1600" spc="5" dirty="0">
                <a:latin typeface="Arial Black"/>
                <a:cs typeface="Arial Black"/>
              </a:rPr>
              <a:t>и </a:t>
            </a:r>
            <a:r>
              <a:rPr sz="1600" dirty="0">
                <a:latin typeface="Arial Black"/>
                <a:cs typeface="Arial Black"/>
              </a:rPr>
              <a:t>план </a:t>
            </a:r>
            <a:r>
              <a:rPr sz="1600" spc="-5" dirty="0">
                <a:latin typeface="Arial Black"/>
                <a:cs typeface="Arial Black"/>
              </a:rPr>
              <a:t>ее мероприятий </a:t>
            </a:r>
            <a:r>
              <a:rPr sz="1600" dirty="0">
                <a:latin typeface="Arial Black"/>
                <a:cs typeface="Arial Black"/>
              </a:rPr>
              <a:t>могут служить </a:t>
            </a:r>
            <a:r>
              <a:rPr sz="1600" spc="-10" dirty="0">
                <a:latin typeface="Arial Black"/>
                <a:cs typeface="Arial Black"/>
              </a:rPr>
              <a:t>источником </a:t>
            </a:r>
            <a:r>
              <a:rPr sz="1600" spc="-5" dirty="0">
                <a:latin typeface="Arial Black"/>
                <a:cs typeface="Arial Black"/>
              </a:rPr>
              <a:t>актуальных смыслов </a:t>
            </a:r>
            <a:r>
              <a:rPr sz="1600" dirty="0">
                <a:latin typeface="Arial Black"/>
                <a:cs typeface="Arial Black"/>
              </a:rPr>
              <a:t>в 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формировании стратегии развития добровольческой организации, </a:t>
            </a:r>
            <a:r>
              <a:rPr sz="1600" spc="5" dirty="0">
                <a:latin typeface="Arial Black"/>
                <a:cs typeface="Arial Black"/>
              </a:rPr>
              <a:t>а </a:t>
            </a:r>
            <a:r>
              <a:rPr sz="1600" dirty="0">
                <a:latin typeface="Arial Black"/>
                <a:cs typeface="Arial Black"/>
              </a:rPr>
              <a:t>также </a:t>
            </a:r>
            <a:r>
              <a:rPr sz="1600" spc="-5" dirty="0">
                <a:latin typeface="Arial Black"/>
                <a:cs typeface="Arial Black"/>
              </a:rPr>
              <a:t>опорой </a:t>
            </a:r>
            <a:r>
              <a:rPr sz="1600" dirty="0">
                <a:latin typeface="Arial Black"/>
                <a:cs typeface="Arial Black"/>
              </a:rPr>
              <a:t>в 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разработке</a:t>
            </a:r>
            <a:r>
              <a:rPr sz="1600" spc="-9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и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обосновании</a:t>
            </a:r>
            <a:r>
              <a:rPr sz="1600" spc="-8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значимости</a:t>
            </a:r>
            <a:r>
              <a:rPr sz="1600" spc="-8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социальных</a:t>
            </a:r>
            <a:r>
              <a:rPr sz="1600" spc="-2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проектов.</a:t>
            </a:r>
            <a:endParaRPr sz="1600" dirty="0">
              <a:latin typeface="Arial Black"/>
              <a:cs typeface="Arial Black"/>
            </a:endParaRPr>
          </a:p>
          <a:p>
            <a:pPr marL="299085" marR="5080" indent="-299720" algn="r">
              <a:lnSpc>
                <a:spcPct val="100000"/>
              </a:lnSpc>
              <a:buChar char="—"/>
              <a:tabLst>
                <a:tab pos="299720" algn="l"/>
                <a:tab pos="1593850" algn="l"/>
                <a:tab pos="3121660" algn="l"/>
                <a:tab pos="5356225" algn="l"/>
                <a:tab pos="7331709" algn="l"/>
                <a:tab pos="7712709" algn="l"/>
                <a:tab pos="9036050" algn="l"/>
              </a:tabLst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Стандарт	поддержки	добровольчества	(волонтерства)	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в	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регионах	Российской</a:t>
            </a:r>
            <a:endParaRPr sz="1600" dirty="0">
              <a:latin typeface="Arial Black"/>
              <a:cs typeface="Arial Black"/>
            </a:endParaRPr>
          </a:p>
          <a:p>
            <a:pPr marR="7620" algn="r">
              <a:lnSpc>
                <a:spcPct val="100000"/>
              </a:lnSpc>
              <a:tabLst>
                <a:tab pos="1533525" algn="l"/>
                <a:tab pos="3121660" algn="l"/>
                <a:tab pos="3582035" algn="l"/>
                <a:tab pos="4907915" algn="l"/>
                <a:tab pos="6484620" algn="l"/>
                <a:tab pos="8633460" algn="l"/>
              </a:tabLst>
            </a:pPr>
            <a:r>
              <a:rPr sz="1600" spc="-5" dirty="0" err="1" smtClean="0">
                <a:solidFill>
                  <a:srgbClr val="54B848"/>
                </a:solidFill>
                <a:latin typeface="Arial Black"/>
                <a:cs typeface="Arial Black"/>
              </a:rPr>
              <a:t>Федерации</a:t>
            </a:r>
            <a:r>
              <a:rPr sz="1600" spc="-5" dirty="0">
                <a:latin typeface="Arial Black"/>
                <a:cs typeface="Arial Black"/>
              </a:rPr>
              <a:t>	(разработан	</a:t>
            </a:r>
            <a:r>
              <a:rPr sz="1600" spc="5" dirty="0">
                <a:latin typeface="Arial Black"/>
                <a:cs typeface="Arial Black"/>
              </a:rPr>
              <a:t>на	</a:t>
            </a:r>
            <a:r>
              <a:rPr sz="1600" spc="-5" dirty="0">
                <a:latin typeface="Arial Black"/>
                <a:cs typeface="Arial Black"/>
              </a:rPr>
              <a:t>площадке	</a:t>
            </a:r>
            <a:r>
              <a:rPr sz="1600" dirty="0">
                <a:latin typeface="Arial Black"/>
                <a:cs typeface="Arial Black"/>
              </a:rPr>
              <a:t>Автономной	</a:t>
            </a:r>
            <a:r>
              <a:rPr sz="1600" spc="-5" dirty="0">
                <a:latin typeface="Arial Black"/>
                <a:cs typeface="Arial Black"/>
              </a:rPr>
              <a:t>некоммерческой	организации</a:t>
            </a:r>
            <a:endParaRPr sz="1600" dirty="0">
              <a:latin typeface="Arial Black"/>
              <a:cs typeface="Arial Black"/>
            </a:endParaRPr>
          </a:p>
          <a:p>
            <a:pPr marL="299085" marR="6985" algn="just">
              <a:lnSpc>
                <a:spcPct val="100000"/>
              </a:lnSpc>
            </a:pPr>
            <a:r>
              <a:rPr sz="1600" spc="-5" dirty="0">
                <a:latin typeface="Arial Black"/>
                <a:cs typeface="Arial Black"/>
              </a:rPr>
              <a:t>«Агентство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стратегических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инициатив»</a:t>
            </a:r>
            <a:r>
              <a:rPr sz="1600" dirty="0">
                <a:latin typeface="Arial Black"/>
                <a:cs typeface="Arial Black"/>
              </a:rPr>
              <a:t> в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2017</a:t>
            </a:r>
            <a:r>
              <a:rPr sz="1600" spc="5" dirty="0">
                <a:latin typeface="Arial Black"/>
                <a:cs typeface="Arial Black"/>
              </a:rPr>
              <a:t> </a:t>
            </a:r>
            <a:r>
              <a:rPr sz="1600" dirty="0" err="1">
                <a:latin typeface="Arial Black"/>
                <a:cs typeface="Arial Black"/>
              </a:rPr>
              <a:t>году</a:t>
            </a:r>
            <a:r>
              <a:rPr sz="1600" dirty="0" smtClean="0">
                <a:latin typeface="Arial Black"/>
                <a:cs typeface="Arial Black"/>
              </a:rPr>
              <a:t>)</a:t>
            </a:r>
            <a:r>
              <a:rPr sz="1600" spc="5" dirty="0" smtClean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дает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понимание,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на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какое </a:t>
            </a:r>
            <a:r>
              <a:rPr sz="1600" spc="-5" dirty="0">
                <a:latin typeface="Arial Black"/>
                <a:cs typeface="Arial Black"/>
              </a:rPr>
              <a:t> содействие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может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претендовать</a:t>
            </a:r>
            <a:r>
              <a:rPr sz="1600" spc="-5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организатор</a:t>
            </a:r>
            <a:r>
              <a:rPr sz="1600" spc="-5" dirty="0">
                <a:latin typeface="Arial Black"/>
                <a:cs typeface="Arial Black"/>
              </a:rPr>
              <a:t> волонтеров, </a:t>
            </a:r>
            <a:r>
              <a:rPr sz="1600" spc="5" dirty="0">
                <a:latin typeface="Arial Black"/>
                <a:cs typeface="Arial Black"/>
              </a:rPr>
              <a:t>и </a:t>
            </a:r>
            <a:r>
              <a:rPr sz="1600" dirty="0">
                <a:latin typeface="Arial Black"/>
                <a:cs typeface="Arial Black"/>
              </a:rPr>
              <a:t>может </a:t>
            </a:r>
            <a:r>
              <a:rPr sz="1600" spc="-5" dirty="0">
                <a:latin typeface="Arial Black"/>
                <a:cs typeface="Arial Black"/>
              </a:rPr>
              <a:t>быть</a:t>
            </a:r>
            <a:r>
              <a:rPr sz="1600" dirty="0">
                <a:latin typeface="Arial Black"/>
                <a:cs typeface="Arial Black"/>
              </a:rPr>
              <a:t> полезен </a:t>
            </a:r>
            <a:r>
              <a:rPr sz="1600" spc="5" dirty="0">
                <a:latin typeface="Arial Black"/>
                <a:cs typeface="Arial Black"/>
              </a:rPr>
              <a:t>в 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отстаивании</a:t>
            </a:r>
            <a:r>
              <a:rPr sz="1600" spc="-8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своих</a:t>
            </a:r>
            <a:r>
              <a:rPr sz="1600" spc="-20" dirty="0">
                <a:latin typeface="Arial Black"/>
                <a:cs typeface="Arial Black"/>
              </a:rPr>
              <a:t> </a:t>
            </a:r>
            <a:r>
              <a:rPr sz="1600" spc="5" dirty="0" err="1">
                <a:latin typeface="Arial Black"/>
                <a:cs typeface="Arial Black"/>
              </a:rPr>
              <a:t>прав</a:t>
            </a:r>
            <a:r>
              <a:rPr sz="1600" spc="5" dirty="0" smtClean="0">
                <a:latin typeface="Arial Black"/>
                <a:cs typeface="Arial Black"/>
              </a:rPr>
              <a:t>.</a:t>
            </a:r>
            <a:r>
              <a:rPr lang="ru-RU" sz="1600" dirty="0"/>
              <a:t> </a:t>
            </a:r>
            <a:r>
              <a:rPr lang="ru-RU" sz="1600" dirty="0">
                <a:latin typeface="Arial Black" panose="020B0A04020102020204" pitchFamily="34" charset="0"/>
              </a:rPr>
              <a:t>Высшим должностным лицом субъекта Российской Федерации должно быть назначено лицо, </a:t>
            </a:r>
            <a:r>
              <a:rPr lang="ru-RU" sz="1600" dirty="0" smtClean="0">
                <a:latin typeface="Arial Black" panose="020B0A04020102020204" pitchFamily="34" charset="0"/>
              </a:rPr>
              <a:t>обеспечивающее </a:t>
            </a:r>
            <a:r>
              <a:rPr lang="ru-RU" sz="1600" dirty="0">
                <a:latin typeface="Arial Black" panose="020B0A04020102020204" pitchFamily="34" charset="0"/>
              </a:rPr>
              <a:t>межведомственное взаимодействие по вопросам содействия развитию добровольчества в </a:t>
            </a:r>
            <a:r>
              <a:rPr lang="ru-RU" sz="1600" dirty="0" smtClean="0">
                <a:latin typeface="Arial Black" panose="020B0A04020102020204" pitchFamily="34" charset="0"/>
              </a:rPr>
              <a:t>целях </a:t>
            </a:r>
            <a:r>
              <a:rPr lang="ru-RU" sz="1600" dirty="0">
                <a:latin typeface="Arial Black" panose="020B0A04020102020204" pitchFamily="34" charset="0"/>
              </a:rPr>
              <a:t>равномерного распределения мер государственной поддержки по направлениям добровольчества, а также ответственное за организацию канала (каналов) прямой связи с добровольцами и </a:t>
            </a:r>
            <a:r>
              <a:rPr lang="ru-RU" sz="1600" dirty="0" smtClean="0">
                <a:latin typeface="Arial Black" panose="020B0A04020102020204" pitchFamily="34" charset="0"/>
              </a:rPr>
              <a:t>организаторами </a:t>
            </a:r>
            <a:r>
              <a:rPr lang="ru-RU" sz="1600" dirty="0">
                <a:latin typeface="Arial Black" panose="020B0A04020102020204" pitchFamily="34" charset="0"/>
              </a:rPr>
              <a:t>добровольческой деятельности.</a:t>
            </a:r>
            <a:endParaRPr sz="1600" dirty="0">
              <a:latin typeface="Arial Black" panose="020B0A04020102020204" pitchFamily="34" charset="0"/>
              <a:cs typeface="Arial Black"/>
            </a:endParaRPr>
          </a:p>
          <a:p>
            <a:pPr marL="299085" indent="-287020" algn="just">
              <a:lnSpc>
                <a:spcPct val="100000"/>
              </a:lnSpc>
              <a:buChar char="—"/>
              <a:tabLst>
                <a:tab pos="299720" algn="l"/>
              </a:tabLst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Методические</a:t>
            </a:r>
            <a:r>
              <a:rPr sz="1600" spc="39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рекомендации</a:t>
            </a:r>
            <a:r>
              <a:rPr sz="1600" spc="4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Министерства</a:t>
            </a:r>
            <a:r>
              <a:rPr sz="1600" spc="39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просвещения</a:t>
            </a:r>
            <a:r>
              <a:rPr sz="1600" spc="41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Российской</a:t>
            </a:r>
            <a:r>
              <a:rPr sz="1600" spc="37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Федерации</a:t>
            </a:r>
            <a:r>
              <a:rPr sz="1600" spc="37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10" dirty="0">
                <a:solidFill>
                  <a:srgbClr val="54B848"/>
                </a:solidFill>
                <a:latin typeface="Arial Black"/>
                <a:cs typeface="Arial Black"/>
              </a:rPr>
              <a:t>от</a:t>
            </a:r>
            <a:endParaRPr sz="1600" dirty="0">
              <a:latin typeface="Arial Black"/>
              <a:cs typeface="Arial Black"/>
            </a:endParaRPr>
          </a:p>
          <a:p>
            <a:pPr marL="299085" marR="8255" algn="just">
              <a:lnSpc>
                <a:spcPct val="100000"/>
              </a:lnSpc>
            </a:pP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12</a:t>
            </a:r>
            <a:r>
              <a:rPr sz="1600" spc="1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марта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 2020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г</a:t>
            </a:r>
            <a:r>
              <a:rPr sz="1600" spc="-5" dirty="0" smtClean="0">
                <a:solidFill>
                  <a:srgbClr val="54B848"/>
                </a:solidFill>
                <a:latin typeface="Arial Black"/>
                <a:cs typeface="Arial Black"/>
              </a:rPr>
              <a:t>.</a:t>
            </a:r>
            <a:r>
              <a:rPr lang="ru-RU" sz="1600" spc="-5" dirty="0" smtClean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 err="1" smtClean="0">
                <a:latin typeface="Arial Black"/>
                <a:cs typeface="Arial Black"/>
              </a:rPr>
              <a:t>касаются</a:t>
            </a:r>
            <a:r>
              <a:rPr sz="1600" dirty="0" smtClean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вопроса</a:t>
            </a:r>
            <a:r>
              <a:rPr sz="1600" spc="-5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учета</a:t>
            </a:r>
            <a:r>
              <a:rPr sz="1600" spc="-5" dirty="0">
                <a:latin typeface="Arial Black"/>
                <a:cs typeface="Arial Black"/>
              </a:rPr>
              <a:t> добровольческой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(волонтерской) </a:t>
            </a:r>
            <a:r>
              <a:rPr sz="1600" spc="-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деятельности в </a:t>
            </a:r>
            <a:r>
              <a:rPr sz="1600" spc="-5" dirty="0">
                <a:latin typeface="Arial Black"/>
                <a:cs typeface="Arial Black"/>
              </a:rPr>
              <a:t>качестве индивидуального достижения </a:t>
            </a:r>
            <a:r>
              <a:rPr sz="1600" spc="5" dirty="0">
                <a:latin typeface="Arial Black"/>
                <a:cs typeface="Arial Black"/>
              </a:rPr>
              <a:t>при </a:t>
            </a:r>
            <a:r>
              <a:rPr sz="1600" spc="-5" dirty="0">
                <a:latin typeface="Arial Black"/>
                <a:cs typeface="Arial Black"/>
              </a:rPr>
              <a:t>поступлении </a:t>
            </a:r>
            <a:r>
              <a:rPr sz="1600" spc="5" dirty="0">
                <a:latin typeface="Arial Black"/>
                <a:cs typeface="Arial Black"/>
              </a:rPr>
              <a:t>на </a:t>
            </a:r>
            <a:r>
              <a:rPr sz="1600" spc="-10" dirty="0">
                <a:latin typeface="Arial Black"/>
                <a:cs typeface="Arial Black"/>
              </a:rPr>
              <a:t>обучение </a:t>
            </a:r>
            <a:r>
              <a:rPr sz="1600" spc="-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по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программам</a:t>
            </a:r>
            <a:r>
              <a:rPr sz="1600" spc="-2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среднего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профессионального</a:t>
            </a:r>
            <a:r>
              <a:rPr sz="1600" spc="-2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и</a:t>
            </a:r>
            <a:r>
              <a:rPr sz="1600" spc="-6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высшего</a:t>
            </a:r>
            <a:r>
              <a:rPr sz="1600" spc="-7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образования.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6177" y="202184"/>
            <a:ext cx="78196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33274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/>
              <a:t>НПА в сфере добровольчества:</a:t>
            </a:r>
            <a:endParaRPr sz="2000"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987" y="1921255"/>
            <a:ext cx="10445115" cy="22268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  <a:buChar char="—"/>
              <a:tabLst>
                <a:tab pos="299720" algn="l"/>
              </a:tabLst>
            </a:pPr>
            <a:r>
              <a:rPr lang="ru-RU" sz="1600" spc="-5" dirty="0" smtClean="0">
                <a:solidFill>
                  <a:srgbClr val="54B848"/>
                </a:solidFill>
                <a:latin typeface="Arial Black"/>
                <a:cs typeface="Arial Black"/>
              </a:rPr>
              <a:t>Федеральный проект «Патриотическое воспитание» </a:t>
            </a:r>
            <a:r>
              <a:rPr lang="ru-RU" sz="1600" spc="-5" dirty="0" smtClean="0">
                <a:latin typeface="Arial Black"/>
                <a:cs typeface="Arial Black"/>
              </a:rPr>
              <a:t>в рамках национального проекта «Образование», предусматривающий поддержку молодежных организаций «</a:t>
            </a:r>
            <a:r>
              <a:rPr lang="ru-RU" sz="1600" spc="-5" dirty="0" err="1" smtClean="0">
                <a:latin typeface="Arial Black"/>
                <a:cs typeface="Arial Black"/>
              </a:rPr>
              <a:t>Юнармия</a:t>
            </a:r>
            <a:r>
              <a:rPr lang="ru-RU" sz="1600" spc="-5" dirty="0" smtClean="0">
                <a:latin typeface="Arial Black"/>
                <a:cs typeface="Arial Black"/>
              </a:rPr>
              <a:t>», всероссийского общественного движения «Волонтеры Победы».</a:t>
            </a:r>
            <a:endParaRPr sz="1600" dirty="0">
              <a:latin typeface="Arial Black"/>
              <a:cs typeface="Arial Black"/>
            </a:endParaRPr>
          </a:p>
          <a:p>
            <a:pPr marL="299085" indent="-287020" algn="just">
              <a:lnSpc>
                <a:spcPct val="100000"/>
              </a:lnSpc>
              <a:spcBef>
                <a:spcPts val="1930"/>
              </a:spcBef>
              <a:buClr>
                <a:srgbClr val="54B848"/>
              </a:buClr>
              <a:buChar char="—"/>
              <a:tabLst>
                <a:tab pos="299720" algn="l"/>
              </a:tabLst>
            </a:pPr>
            <a:r>
              <a:rPr sz="1600" spc="-5" dirty="0">
                <a:latin typeface="Arial Black"/>
                <a:cs typeface="Arial Black"/>
              </a:rPr>
              <a:t>Развитие</a:t>
            </a:r>
            <a:r>
              <a:rPr sz="1600" spc="32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волонтерства</a:t>
            </a:r>
            <a:r>
              <a:rPr sz="1600" spc="32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вошло</a:t>
            </a:r>
            <a:r>
              <a:rPr sz="1600" spc="32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в</a:t>
            </a:r>
            <a:r>
              <a:rPr sz="1600" spc="30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число</a:t>
            </a:r>
            <a:r>
              <a:rPr sz="1600" spc="32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стратегических</a:t>
            </a:r>
            <a:r>
              <a:rPr sz="1600" spc="295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целей</a:t>
            </a:r>
            <a:r>
              <a:rPr sz="1600" spc="305" dirty="0"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федерального</a:t>
            </a:r>
            <a:r>
              <a:rPr sz="1600" spc="33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проекта</a:t>
            </a:r>
            <a:endParaRPr sz="1600" dirty="0">
              <a:latin typeface="Arial Black"/>
              <a:cs typeface="Arial Black"/>
            </a:endParaRPr>
          </a:p>
          <a:p>
            <a:pPr marL="299085" marR="5080" algn="just">
              <a:lnSpc>
                <a:spcPct val="100000"/>
              </a:lnSpc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«Социальная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активность»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национального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проекта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 «Образование»</a:t>
            </a:r>
            <a:r>
              <a:rPr sz="1600" spc="-5" dirty="0">
                <a:latin typeface="Arial Black"/>
                <a:cs typeface="Arial Black"/>
              </a:rPr>
              <a:t>,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созданного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в </a:t>
            </a:r>
            <a:r>
              <a:rPr sz="1600" spc="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рамках исполнения Указа Президента </a:t>
            </a:r>
            <a:r>
              <a:rPr sz="1600" dirty="0">
                <a:latin typeface="Arial Black"/>
                <a:cs typeface="Arial Black"/>
              </a:rPr>
              <a:t>РФ </a:t>
            </a:r>
            <a:r>
              <a:rPr sz="1600" spc="5" dirty="0">
                <a:latin typeface="Arial Black"/>
                <a:cs typeface="Arial Black"/>
              </a:rPr>
              <a:t>от 7 </a:t>
            </a:r>
            <a:r>
              <a:rPr sz="1600" dirty="0">
                <a:latin typeface="Arial Black"/>
                <a:cs typeface="Arial Black"/>
              </a:rPr>
              <a:t>мая </a:t>
            </a:r>
            <a:r>
              <a:rPr sz="1600" spc="-5" dirty="0">
                <a:latin typeface="Arial Black"/>
                <a:cs typeface="Arial Black"/>
              </a:rPr>
              <a:t>2018 </a:t>
            </a:r>
            <a:r>
              <a:rPr sz="1600" dirty="0">
                <a:latin typeface="Arial Black"/>
                <a:cs typeface="Arial Black"/>
              </a:rPr>
              <a:t>г. </a:t>
            </a:r>
            <a:r>
              <a:rPr sz="1600" spc="10" dirty="0">
                <a:latin typeface="Arial Black"/>
                <a:cs typeface="Arial Black"/>
              </a:rPr>
              <a:t>№ </a:t>
            </a:r>
            <a:r>
              <a:rPr sz="1600" spc="-10" dirty="0">
                <a:latin typeface="Arial Black"/>
                <a:cs typeface="Arial Black"/>
              </a:rPr>
              <a:t>204 </a:t>
            </a:r>
            <a:r>
              <a:rPr sz="1600" spc="-5" dirty="0">
                <a:latin typeface="Arial Black"/>
                <a:cs typeface="Arial Black"/>
              </a:rPr>
              <a:t>«О национальных </a:t>
            </a:r>
            <a:r>
              <a:rPr sz="1600" dirty="0">
                <a:latin typeface="Arial Black"/>
                <a:cs typeface="Arial Black"/>
              </a:rPr>
              <a:t> целях </a:t>
            </a:r>
            <a:r>
              <a:rPr sz="1600" spc="5" dirty="0">
                <a:latin typeface="Arial Black"/>
                <a:cs typeface="Arial Black"/>
              </a:rPr>
              <a:t>и </a:t>
            </a:r>
            <a:r>
              <a:rPr sz="1600" spc="-5" dirty="0">
                <a:latin typeface="Arial Black"/>
                <a:cs typeface="Arial Black"/>
              </a:rPr>
              <a:t>стратегических задачах развития </a:t>
            </a:r>
            <a:r>
              <a:rPr sz="1600" spc="-10" dirty="0">
                <a:latin typeface="Arial Black"/>
                <a:cs typeface="Arial Black"/>
              </a:rPr>
              <a:t>Российской </a:t>
            </a:r>
            <a:r>
              <a:rPr sz="1600" spc="-5" dirty="0">
                <a:latin typeface="Arial Black"/>
                <a:cs typeface="Arial Black"/>
              </a:rPr>
              <a:t>Федерации </a:t>
            </a:r>
            <a:r>
              <a:rPr sz="1600" spc="5" dirty="0">
                <a:latin typeface="Arial Black"/>
                <a:cs typeface="Arial Black"/>
              </a:rPr>
              <a:t>на </a:t>
            </a:r>
            <a:r>
              <a:rPr sz="1600" dirty="0">
                <a:latin typeface="Arial Black"/>
                <a:cs typeface="Arial Black"/>
              </a:rPr>
              <a:t>период до </a:t>
            </a:r>
            <a:r>
              <a:rPr sz="1600" spc="-5" dirty="0">
                <a:latin typeface="Arial Black"/>
                <a:cs typeface="Arial Black"/>
              </a:rPr>
              <a:t>2024 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года».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5072" y="202184"/>
            <a:ext cx="44570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/>
              <a:t>НПА в сфере добровольчества</a:t>
            </a:r>
            <a:br>
              <a:rPr lang="ru-RU" spc="-5" dirty="0" smtClean="0"/>
            </a:b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8296" y="1921255"/>
            <a:ext cx="10443845" cy="19781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925"/>
              </a:spcBef>
              <a:buChar char="—"/>
              <a:tabLst>
                <a:tab pos="299720" algn="l"/>
              </a:tabLst>
            </a:pPr>
            <a:r>
              <a:rPr sz="1600" spc="-5" dirty="0" err="1" smtClean="0">
                <a:solidFill>
                  <a:srgbClr val="54B848"/>
                </a:solidFill>
                <a:latin typeface="Arial Black"/>
                <a:cs typeface="Arial Black"/>
              </a:rPr>
              <a:t>Основы</a:t>
            </a:r>
            <a:r>
              <a:rPr sz="1600" spc="150" dirty="0" smtClean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государственной</a:t>
            </a:r>
            <a:r>
              <a:rPr sz="1600" spc="114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молодежной</a:t>
            </a:r>
            <a:r>
              <a:rPr sz="1600" spc="12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политики</a:t>
            </a:r>
            <a:r>
              <a:rPr sz="1600" spc="13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Российской</a:t>
            </a:r>
            <a:r>
              <a:rPr sz="1600" spc="14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Федерации</a:t>
            </a:r>
            <a:r>
              <a:rPr sz="1600" spc="14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на</a:t>
            </a:r>
            <a:r>
              <a:rPr sz="1600" spc="13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период</a:t>
            </a:r>
            <a:r>
              <a:rPr sz="1600" spc="14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до</a:t>
            </a:r>
            <a:endParaRPr sz="1600" dirty="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2025</a:t>
            </a:r>
            <a:r>
              <a:rPr sz="1600" spc="-7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года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(утв.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Распоряжением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Правительства</a:t>
            </a:r>
            <a:r>
              <a:rPr sz="1600" spc="-1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РФ</a:t>
            </a:r>
            <a:r>
              <a:rPr sz="1600" spc="-4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от</a:t>
            </a:r>
            <a:r>
              <a:rPr sz="1600" spc="-2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29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ноября</a:t>
            </a:r>
            <a:r>
              <a:rPr sz="1600" spc="-6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2014</a:t>
            </a:r>
            <a:r>
              <a:rPr sz="1600" spc="-7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г.</a:t>
            </a:r>
            <a:r>
              <a:rPr sz="1600" spc="25" dirty="0">
                <a:latin typeface="Arial Black"/>
                <a:cs typeface="Arial Black"/>
              </a:rPr>
              <a:t> </a:t>
            </a:r>
            <a:r>
              <a:rPr sz="1600" spc="10" dirty="0">
                <a:latin typeface="Arial Black"/>
                <a:cs typeface="Arial Black"/>
              </a:rPr>
              <a:t>№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2403-р).</a:t>
            </a:r>
            <a:endParaRPr sz="16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925"/>
              </a:spcBef>
              <a:buChar char="—"/>
              <a:tabLst>
                <a:tab pos="299720" algn="l"/>
              </a:tabLst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Стратегия</a:t>
            </a:r>
            <a:r>
              <a:rPr sz="1600" spc="1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развития</a:t>
            </a:r>
            <a:r>
              <a:rPr sz="1600" spc="13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воспитания</a:t>
            </a:r>
            <a:r>
              <a:rPr sz="1600" spc="13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в</a:t>
            </a:r>
            <a:r>
              <a:rPr sz="1600" spc="114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Российской</a:t>
            </a:r>
            <a:r>
              <a:rPr sz="1600" spc="9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Федерации</a:t>
            </a:r>
            <a:r>
              <a:rPr sz="1600" spc="9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54B848"/>
                </a:solidFill>
                <a:latin typeface="Arial Black"/>
                <a:cs typeface="Arial Black"/>
              </a:rPr>
              <a:t>на</a:t>
            </a:r>
            <a:r>
              <a:rPr sz="1600" spc="10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период</a:t>
            </a:r>
            <a:r>
              <a:rPr sz="1600" spc="114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15" dirty="0">
                <a:solidFill>
                  <a:srgbClr val="54B848"/>
                </a:solidFill>
                <a:latin typeface="Arial Black"/>
                <a:cs typeface="Arial Black"/>
              </a:rPr>
              <a:t>до</a:t>
            </a:r>
            <a:r>
              <a:rPr sz="1600" spc="10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2025</a:t>
            </a:r>
            <a:r>
              <a:rPr sz="1600" spc="125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года</a:t>
            </a:r>
            <a:r>
              <a:rPr sz="1600" spc="130" dirty="0">
                <a:solidFill>
                  <a:srgbClr val="54B848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(утв.</a:t>
            </a:r>
            <a:endParaRPr sz="1600" dirty="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Arial Black"/>
                <a:cs typeface="Arial Black"/>
              </a:rPr>
              <a:t>Распоряжением Правительства</a:t>
            </a:r>
            <a:r>
              <a:rPr sz="1600" spc="-1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Российской</a:t>
            </a:r>
            <a:r>
              <a:rPr sz="1600" spc="-2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Федерации</a:t>
            </a:r>
            <a:r>
              <a:rPr sz="1600" spc="-5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от</a:t>
            </a:r>
            <a:r>
              <a:rPr sz="1600" spc="-3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29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мая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2015</a:t>
            </a:r>
            <a:r>
              <a:rPr sz="1600" spc="-6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г.</a:t>
            </a:r>
            <a:r>
              <a:rPr sz="1600" spc="20" dirty="0">
                <a:latin typeface="Arial Black"/>
                <a:cs typeface="Arial Black"/>
              </a:rPr>
              <a:t> </a:t>
            </a:r>
            <a:r>
              <a:rPr sz="1600" spc="10" dirty="0">
                <a:latin typeface="Arial Black"/>
                <a:cs typeface="Arial Black"/>
              </a:rPr>
              <a:t>№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996-р).</a:t>
            </a:r>
            <a:endParaRPr sz="1600" dirty="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1920"/>
              </a:spcBef>
              <a:buChar char="—"/>
              <a:tabLst>
                <a:tab pos="299720" algn="l"/>
                <a:tab pos="1594485" algn="l"/>
                <a:tab pos="2807970" algn="l"/>
                <a:tab pos="3082290" algn="l"/>
                <a:tab pos="4429760" algn="l"/>
                <a:tab pos="5554980" algn="l"/>
                <a:tab pos="6780530" algn="l"/>
                <a:tab pos="8161655" algn="l"/>
                <a:tab pos="8579485" algn="l"/>
                <a:tab pos="9271000" algn="l"/>
                <a:tab pos="9926955" algn="l"/>
              </a:tabLst>
            </a:pP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Стратегия	действий	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в	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интересах	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граждан	старшего	поколения	</a:t>
            </a:r>
            <a:r>
              <a:rPr sz="1600" dirty="0">
                <a:solidFill>
                  <a:srgbClr val="54B848"/>
                </a:solidFill>
                <a:latin typeface="Arial Black"/>
                <a:cs typeface="Arial Black"/>
              </a:rPr>
              <a:t>до	</a:t>
            </a:r>
            <a:r>
              <a:rPr sz="1600" spc="-5" dirty="0">
                <a:solidFill>
                  <a:srgbClr val="54B848"/>
                </a:solidFill>
                <a:latin typeface="Arial Black"/>
                <a:cs typeface="Arial Black"/>
              </a:rPr>
              <a:t>2025	</a:t>
            </a:r>
            <a:r>
              <a:rPr sz="1600" spc="-10" dirty="0">
                <a:solidFill>
                  <a:srgbClr val="54B848"/>
                </a:solidFill>
                <a:latin typeface="Arial Black"/>
                <a:cs typeface="Arial Black"/>
              </a:rPr>
              <a:t>года	</a:t>
            </a:r>
            <a:r>
              <a:rPr sz="1600" spc="-5" dirty="0">
                <a:latin typeface="Arial Black"/>
                <a:cs typeface="Arial Black"/>
              </a:rPr>
              <a:t>(утв.</a:t>
            </a:r>
            <a:endParaRPr sz="1600" dirty="0">
              <a:latin typeface="Arial Black"/>
              <a:cs typeface="Arial Black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Arial Black"/>
                <a:cs typeface="Arial Black"/>
              </a:rPr>
              <a:t>Распоряжением</a:t>
            </a:r>
            <a:r>
              <a:rPr sz="1600" dirty="0">
                <a:latin typeface="Arial Black"/>
                <a:cs typeface="Arial Black"/>
              </a:rPr>
              <a:t> </a:t>
            </a:r>
            <a:r>
              <a:rPr sz="1600" spc="-5" dirty="0">
                <a:latin typeface="Arial Black"/>
                <a:cs typeface="Arial Black"/>
              </a:rPr>
              <a:t>Правительства </a:t>
            </a:r>
            <a:r>
              <a:rPr sz="1600" spc="5" dirty="0">
                <a:latin typeface="Arial Black"/>
                <a:cs typeface="Arial Black"/>
              </a:rPr>
              <a:t>от</a:t>
            </a:r>
            <a:r>
              <a:rPr sz="1600" spc="-70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5</a:t>
            </a:r>
            <a:r>
              <a:rPr sz="1600" spc="1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февраля</a:t>
            </a:r>
            <a:r>
              <a:rPr sz="1600" spc="-45" dirty="0">
                <a:latin typeface="Arial Black"/>
                <a:cs typeface="Arial Black"/>
              </a:rPr>
              <a:t> </a:t>
            </a:r>
            <a:r>
              <a:rPr sz="1600" spc="5" dirty="0">
                <a:latin typeface="Arial Black"/>
                <a:cs typeface="Arial Black"/>
              </a:rPr>
              <a:t>2016</a:t>
            </a:r>
            <a:r>
              <a:rPr sz="1600" spc="-5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года</a:t>
            </a:r>
            <a:r>
              <a:rPr sz="1600" spc="-1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№164-р).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5072" y="202184"/>
            <a:ext cx="4457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Программные</a:t>
            </a:r>
            <a:r>
              <a:rPr spc="-80" dirty="0"/>
              <a:t> </a:t>
            </a:r>
            <a:r>
              <a:rPr spc="-5" dirty="0"/>
              <a:t>документы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1279</Words>
  <Application>Microsoft Office PowerPoint</Application>
  <PresentationFormat>Широкоэкранный</PresentationFormat>
  <Paragraphs>117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Arial MT</vt:lpstr>
      <vt:lpstr>Calibri</vt:lpstr>
      <vt:lpstr>Times New Roman</vt:lpstr>
      <vt:lpstr>Office Theme</vt:lpstr>
      <vt:lpstr>Организация работы волонтёров</vt:lpstr>
      <vt:lpstr>Понятие доброволец (волонтер)</vt:lpstr>
      <vt:lpstr>Нормативно-правовая база в области  волонтёрского движения</vt:lpstr>
      <vt:lpstr>Основные международные документы в  сфере добровольческого движения</vt:lpstr>
      <vt:lpstr>Федеральное регулирование  волонтерской деятельности</vt:lpstr>
      <vt:lpstr>НПА основные:</vt:lpstr>
      <vt:lpstr>НПА в сфере добровольчества:</vt:lpstr>
      <vt:lpstr>НПА в сфере добровольчества </vt:lpstr>
      <vt:lpstr>Программные документы</vt:lpstr>
      <vt:lpstr>Законодательство, регламентирующее  деятельность общественного сектора</vt:lpstr>
      <vt:lpstr>Региональные и местные нормативно-  правовые акты, регламентирующие  сферу добровольческой деятельности</vt:lpstr>
      <vt:lpstr>Волонтерские направления</vt:lpstr>
      <vt:lpstr>Виды добровольческой (волонтёрской) деятельности в Озерском городском округе</vt:lpstr>
      <vt:lpstr>Цели и принципы волонтерства</vt:lpstr>
      <vt:lpstr>Волонтерские организации Озерского городского округа  в 2017 году – 19 организаций  на начало 2021 года – 23 организации</vt:lpstr>
      <vt:lpstr>Волонтерские организации Озерского городского округа http://www.ozerskadm.ru/deputats/society/volonter/</vt:lpstr>
      <vt:lpstr>Презентация PowerPoint</vt:lpstr>
      <vt:lpstr>Анализ волонтерских организаций по направлениям:    Молодежных волонтерских организаций – 6  Благотворительных фондов – 3  Серебряное волонтерство (помощь старшему поколению) – 2  Патриотическое волонтерство – 5  Фонды помощи животным – 4  Поиск людей (Легион СПАС) -1  Экологических организаций -1  Добровольцы культуры – 1 </vt:lpstr>
      <vt:lpstr>Презентация PowerPoint</vt:lpstr>
      <vt:lpstr>Проблемы</vt:lpstr>
      <vt:lpstr>Перспективы развития волонтерского движения   Российские вузы дают при поступлении за добровольческую деятельность дополнительные баллы. Всего абитуриент плюсом к сумме за ЕГЭ может заработать 10 баллов   Согласно «Концепции развития волонтерства в России до 2025 года» с сентября 2020 года в программы вузов по направлениям «Образование и педагогические науки», «Медицина», Социальные науки», «Строительство и архитектура», «Культура» включены модули социальной практики, которая будет проходить в виде волонтерской деятельности.   </vt:lpstr>
      <vt:lpstr>Перспективы </vt:lpstr>
      <vt:lpstr>Волонтерская книжка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волонтёров</dc:title>
  <dc:creator>U_SDOGO_GNS</dc:creator>
  <cp:lastModifiedBy>*</cp:lastModifiedBy>
  <cp:revision>46</cp:revision>
  <dcterms:created xsi:type="dcterms:W3CDTF">2021-05-28T06:47:35Z</dcterms:created>
  <dcterms:modified xsi:type="dcterms:W3CDTF">2021-06-21T10:00:19Z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2021-05-28T00:00:00Z</vt:filetime>
  </property>
</Properties>
</file>