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62" r:id="rId6"/>
    <p:sldId id="261" r:id="rId7"/>
    <p:sldId id="265" r:id="rId8"/>
    <p:sldId id="272" r:id="rId9"/>
    <p:sldId id="274" r:id="rId10"/>
    <p:sldId id="269" r:id="rId11"/>
    <p:sldId id="278" r:id="rId12"/>
    <p:sldId id="277" r:id="rId13"/>
    <p:sldId id="276" r:id="rId14"/>
    <p:sldId id="275" r:id="rId15"/>
    <p:sldId id="268" r:id="rId16"/>
    <p:sldId id="270" r:id="rId17"/>
    <p:sldId id="259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45" autoAdjust="0"/>
    <p:restoredTop sz="94612" autoAdjust="0"/>
  </p:normalViewPr>
  <p:slideViewPr>
    <p:cSldViewPr>
      <p:cViewPr varScale="1">
        <p:scale>
          <a:sx n="80" d="100"/>
          <a:sy n="80" d="100"/>
        </p:scale>
        <p:origin x="-9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0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1386.8</c:v>
                </c:pt>
                <c:pt idx="1">
                  <c:v>66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235357932752878"/>
          <c:y val="0.41935280491677773"/>
          <c:w val="0.36320200733503188"/>
          <c:h val="0.3194332878768073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8"/>
      <c:perspective val="30"/>
    </c:view3D>
    <c:plotArea>
      <c:layout>
        <c:manualLayout>
          <c:layoutTarget val="inner"/>
          <c:xMode val="edge"/>
          <c:yMode val="edge"/>
          <c:x val="3.8295446696991531E-2"/>
          <c:y val="3.3925899459116012E-2"/>
          <c:w val="0.88166436123684522"/>
          <c:h val="0.8753406054298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effectLst>
              <a:outerShdw blurRad="203200" dist="330200" dir="7080000" sx="62000" sy="62000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42900" h="444500"/>
            </a:sp3d>
          </c:spPr>
          <c:explosion val="21"/>
          <c:dPt>
            <c:idx val="0"/>
            <c:spPr>
              <a:solidFill>
                <a:srgbClr val="9BBB59"/>
              </a:solidFill>
              <a:ln>
                <a:solidFill>
                  <a:schemeClr val="bg1"/>
                </a:solidFill>
              </a:ln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Pt>
            <c:idx val="1"/>
            <c:spPr>
              <a:solidFill>
                <a:srgbClr val="F79646"/>
              </a:solidFill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Lbls>
            <c:dLbl>
              <c:idx val="0"/>
              <c:layout>
                <c:manualLayout>
                  <c:x val="0.25277746544990631"/>
                  <c:y val="4.876120509373517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95,7%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907727457509262"/>
                  <c:y val="-0.119828721416856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4,3%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0.94299999999999995</c:v>
                </c:pt>
                <c:pt idx="1">
                  <c:v>5.7000000000000023E-2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>
        <c:manualLayout>
          <c:xMode val="edge"/>
          <c:yMode val="edge"/>
          <c:x val="0"/>
          <c:y val="0.71696728801095555"/>
          <c:w val="0.97006943276379476"/>
          <c:h val="0.23854511826128191"/>
        </c:manualLayout>
      </c:layout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1054268823931923E-2"/>
          <c:w val="0.90868779723854165"/>
          <c:h val="0.897891462352138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6.2500000000000134E-3"/>
                  <c:y val="0.2156250000000000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63186171797541E-5"/>
                  <c:y val="0.1166554410621042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43.5</c:v>
                </c:pt>
                <c:pt idx="1">
                  <c:v>7.1</c:v>
                </c:pt>
              </c:numCache>
            </c:numRef>
          </c:val>
        </c:ser>
        <c:dLbls>
          <c:showVal val="1"/>
        </c:dLbls>
        <c:gapWidth val="75"/>
        <c:shape val="box"/>
        <c:axId val="181332608"/>
        <c:axId val="181395840"/>
        <c:axId val="0"/>
      </c:bar3DChart>
      <c:catAx>
        <c:axId val="1813326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1395840"/>
        <c:crosses val="autoZero"/>
        <c:auto val="1"/>
        <c:lblAlgn val="ctr"/>
        <c:lblOffset val="100"/>
      </c:catAx>
      <c:valAx>
        <c:axId val="181395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1332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1386.8</c:v>
                </c:pt>
                <c:pt idx="1">
                  <c:v>66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235357932752878"/>
          <c:y val="0.42621119020963488"/>
          <c:w val="0.36764642067247172"/>
          <c:h val="0.2922680955677289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1386.8</c:v>
                </c:pt>
                <c:pt idx="1">
                  <c:v>66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235357932752878"/>
          <c:y val="0.42155127246075708"/>
          <c:w val="0.36764642067247172"/>
          <c:h val="0.3107254374036533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>
        <c:manualLayout>
          <c:layoutTarget val="inner"/>
          <c:xMode val="edge"/>
          <c:yMode val="edge"/>
          <c:x val="0"/>
          <c:y val="3.4152380774626679E-3"/>
          <c:w val="1"/>
          <c:h val="0.81724883426499151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xVal>
            <c:numRef>
              <c:f>Лист1!$A$2:$A$4</c:f>
              <c:numCache>
                <c:formatCode>General</c:formatCode>
                <c:ptCount val="3"/>
                <c:pt idx="0">
                  <c:v>1452.9</c:v>
                </c:pt>
                <c:pt idx="1">
                  <c:v>1547.3</c:v>
                </c:pt>
                <c:pt idx="2">
                  <c:v>1699.2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</c:ser>
        <c:axId val="103674624"/>
        <c:axId val="103676160"/>
      </c:scatterChart>
      <c:valAx>
        <c:axId val="1036746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676160"/>
        <c:crosses val="autoZero"/>
        <c:crossBetween val="midCat"/>
      </c:valAx>
      <c:valAx>
        <c:axId val="103676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67462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0.42885165065904557"/>
          <c:y val="2.8159883635378469E-2"/>
          <c:w val="0.48225976148868632"/>
          <c:h val="0.9436802327292436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4936579110165858E-2"/>
                  <c:y val="-7.979910331835111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322992725450102E-2"/>
                  <c:y val="1.994977582958788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867195354774652E-2"/>
                  <c:y val="-6.250000000000013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3,0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931178513210242E-2"/>
                  <c:y val="3.124799685867141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482698672880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ru-RU" dirty="0" smtClean="0"/>
                      <a:t>48,5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960378312719851"/>
                  <c:y val="2.559989421398056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046,2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Плата за негативное воздействие</c:v>
                </c:pt>
                <c:pt idx="1">
                  <c:v>Доходы от использования муниципального имущества</c:v>
                </c:pt>
                <c:pt idx="2">
                  <c:v>Государственная пошлина</c:v>
                </c:pt>
                <c:pt idx="3">
                  <c:v>Имущественные налоги</c:v>
                </c:pt>
                <c:pt idx="4">
                  <c:v>Налоги на совокупный доход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7.1</c:v>
                </c:pt>
                <c:pt idx="1">
                  <c:v>43.2</c:v>
                </c:pt>
                <c:pt idx="2">
                  <c:v>13</c:v>
                </c:pt>
                <c:pt idx="3">
                  <c:v>63.2</c:v>
                </c:pt>
                <c:pt idx="4">
                  <c:v>150</c:v>
                </c:pt>
                <c:pt idx="5" formatCode="#,##0.00">
                  <c:v>500</c:v>
                </c:pt>
              </c:numCache>
            </c:numRef>
          </c:val>
        </c:ser>
        <c:dLbls>
          <c:showVal val="1"/>
        </c:dLbls>
        <c:gapWidth val="75"/>
        <c:overlap val="100"/>
        <c:axId val="102820096"/>
        <c:axId val="103428096"/>
      </c:barChart>
      <c:catAx>
        <c:axId val="10282009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28096"/>
        <c:crosses val="autoZero"/>
        <c:auto val="1"/>
        <c:lblAlgn val="ctr"/>
        <c:lblOffset val="100"/>
      </c:catAx>
      <c:valAx>
        <c:axId val="1034280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2820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AngAx val="1"/>
    </c:view3D>
    <c:plotArea>
      <c:layout>
        <c:manualLayout>
          <c:layoutTarget val="inner"/>
          <c:xMode val="edge"/>
          <c:yMode val="edge"/>
          <c:x val="0.13491969060084091"/>
          <c:y val="2.4448120574794011E-2"/>
          <c:w val="0.77181662020613284"/>
          <c:h val="0.953820216692058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963.4</c:v>
                </c:pt>
                <c:pt idx="1">
                  <c:v>324.3</c:v>
                </c:pt>
                <c:pt idx="2">
                  <c:v>2231.8000000000002</c:v>
                </c:pt>
                <c:pt idx="3">
                  <c:v>80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5072872880779783"/>
          <c:y val="0.87902415422978486"/>
          <c:w val="0.73181177584558865"/>
          <c:h val="0.105785285183156"/>
        </c:manualLayout>
      </c:layout>
    </c:legend>
    <c:plotVisOnly val="1"/>
    <c:dispBlanksAs val="zero"/>
  </c:chart>
  <c:spPr>
    <a:effectLst>
      <a:softEdge rad="127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100"/>
      <c:perspective val="50"/>
    </c:view3D>
    <c:floor>
      <c:spPr>
        <a:solidFill>
          <a:schemeClr val="bg1"/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2023219643436E-2"/>
          <c:y val="2.8663448235392363E-2"/>
          <c:w val="0.96289595356072821"/>
          <c:h val="0.9713364429223727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270000" h="127000"/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1805832957954768E-2"/>
                  <c:y val="2.60576802139930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24037614979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461902616885814E-3"/>
                  <c:y val="-2.084614417119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790598830414517E-3"/>
                  <c:y val="2.60576802139930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74,0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  <c:pt idx="5">
                  <c:v>2027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38.5</c:v>
                </c:pt>
                <c:pt idx="1">
                  <c:v>27.1</c:v>
                </c:pt>
                <c:pt idx="2">
                  <c:v>74.099999999999994</c:v>
                </c:pt>
                <c:pt idx="3">
                  <c:v>74.099999999999994</c:v>
                </c:pt>
                <c:pt idx="4">
                  <c:v>70.400000000000006</c:v>
                </c:pt>
                <c:pt idx="5">
                  <c:v>66.7</c:v>
                </c:pt>
              </c:numCache>
            </c:numRef>
          </c:val>
        </c:ser>
        <c:dLbls>
          <c:showVal val="1"/>
        </c:dLbls>
        <c:gapWidth val="50"/>
        <c:gapDepth val="50"/>
        <c:shape val="cylinder"/>
        <c:axId val="180257536"/>
        <c:axId val="180259072"/>
        <c:axId val="0"/>
      </c:bar3DChart>
      <c:catAx>
        <c:axId val="180257536"/>
        <c:scaling>
          <c:orientation val="minMax"/>
        </c:scaling>
        <c:axPos val="l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259072"/>
        <c:crosses val="autoZero"/>
        <c:auto val="1"/>
        <c:lblAlgn val="ctr"/>
        <c:lblOffset val="100"/>
      </c:catAx>
      <c:valAx>
        <c:axId val="180259072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1802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2.2217995468858049E-3"/>
          <c:y val="0"/>
          <c:w val="0.99777820045311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5"/>
            <c:explosion val="19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 </c:v>
                </c:pt>
                <c:pt idx="5">
                  <c:v>Образование</c:v>
                </c:pt>
                <c:pt idx="6">
                  <c:v>Культура, 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319</c:v>
                </c:pt>
                <c:pt idx="1">
                  <c:v>40.6</c:v>
                </c:pt>
                <c:pt idx="2">
                  <c:v>262</c:v>
                </c:pt>
                <c:pt idx="3">
                  <c:v>273.89999999999969</c:v>
                </c:pt>
                <c:pt idx="4">
                  <c:v>6.1</c:v>
                </c:pt>
                <c:pt idx="5">
                  <c:v>2681.4</c:v>
                </c:pt>
                <c:pt idx="6">
                  <c:v>461.6</c:v>
                </c:pt>
                <c:pt idx="7">
                  <c:v>777.3</c:v>
                </c:pt>
                <c:pt idx="8">
                  <c:v>254.7</c:v>
                </c:pt>
                <c:pt idx="9">
                  <c:v>7.2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8"/>
      <c:perspective val="30"/>
    </c:view3D>
    <c:plotArea>
      <c:layout>
        <c:manualLayout>
          <c:layoutTarget val="inner"/>
          <c:xMode val="edge"/>
          <c:yMode val="edge"/>
          <c:x val="6.1439093847853933E-2"/>
          <c:y val="0.12465930344446068"/>
          <c:w val="0.88166436123684522"/>
          <c:h val="0.8753406054298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203200" dist="330200" dir="7080000" sx="62000" sy="62000" rotWithShape="0">
                <a:prstClr val="black">
                  <a:alpha val="4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42900" h="444500"/>
            </a:sp3d>
          </c:spPr>
          <c:explosion val="16"/>
          <c:dPt>
            <c:idx val="0"/>
            <c:spPr>
              <a:solidFill>
                <a:srgbClr val="1F497D"/>
              </a:solidFill>
              <a:ln>
                <a:solidFill>
                  <a:schemeClr val="bg1"/>
                </a:solidFill>
              </a:ln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Pt>
            <c:idx val="1"/>
            <c:spPr>
              <a:solidFill>
                <a:srgbClr val="FFFF00"/>
              </a:solidFill>
              <a:effectLst>
                <a:outerShdw blurRad="203200" dist="330200" dir="7080000" sx="62000" sy="62000" rotWithShape="0">
                  <a:prstClr val="black">
                    <a:alpha val="4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42900" h="444500"/>
              </a:sp3d>
            </c:spPr>
          </c:dPt>
          <c:dLbls>
            <c:dLbl>
              <c:idx val="0"/>
              <c:layout>
                <c:manualLayout>
                  <c:x val="0.22731940799066791"/>
                  <c:y val="-0.1599884076990404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82,1%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58902012248698"/>
                  <c:y val="1.363407699037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17,9%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социального блока</c:v>
                </c:pt>
                <c:pt idx="1">
                  <c:v>Расходы по другим отраслевым направлениям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0.83800000000000063</c:v>
                </c:pt>
                <c:pt idx="1">
                  <c:v>0.16200000000000001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t"/>
      <c:layout>
        <c:manualLayout>
          <c:xMode val="edge"/>
          <c:yMode val="edge"/>
          <c:x val="3.0008563149445808E-2"/>
          <c:y val="0"/>
          <c:w val="0.96081197390344264"/>
          <c:h val="0.23854511826128191"/>
        </c:manualLayout>
      </c:layout>
      <c:overlay val="1"/>
      <c:txPr>
        <a:bodyPr/>
        <a:lstStyle/>
        <a:p>
          <a:pPr>
            <a:defRPr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0.2</cdr:y>
    </cdr:from>
    <cdr:to>
      <cdr:x>0.35</cdr:x>
      <cdr:y>0.32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0.21443</cdr:x>
      <cdr:y>0.27024</cdr:y>
    </cdr:from>
    <cdr:to>
      <cdr:x>0.36443</cdr:x>
      <cdr:y>0.39024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732" y="791518"/>
          <a:ext cx="428628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66,0</a:t>
          </a:r>
          <a:endParaRPr lang="ru-RU" sz="1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0.16403</cdr:x>
      <cdr:y>0.71277</cdr:y>
    </cdr:from>
    <cdr:to>
      <cdr:x>0.46403</cdr:x>
      <cdr:y>0.83277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8716" y="2087662"/>
          <a:ext cx="857256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1 386,8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</cdr:x>
      <cdr:y>0.2</cdr:y>
    </cdr:from>
    <cdr:to>
      <cdr:x>0.35</cdr:x>
      <cdr:y>0.32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0.19761</cdr:x>
      <cdr:y>0.27024</cdr:y>
    </cdr:from>
    <cdr:to>
      <cdr:x>0.34761</cdr:x>
      <cdr:y>0.39024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4664" y="791518"/>
          <a:ext cx="428628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65,2</a:t>
          </a:r>
          <a:endParaRPr lang="ru-RU" sz="1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0.17241</cdr:x>
      <cdr:y>0.71277</cdr:y>
    </cdr:from>
    <cdr:to>
      <cdr:x>0.47241</cdr:x>
      <cdr:y>0.83277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656" y="2087662"/>
          <a:ext cx="857256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1 482,1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0.2</cdr:y>
    </cdr:from>
    <cdr:to>
      <cdr:x>0.35</cdr:x>
      <cdr:y>0.32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1504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0.2</cdr:y>
    </cdr:from>
    <cdr:to>
      <cdr:x>0.375</cdr:x>
      <cdr:y>0.32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642942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0.425</cdr:x>
      <cdr:y>0.84</cdr:y>
    </cdr:from>
    <cdr:to>
      <cdr:x>0.725</cdr:x>
      <cdr:y>0.96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214446" y="150019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</cdr:x>
      <cdr:y>0.2</cdr:y>
    </cdr:from>
    <cdr:to>
      <cdr:x>0.35</cdr:x>
      <cdr:y>0.32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0.23118</cdr:x>
      <cdr:y>0.27024</cdr:y>
    </cdr:from>
    <cdr:to>
      <cdr:x>0.38118</cdr:x>
      <cdr:y>0.39024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0612" y="791518"/>
          <a:ext cx="428628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63,0</a:t>
          </a:r>
          <a:endParaRPr lang="ru-RU" sz="1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0.18078</cdr:x>
      <cdr:y>0.71277</cdr:y>
    </cdr:from>
    <cdr:to>
      <cdr:x>0.48078</cdr:x>
      <cdr:y>0.83277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6596" y="2087662"/>
          <a:ext cx="857256" cy="35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1 636,2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0.2</cdr:y>
    </cdr:from>
    <cdr:to>
      <cdr:x>0.35</cdr:x>
      <cdr:y>0.32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1504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0.2</cdr:y>
    </cdr:from>
    <cdr:to>
      <cdr:x>0.375</cdr:x>
      <cdr:y>0.32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642942" y="357190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0.425</cdr:x>
      <cdr:y>0.84</cdr:y>
    </cdr:from>
    <cdr:to>
      <cdr:x>0.725</cdr:x>
      <cdr:y>0.96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214446" y="150019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0.35385</cdr:x>
      <cdr:y>0.93431</cdr:y>
    </cdr:from>
    <cdr:to>
      <cdr:x>0.35877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2174876"/>
          <a:ext cx="45719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0.9307</cdr:x>
      <cdr:y>0.06936</cdr:y>
    </cdr:from>
    <cdr:to>
      <cdr:x>0.95489</cdr:x>
      <cdr:y>0.12696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8244408" y="344080"/>
          <a:ext cx="214282" cy="2857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0.68683</cdr:x>
      <cdr:y>0.22902</cdr:y>
    </cdr:from>
    <cdr:to>
      <cdr:x>0.71102</cdr:x>
      <cdr:y>0.28662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6084168" y="1136168"/>
          <a:ext cx="214282" cy="2857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0.5649</cdr:x>
      <cdr:y>0.85316</cdr:y>
    </cdr:from>
    <cdr:to>
      <cdr:x>0.58909</cdr:x>
      <cdr:y>0.91076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5004048" y="4232512"/>
          <a:ext cx="214282" cy="28575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0.5649</cdr:x>
      <cdr:y>0.53384</cdr:y>
    </cdr:from>
    <cdr:to>
      <cdr:x>0.58909</cdr:x>
      <cdr:y>0.59144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5004048" y="2648336"/>
          <a:ext cx="214282" cy="285752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0.5649</cdr:x>
      <cdr:y>0.70801</cdr:y>
    </cdr:from>
    <cdr:to>
      <cdr:x>0.58909</cdr:x>
      <cdr:y>0.76561</cdr:y>
    </cdr:to>
    <cdr:sp macro="" textlink="">
      <cdr:nvSpPr>
        <cdr:cNvPr id="6" name="Стрелка вверх 5"/>
        <cdr:cNvSpPr/>
      </cdr:nvSpPr>
      <cdr:spPr>
        <a:xfrm xmlns:a="http://schemas.openxmlformats.org/drawingml/2006/main">
          <a:off x="5004048" y="3512432"/>
          <a:ext cx="214282" cy="2857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0.60555</cdr:x>
      <cdr:y>0.38869</cdr:y>
    </cdr:from>
    <cdr:to>
      <cdr:x>0.62975</cdr:x>
      <cdr:y>0.44629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5364088" y="1928256"/>
          <a:ext cx="214370" cy="28575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0.94696</cdr:x>
      <cdr:y>0.08387</cdr:y>
    </cdr:from>
    <cdr:to>
      <cdr:x>0.99535</cdr:x>
      <cdr:y>0.12707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388424" y="416088"/>
          <a:ext cx="428652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18,3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0.70309</cdr:x>
      <cdr:y>0.24354</cdr:y>
    </cdr:from>
    <cdr:to>
      <cdr:x>0.78374</cdr:x>
      <cdr:y>0.28674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228184" y="1208176"/>
          <a:ext cx="714420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21,1 %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0.62993</cdr:x>
      <cdr:y>0.38869</cdr:y>
    </cdr:from>
    <cdr:to>
      <cdr:x>0.71057</cdr:x>
      <cdr:y>0.44629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80112" y="1928256"/>
          <a:ext cx="7143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19,8 %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0.58929</cdr:x>
      <cdr:y>0.54835</cdr:y>
    </cdr:from>
    <cdr:to>
      <cdr:x>0.68606</cdr:x>
      <cdr:y>0.60595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20072" y="2720344"/>
          <a:ext cx="85721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13,0 %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0.59677</cdr:x>
      <cdr:y>0.72</cdr:y>
    </cdr:from>
    <cdr:to>
      <cdr:x>0.71774</cdr:x>
      <cdr:y>0.7776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286380" y="3571900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8,3 %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0.59742</cdr:x>
      <cdr:y>0.85316</cdr:y>
    </cdr:from>
    <cdr:to>
      <cdr:x>0.71839</cdr:x>
      <cdr:y>0.89636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292080" y="4232512"/>
          <a:ext cx="1071586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83,7 %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0.16071</cdr:x>
      <cdr:y>0.17487</cdr:y>
    </cdr:from>
    <cdr:to>
      <cdr:x>0.28571</cdr:x>
      <cdr:y>0.26655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817554"/>
          <a:ext cx="100013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2 231,8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0.15179</cdr:x>
      <cdr:y>0.19015</cdr:y>
    </cdr:from>
    <cdr:to>
      <cdr:x>0.1575</cdr:x>
      <cdr:y>0.19993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46" y="888992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0.46429</cdr:x>
      <cdr:y>0.09847</cdr:y>
    </cdr:from>
    <cdr:to>
      <cdr:x>0.53571</cdr:x>
      <cdr:y>0.17487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14776" y="460364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2,9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0.69643</cdr:x>
      <cdr:y>0.11375</cdr:y>
    </cdr:from>
    <cdr:to>
      <cdr:x>0.82143</cdr:x>
      <cdr:y>0.19015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72164" y="531802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963,4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0.90179</cdr:x>
      <cdr:y>0.43463</cdr:y>
    </cdr:from>
    <cdr:to>
      <cdr:x>1</cdr:x>
      <cdr:y>0.51103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29552" y="2032000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324,3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0.49587</cdr:x>
      <cdr:y>0.16176</cdr:y>
    </cdr:from>
    <cdr:to>
      <cdr:x>0.50413</cdr:x>
      <cdr:y>0.22059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16200000" flipH="1">
          <a:off x="4286280" y="785818"/>
          <a:ext cx="71438" cy="2857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0.70248</cdr:x>
      <cdr:y>0.17647</cdr:y>
    </cdr:from>
    <cdr:to>
      <cdr:x>0.73554</cdr:x>
      <cdr:y>0.26471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>
          <a:off x="6000792" y="928694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0.85124</cdr:x>
      <cdr:y>0.44118</cdr:y>
    </cdr:from>
    <cdr:to>
      <cdr:x>0.90909</cdr:x>
      <cdr:y>0.47092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rot="10800000">
          <a:off x="7358114" y="2143140"/>
          <a:ext cx="500066" cy="144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0.34177</cdr:x>
      <cdr:y>0.81387</cdr:y>
    </cdr:from>
    <cdr:to>
      <cdr:x>0.70695</cdr:x>
      <cdr:y>0.92072</cdr:y>
    </cdr:to>
    <cdr:sp macro="" textlink="">
      <cdr:nvSpPr>
        <cdr:cNvPr id="2" name="Text Box 1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16" y="4453967"/>
          <a:ext cx="2077370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algn="ctr">
          <a:noFill/>
          <a:miter lim="800000"/>
          <a:headEnd/>
          <a:tailEnd/>
        </a:ln>
      </cdr:spPr>
      <cdr:txBody>
        <a:bodyPr xmlns:a="http://schemas.openxmlformats.org/drawingml/2006/main" wrap="square" lIns="54000" rIns="5400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500063" indent="-4286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1000125" indent="-8572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501775" indent="-130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2001838" indent="-17303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ru-RU" altLang="ru-RU" sz="16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itchFamily="18" charset="0"/>
            </a:rPr>
            <a:t>Образование 2 681,4 (52,7%)</a:t>
          </a:r>
          <a:endParaRPr lang="ru-RU" altLang="ru-RU" sz="1600" b="1" dirty="0">
            <a:solidFill>
              <a:srgbClr val="1F497D"/>
            </a:solidFill>
            <a:latin typeface="Times New Roman" panose="02020603050405020304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-1979712" y="-119675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0.58235</cdr:x>
      <cdr:y>0.25</cdr:y>
    </cdr:from>
    <cdr:to>
      <cdr:x>0.73029</cdr:x>
      <cdr:y>0.58969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907704" y="720080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0.72087</cdr:x>
      <cdr:y>0.35</cdr:y>
    </cdr:from>
    <cdr:to>
      <cdr:x>0.89009</cdr:x>
      <cdr:y>0.45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61456" y="1008112"/>
          <a:ext cx="5543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83,7%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D65E-600C-4E05-B4AF-B3FB718F54E8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97D4-4E2F-4B5D-864E-6D66574A0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60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97D4-4E2F-4B5D-864E-6D66574A02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52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14-6700-4C50-9F8D-C72A5483034C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92C-9687-4D62-A6A4-33E8A04F1AEA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2E0C-D873-4BA2-AD31-B2A0658D4F28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5F84-D71B-410F-9DCC-E350BCEC8548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421F-17B4-47FC-842B-AD3139DBD75D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2B09-CA68-465E-9FE8-CED9CD591938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FE4C-591E-46C0-A0DC-F8E83B55344B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F5A-AB0A-4360-A8A9-7154BF2677DA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111A-47C3-4599-92BA-44CFA5D227B8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1EB1-76BA-43D9-96D7-55475CF88D6B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873E-8F7B-4079-B1D9-C37163892658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1AB8-75C6-4F0B-A9C4-FC54F6196153}" type="datetime1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C3BC-BBD7-481C-B7BB-C20E2D5A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chart" Target="../charts/chart11.xm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76261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проекте бюджета</a:t>
            </a:r>
          </a:p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Озерского городского округа</a:t>
            </a:r>
            <a:endParaRPr lang="en-US" alt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2025 год</a:t>
            </a:r>
          </a:p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2026 и 20</a:t>
            </a:r>
            <a:r>
              <a:rPr lang="en-US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годов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445224"/>
            <a:ext cx="23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декабря 2024 года</a:t>
            </a:r>
          </a:p>
          <a:p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945" y="3331158"/>
            <a:ext cx="5651055" cy="352684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979712" y="1196752"/>
          <a:ext cx="56886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50826" y="5929329"/>
            <a:ext cx="2834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 – 0,0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3"/>
          <p:cNvSpPr txBox="1">
            <a:spLocks noChangeArrowheads="1"/>
          </p:cNvSpPr>
          <p:nvPr/>
        </p:nvSpPr>
        <p:spPr bwMode="auto">
          <a:xfrm>
            <a:off x="4391472" y="764704"/>
            <a:ext cx="4752528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Национальная безопасность и правоохранительная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деятельность 40,6  (0,8%)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46"/>
          <p:cNvSpPr txBox="1">
            <a:spLocks noChangeArrowheads="1"/>
          </p:cNvSpPr>
          <p:nvPr/>
        </p:nvSpPr>
        <p:spPr bwMode="auto">
          <a:xfrm>
            <a:off x="6804248" y="1700808"/>
            <a:ext cx="1966290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Физическая культура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спорт 254,7 (5,0%)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 Box 140"/>
          <p:cNvSpPr txBox="1">
            <a:spLocks noChangeArrowheads="1"/>
          </p:cNvSpPr>
          <p:nvPr/>
        </p:nvSpPr>
        <p:spPr bwMode="auto">
          <a:xfrm rot="10800000" flipV="1">
            <a:off x="0" y="2564904"/>
            <a:ext cx="2262027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политика 777,3 (15,3%)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4355976" y="1412776"/>
            <a:ext cx="2220826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Общегосударственные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вопросы 319,0 (6,3%)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Text Box 131"/>
          <p:cNvSpPr txBox="1">
            <a:spLocks noChangeArrowheads="1"/>
          </p:cNvSpPr>
          <p:nvPr/>
        </p:nvSpPr>
        <p:spPr bwMode="auto">
          <a:xfrm>
            <a:off x="0" y="3645024"/>
            <a:ext cx="1785950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кинематография 461,6 (9,1%) 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4482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экономика 262,0 (5,2%)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5"/>
          <p:cNvSpPr txBox="1">
            <a:spLocks noChangeArrowheads="1"/>
          </p:cNvSpPr>
          <p:nvPr/>
        </p:nvSpPr>
        <p:spPr bwMode="auto">
          <a:xfrm>
            <a:off x="7812360" y="2564904"/>
            <a:ext cx="133164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 273,9 (5,4%)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2195736" y="908720"/>
            <a:ext cx="2104531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Охрана окружающей среды 6,1 (0,1%)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7164288" y="3429000"/>
            <a:ext cx="2089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информации 7,2 (0,1%)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03648" y="386104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7504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бюджета в 2025 году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₽)</a:t>
            </a:r>
            <a:endParaRPr lang="ru-RU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63688" y="29249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31840" y="234888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779912" y="1484784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940152" y="1340768"/>
            <a:ext cx="115212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372200" y="227687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092280" y="2852936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13" idx="0"/>
          </p:cNvCxnSpPr>
          <p:nvPr/>
        </p:nvCxnSpPr>
        <p:spPr>
          <a:xfrm>
            <a:off x="7308304" y="3356992"/>
            <a:ext cx="9007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292080" y="1988840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8740763"/>
              </p:ext>
            </p:extLst>
          </p:nvPr>
        </p:nvGraphicFramePr>
        <p:xfrm>
          <a:off x="0" y="1124744"/>
          <a:ext cx="5487467" cy="37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7119452"/>
              </p:ext>
            </p:extLst>
          </p:nvPr>
        </p:nvGraphicFramePr>
        <p:xfrm>
          <a:off x="3599382" y="3146853"/>
          <a:ext cx="5544618" cy="37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расходов бюджета в 2025 году</a:t>
            </a:r>
            <a:endParaRPr lang="ru-RU" sz="2400" b="1" dirty="0"/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8889" r="22222"/>
          <a:stretch>
            <a:fillRect/>
          </a:stretch>
        </p:blipFill>
        <p:spPr bwMode="auto">
          <a:xfrm>
            <a:off x="0" y="4262251"/>
            <a:ext cx="2232248" cy="25957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блока в 2025 году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/>
          </a:p>
          <a:p>
            <a:pPr algn="ctr"/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397000"/>
          <a:ext cx="7344816" cy="389124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42600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8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2 632,3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2 681,4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+49,1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04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молодежная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461,6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+48,4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04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254,7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+102,6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53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738,5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777,3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+38,8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6156" r="5804"/>
          <a:stretch>
            <a:fillRect/>
          </a:stretch>
        </p:blipFill>
        <p:spPr bwMode="auto">
          <a:xfrm>
            <a:off x="7380312" y="0"/>
            <a:ext cx="1907704" cy="18364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5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l="7087" t="2363" r="7864" b="-1586"/>
          <a:stretch>
            <a:fillRect/>
          </a:stretch>
        </p:blipFill>
        <p:spPr bwMode="auto">
          <a:xfrm>
            <a:off x="-180528" y="0"/>
            <a:ext cx="1763688" cy="20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63" name="Picture 15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229200"/>
            <a:ext cx="4785048" cy="188057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Природоохранные мероприятия на 2025 год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лн ₽)</a:t>
            </a:r>
          </a:p>
          <a:p>
            <a:pPr algn="ctr"/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8872213" cy="358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10.01.2002 № 7-ФЗ «Об охране окружающей среды»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836712"/>
          <a:ext cx="32758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2024             2025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444208" y="1628800"/>
            <a:ext cx="2376264" cy="115212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мест несанкционированных свалок, уборка береговой территории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516216" y="3501008"/>
            <a:ext cx="2304256" cy="115212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мероприятия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516216" y="5373216"/>
            <a:ext cx="2304256" cy="1080120"/>
          </a:xfrm>
          <a:prstGeom prst="snip2DiagRect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экологического </a:t>
            </a:r>
            <a:r>
              <a:rPr lang="ru-RU" sz="15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соcтояния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водных объектов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84368" y="1196752"/>
            <a:ext cx="10801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12360" y="3068960"/>
            <a:ext cx="11156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</a:p>
        </p:txBody>
      </p:sp>
      <p:sp>
        <p:nvSpPr>
          <p:cNvPr id="13" name="Овал 12"/>
          <p:cNvSpPr/>
          <p:nvPr/>
        </p:nvSpPr>
        <p:spPr>
          <a:xfrm>
            <a:off x="7812360" y="4869160"/>
            <a:ext cx="11876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077072"/>
            <a:ext cx="3064918" cy="552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доходов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528" y="4797152"/>
            <a:ext cx="3136926" cy="3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выбросы загрязняющих веществ в водные объекты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5301208"/>
            <a:ext cx="3064917" cy="68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выбросы загрязняющих веществ </a:t>
            </a: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атмосферный воздух стационарными объектами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23528" y="6093296"/>
            <a:ext cx="3064917" cy="4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3700" indent="-1936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71588" indent="-2936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24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7012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629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2400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3172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73943" indent="-25038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5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размещение отходов производства и потребления</a:t>
            </a:r>
            <a:endParaRPr lang="ru-RU" altLang="ru-RU" sz="15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s://i.mycdn.me/i?r=AyH4iRPQ2q0otWIFepML2LxRRzTx2kGGunsLZerETdt9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2808312" cy="1824603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b="13668"/>
          <a:stretch>
            <a:fillRect/>
          </a:stretch>
        </p:blipFill>
        <p:spPr bwMode="auto">
          <a:xfrm>
            <a:off x="3563888" y="3212976"/>
            <a:ext cx="2819473" cy="1825583"/>
          </a:xfrm>
          <a:prstGeom prst="ellipse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157192"/>
            <a:ext cx="2880320" cy="1700808"/>
          </a:xfrm>
          <a:prstGeom prst="ellipse">
            <a:avLst/>
          </a:prstGeom>
          <a:noFill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 в 2025 году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928670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ФБ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928670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9190" y="928670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43768" y="928670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128586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1142984"/>
            <a:ext cx="500066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57192"/>
            <a:ext cx="2915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береговой зоны между окружной дорогой и озером Иртяш 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Заозерный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21297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сквера имени В.И. Фетисова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2394" y="5445224"/>
            <a:ext cx="3061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парковой зоны в п. Новогорный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420888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общественных территорий:</a:t>
            </a:r>
          </a:p>
        </p:txBody>
      </p:sp>
      <p:pic>
        <p:nvPicPr>
          <p:cNvPr id="7170" name="Picture 2" descr="001-2024-05-07-golos.jpg"/>
          <p:cNvPicPr>
            <a:picLocks noChangeAspect="1" noChangeArrowheads="1"/>
          </p:cNvPicPr>
          <p:nvPr/>
        </p:nvPicPr>
        <p:blipFill>
          <a:blip r:embed="rId3" cstate="print"/>
          <a:srcRect l="2435" t="13359" r="31818" b="8396"/>
          <a:stretch>
            <a:fillRect/>
          </a:stretch>
        </p:blipFill>
        <p:spPr bwMode="auto">
          <a:xfrm>
            <a:off x="179512" y="2924944"/>
            <a:ext cx="2750354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875" t="12981" r="52187" b="7692"/>
          <a:stretch>
            <a:fillRect/>
          </a:stretch>
        </p:blipFill>
        <p:spPr bwMode="auto">
          <a:xfrm>
            <a:off x="2987824" y="4005063"/>
            <a:ext cx="3024336" cy="26042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875" t="13235" r="38125" b="8823"/>
          <a:stretch>
            <a:fillRect/>
          </a:stretch>
        </p:blipFill>
        <p:spPr bwMode="auto">
          <a:xfrm>
            <a:off x="6012160" y="2852936"/>
            <a:ext cx="2963728" cy="24543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80626" t="85295" r="1562" b="2940"/>
          <a:stretch>
            <a:fillRect/>
          </a:stretch>
        </p:blipFill>
        <p:spPr bwMode="auto">
          <a:xfrm>
            <a:off x="0" y="6286496"/>
            <a:ext cx="1357322" cy="571504"/>
          </a:xfrm>
          <a:prstGeom prst="rect">
            <a:avLst/>
          </a:prstGeom>
          <a:noFill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286248" y="1357298"/>
            <a:ext cx="432410" cy="432410"/>
            <a:chOff x="1343353" y="853837"/>
            <a:chExt cx="432410" cy="432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люс 20"/>
            <p:cNvSpPr/>
            <p:nvPr/>
          </p:nvSpPr>
          <p:spPr>
            <a:xfrm>
              <a:off x="1343353" y="853837"/>
              <a:ext cx="432410" cy="432410"/>
            </a:xfrm>
            <a:prstGeom prst="mathPlu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Плюс 4"/>
            <p:cNvSpPr/>
            <p:nvPr/>
          </p:nvSpPr>
          <p:spPr>
            <a:xfrm>
              <a:off x="1400669" y="1019191"/>
              <a:ext cx="317778" cy="10170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38384" y="14382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214546" y="1357298"/>
            <a:ext cx="432410" cy="432410"/>
            <a:chOff x="1343353" y="853837"/>
            <a:chExt cx="432410" cy="432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Плюс 24"/>
            <p:cNvSpPr/>
            <p:nvPr/>
          </p:nvSpPr>
          <p:spPr>
            <a:xfrm>
              <a:off x="1343353" y="853837"/>
              <a:ext cx="432410" cy="432410"/>
            </a:xfrm>
            <a:prstGeom prst="mathPlu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Плюс 4"/>
            <p:cNvSpPr/>
            <p:nvPr/>
          </p:nvSpPr>
          <p:spPr>
            <a:xfrm>
              <a:off x="1400669" y="1019191"/>
              <a:ext cx="317778" cy="10170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Дорожное хозяйство на 2025 год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₽)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571868" y="764704"/>
            <a:ext cx="2008244" cy="12355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186,9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071678"/>
            <a:ext cx="3643338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Текущий ремонт автомобильных дорог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- 101,0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2071678"/>
            <a:ext cx="3714776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обслуживание автомобильных дорог и дорожной инфраструктуры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- 85,9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25144"/>
            <a:ext cx="3151736" cy="2004980"/>
          </a:xfrm>
          <a:prstGeom prst="rect">
            <a:avLst/>
          </a:prstGeom>
          <a:noFill/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3427725" cy="1793843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3096344" cy="18038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4" name="Стрелка углом вверх 13"/>
          <p:cNvSpPr/>
          <p:nvPr/>
        </p:nvSpPr>
        <p:spPr>
          <a:xfrm flipV="1">
            <a:off x="5796136" y="1268760"/>
            <a:ext cx="847566" cy="517166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flipH="1" flipV="1">
            <a:off x="2428860" y="1268760"/>
            <a:ext cx="919004" cy="51716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и благоустройство на 2025 год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₽)</a:t>
            </a:r>
            <a:endParaRPr lang="ru-RU" b="1" dirty="0"/>
          </a:p>
        </p:txBody>
      </p:sp>
      <p:sp>
        <p:nvSpPr>
          <p:cNvPr id="512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2335161" cy="1751371"/>
          </a:xfrm>
          <a:prstGeom prst="rect">
            <a:avLst/>
          </a:prstGeom>
          <a:noFill/>
          <a:effectLst/>
        </p:spPr>
      </p:pic>
      <p:sp>
        <p:nvSpPr>
          <p:cNvPr id="16" name="Овал 15"/>
          <p:cNvSpPr/>
          <p:nvPr/>
        </p:nvSpPr>
        <p:spPr>
          <a:xfrm>
            <a:off x="323528" y="764704"/>
            <a:ext cx="2160240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199,9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35" name="Picture 15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13161" r="9283"/>
          <a:stretch>
            <a:fillRect/>
          </a:stretch>
        </p:blipFill>
        <p:spPr bwMode="auto">
          <a:xfrm>
            <a:off x="3779912" y="2924944"/>
            <a:ext cx="2789502" cy="1901793"/>
          </a:xfrm>
          <a:prstGeom prst="rect">
            <a:avLst/>
          </a:prstGeom>
          <a:noFill/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2204864"/>
            <a:ext cx="2643206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Модернизация котельной 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Метлино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94,1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4440"/>
          <a:stretch>
            <a:fillRect/>
          </a:stretch>
        </p:blipFill>
        <p:spPr bwMode="auto">
          <a:xfrm>
            <a:off x="6516216" y="1340768"/>
            <a:ext cx="2627784" cy="165618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836712"/>
            <a:ext cx="4141694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наружного освещения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(Содержание, ремонт сетей, оплата расходов на электрическую энергию)</a:t>
            </a:r>
          </a:p>
        </p:txBody>
      </p:sp>
      <p:sp>
        <p:nvSpPr>
          <p:cNvPr id="9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 r="7379"/>
          <a:stretch>
            <a:fillRect/>
          </a:stretch>
        </p:blipFill>
        <p:spPr bwMode="auto">
          <a:xfrm>
            <a:off x="2771800" y="5090983"/>
            <a:ext cx="3456384" cy="176701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975648" y="4581128"/>
            <a:ext cx="3168352" cy="15841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на благоустройство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23,3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(Оформление площадей; размещение и содержание малых форм; содержание мест захоронения) 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77072"/>
            <a:ext cx="291581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42,9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(Транспортные услуги населению и организация транспортного обслуживания населения)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4172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Долговая политика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2736304" cy="14401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из других бюджетов бюджетной системы Российской Федерации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988840"/>
            <a:ext cx="2232248" cy="14150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из бюджета округа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1988840"/>
            <a:ext cx="2232248" cy="14150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кредитов из бюджета округа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87824" cy="1994373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645024"/>
          <a:ext cx="8784976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873"/>
                <a:gridCol w="2123036"/>
                <a:gridCol w="3074742"/>
                <a:gridCol w="29283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8,5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8,5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17,0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14295" b="7083"/>
          <a:stretch>
            <a:fillRect/>
          </a:stretch>
        </p:blipFill>
        <p:spPr bwMode="auto">
          <a:xfrm>
            <a:off x="1115616" y="5085184"/>
            <a:ext cx="6768752" cy="17728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196752"/>
            <a:ext cx="8640960" cy="774330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достигнутого уровня выполнения социальных обязательств в целях сохранения социально-экономической стабильности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76872"/>
            <a:ext cx="8712968" cy="1006127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расходов бюджета на мероприятия, имеющие приоритетные значения для жителей округа и определяемых с учетом их мнения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8712968" cy="81118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расходов бюджета источниками покрытия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" y="199453"/>
            <a:ext cx="9143999" cy="839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бюджета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2025 – 2027 годы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10" y="4365104"/>
            <a:ext cx="4416490" cy="27363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57313" b="51347"/>
          <a:stretch>
            <a:fillRect/>
          </a:stretch>
        </p:blipFill>
        <p:spPr bwMode="auto">
          <a:xfrm>
            <a:off x="179512" y="4581128"/>
            <a:ext cx="4417722" cy="2132857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708920"/>
            <a:ext cx="828092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Благодарим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за внимание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952328" cy="136815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379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22989" r="26437"/>
          <a:stretch>
            <a:fillRect/>
          </a:stretch>
        </p:blipFill>
        <p:spPr bwMode="auto">
          <a:xfrm>
            <a:off x="7740352" y="2708920"/>
            <a:ext cx="1152128" cy="13288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проекта бюджета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2025-2027 годы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9240" y="1483490"/>
            <a:ext cx="8385521" cy="78890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округа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9240" y="2765708"/>
            <a:ext cx="8385521" cy="78890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240" y="4104121"/>
            <a:ext cx="8385521" cy="78890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показателей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240" y="5398017"/>
            <a:ext cx="8385521" cy="788908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76" tIns="41738" rIns="83476" bIns="41738"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ОЗЕРСКОГО ГОРОДСКОГО ОКРУГА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117059"/>
              </p:ext>
            </p:extLst>
          </p:nvPr>
        </p:nvGraphicFramePr>
        <p:xfrm>
          <a:off x="539550" y="1340769"/>
          <a:ext cx="8208914" cy="403244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72210"/>
                <a:gridCol w="1468962"/>
                <a:gridCol w="1670586"/>
                <a:gridCol w="1670586"/>
                <a:gridCol w="1526570"/>
              </a:tblGrid>
              <a:tr h="1057476">
                <a:tc>
                  <a:txBody>
                    <a:bodyPr/>
                    <a:lstStyle/>
                    <a:p>
                      <a:pPr algn="ctr"/>
                      <a:r>
                        <a:rPr lang="ru-RU" sz="19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88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4 705,7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4 975,2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4 949,6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5 071,8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30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4 848,0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5 083,8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4 982,6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5 081,8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30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- 142,3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- 108,6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-33,0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- 10,0</a:t>
                      </a:r>
                      <a:endParaRPr lang="ru-RU" sz="18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02012"/>
            <a:ext cx="8172549" cy="20559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ПОСТУПЛЕНИЯ В БЮДЖЕТ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ОЗЕРСКОГО ГОРОДСКОГО ОКРУГА (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7860210"/>
              </p:ext>
            </p:extLst>
          </p:nvPr>
        </p:nvGraphicFramePr>
        <p:xfrm>
          <a:off x="539550" y="1340769"/>
          <a:ext cx="8104417" cy="43379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04131"/>
                <a:gridCol w="1966762"/>
                <a:gridCol w="1966762"/>
                <a:gridCol w="1966762"/>
              </a:tblGrid>
              <a:tr h="11375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62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и неналоговые доходы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1 452,8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1 547,3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1 699,2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20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3 522,4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3 402,3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3 372,6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20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4 975,2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4 949,6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5 071,8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округа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2025-2027 годах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3717032"/>
          <a:ext cx="2857520" cy="256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131840" y="3645024"/>
          <a:ext cx="28575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143636" y="3645024"/>
          <a:ext cx="2857520" cy="26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225117765"/>
              </p:ext>
            </p:extLst>
          </p:nvPr>
        </p:nvGraphicFramePr>
        <p:xfrm>
          <a:off x="179512" y="764704"/>
          <a:ext cx="928690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7584" y="27809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1 452,9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27089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1 547,3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27089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1 699,2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t="38701" r="63776" b="14680"/>
          <a:stretch>
            <a:fillRect/>
          </a:stretch>
        </p:blipFill>
        <p:spPr bwMode="auto">
          <a:xfrm>
            <a:off x="-108520" y="548680"/>
            <a:ext cx="2312636" cy="22322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85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по основным доходным источникам бюджета округа в 2025 году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428736"/>
          <a:ext cx="8858280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13386"/>
            <a:ext cx="3131840" cy="23446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2025 году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₽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785926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2428860" y="1357298"/>
            <a:ext cx="2428892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3 522,4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643570" y="1214422"/>
            <a:ext cx="1428760" cy="8572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71670" y="300037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052736"/>
            <a:ext cx="8784976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проектов, направленных на достижение национальных целей развития страны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204864"/>
            <a:ext cx="8784976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расходов бюджета на мероприятия, имеющие приоритетные значения для жителей округа и определяемых с учетом их мнения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284984"/>
            <a:ext cx="8784976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Поддержание достигнутых уровней заработной платы «указных» категорий работников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3" y="4509120"/>
            <a:ext cx="8784976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 и обеспечение функционирования объектов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инженерной инфраструктуры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733256"/>
            <a:ext cx="8784976" cy="740828"/>
          </a:xfrm>
          <a:prstGeom prst="round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мероприятиям,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которых выделены субсидии из областного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2025 - 2027 годах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ogatyr.club/uploads/posts/2023-03/1679681231_bogatyr-club-p-svetlii-fon-dlya-delovoi-prezentatsii-kra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862672132"/>
              </p:ext>
            </p:extLst>
          </p:nvPr>
        </p:nvGraphicFramePr>
        <p:xfrm>
          <a:off x="0" y="908720"/>
          <a:ext cx="5137019" cy="330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реализации инициативных проектов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692696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12290" b="8699"/>
          <a:stretch>
            <a:fillRect/>
          </a:stretch>
        </p:blipFill>
        <p:spPr bwMode="auto">
          <a:xfrm>
            <a:off x="4788024" y="4149080"/>
            <a:ext cx="4355976" cy="2708920"/>
          </a:xfrm>
          <a:prstGeom prst="rect">
            <a:avLst/>
          </a:prstGeom>
          <a:noFill/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t="33688"/>
          <a:stretch>
            <a:fillRect/>
          </a:stretch>
        </p:blipFill>
        <p:spPr bwMode="auto">
          <a:xfrm>
            <a:off x="0" y="4509120"/>
            <a:ext cx="4572614" cy="234888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4048" y="692696"/>
          <a:ext cx="4032448" cy="32860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16224"/>
                <a:gridCol w="648072"/>
                <a:gridCol w="720080"/>
                <a:gridCol w="648072"/>
              </a:tblGrid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Инициативные проекты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C3BC-BBD7-481C-B7BB-C20E2D5A55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793</Words>
  <Application>Microsoft Office PowerPoint</Application>
  <PresentationFormat>Экран (4:3)</PresentationFormat>
  <Paragraphs>253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200</cp:revision>
  <dcterms:created xsi:type="dcterms:W3CDTF">2024-11-26T11:24:52Z</dcterms:created>
  <dcterms:modified xsi:type="dcterms:W3CDTF">2024-12-11T05:59:58Z</dcterms:modified>
</cp:coreProperties>
</file>